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302" r:id="rId2"/>
    <p:sldId id="256" r:id="rId3"/>
    <p:sldId id="337" r:id="rId4"/>
    <p:sldId id="304" r:id="rId5"/>
    <p:sldId id="338" r:id="rId6"/>
    <p:sldId id="339" r:id="rId7"/>
    <p:sldId id="340" r:id="rId8"/>
    <p:sldId id="297" r:id="rId9"/>
    <p:sldId id="341" r:id="rId10"/>
    <p:sldId id="342" r:id="rId11"/>
    <p:sldId id="299" r:id="rId12"/>
    <p:sldId id="296" r:id="rId13"/>
    <p:sldId id="343" r:id="rId14"/>
    <p:sldId id="344" r:id="rId15"/>
    <p:sldId id="345" r:id="rId16"/>
    <p:sldId id="294" r:id="rId17"/>
    <p:sldId id="292" r:id="rId18"/>
    <p:sldId id="293" r:id="rId19"/>
    <p:sldId id="291" r:id="rId20"/>
    <p:sldId id="288" r:id="rId21"/>
    <p:sldId id="289" r:id="rId22"/>
    <p:sldId id="281" r:id="rId23"/>
    <p:sldId id="280" r:id="rId24"/>
    <p:sldId id="283" r:id="rId25"/>
    <p:sldId id="282" r:id="rId26"/>
    <p:sldId id="284" r:id="rId27"/>
    <p:sldId id="285" r:id="rId28"/>
    <p:sldId id="290" r:id="rId29"/>
    <p:sldId id="287" r:id="rId30"/>
    <p:sldId id="286" r:id="rId31"/>
    <p:sldId id="305" r:id="rId32"/>
    <p:sldId id="306" r:id="rId33"/>
    <p:sldId id="307" r:id="rId34"/>
    <p:sldId id="308" r:id="rId35"/>
    <p:sldId id="309" r:id="rId36"/>
    <p:sldId id="310" r:id="rId37"/>
    <p:sldId id="311" r:id="rId38"/>
    <p:sldId id="312" r:id="rId39"/>
    <p:sldId id="313" r:id="rId40"/>
    <p:sldId id="314" r:id="rId41"/>
    <p:sldId id="315" r:id="rId42"/>
    <p:sldId id="317" r:id="rId43"/>
    <p:sldId id="318" r:id="rId44"/>
    <p:sldId id="319" r:id="rId45"/>
    <p:sldId id="320" r:id="rId46"/>
    <p:sldId id="321" r:id="rId47"/>
    <p:sldId id="322" r:id="rId48"/>
    <p:sldId id="323" r:id="rId49"/>
    <p:sldId id="324" r:id="rId50"/>
    <p:sldId id="326" r:id="rId51"/>
    <p:sldId id="327" r:id="rId52"/>
    <p:sldId id="328" r:id="rId53"/>
    <p:sldId id="329" r:id="rId54"/>
    <p:sldId id="330" r:id="rId55"/>
    <p:sldId id="331" r:id="rId56"/>
    <p:sldId id="332" r:id="rId57"/>
    <p:sldId id="333" r:id="rId58"/>
    <p:sldId id="334" r:id="rId59"/>
    <p:sldId id="33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B8E952E3-E17A-4AB3-B00F-7C4C588FD609}">
          <p14:sldIdLst>
            <p14:sldId id="302"/>
            <p14:sldId id="256"/>
            <p14:sldId id="337"/>
            <p14:sldId id="304"/>
            <p14:sldId id="338"/>
            <p14:sldId id="339"/>
            <p14:sldId id="340"/>
            <p14:sldId id="297"/>
            <p14:sldId id="341"/>
            <p14:sldId id="342"/>
            <p14:sldId id="299"/>
            <p14:sldId id="296"/>
            <p14:sldId id="343"/>
            <p14:sldId id="344"/>
          </p14:sldIdLst>
        </p14:section>
        <p14:section name="Privzeti razdelek" id="{4C94E57D-00D0-4F4F-BFFD-4C0031236965}">
          <p14:sldIdLst>
            <p14:sldId id="345"/>
            <p14:sldId id="294"/>
            <p14:sldId id="292"/>
            <p14:sldId id="293"/>
            <p14:sldId id="291"/>
            <p14:sldId id="288"/>
            <p14:sldId id="289"/>
            <p14:sldId id="281"/>
            <p14:sldId id="280"/>
            <p14:sldId id="283"/>
            <p14:sldId id="282"/>
            <p14:sldId id="284"/>
            <p14:sldId id="285"/>
            <p14:sldId id="290"/>
            <p14:sldId id="287"/>
            <p14:sldId id="286"/>
          </p14:sldIdLst>
        </p14:section>
        <p14:section name="Privzeti razdelek" id="{741562B6-7442-431E-A4DD-C20868FD44D1}">
          <p14:sldIdLst/>
        </p14:section>
        <p14:section name="Privzeti razdelek" id="{BE57CCBE-A31C-4F6B-86DB-787B363C658B}">
          <p14:sldIdLst>
            <p14:sldId id="305"/>
            <p14:sldId id="306"/>
            <p14:sldId id="307"/>
            <p14:sldId id="308"/>
            <p14:sldId id="309"/>
            <p14:sldId id="310"/>
            <p14:sldId id="311"/>
            <p14:sldId id="312"/>
            <p14:sldId id="313"/>
            <p14:sldId id="314"/>
            <p14:sldId id="315"/>
            <p14:sldId id="317"/>
            <p14:sldId id="318"/>
            <p14:sldId id="319"/>
            <p14:sldId id="320"/>
            <p14:sldId id="321"/>
            <p14:sldId id="322"/>
            <p14:sldId id="323"/>
            <p14:sldId id="324"/>
            <p14:sldId id="326"/>
            <p14:sldId id="327"/>
            <p14:sldId id="328"/>
            <p14:sldId id="329"/>
            <p14:sldId id="330"/>
            <p14:sldId id="331"/>
            <p14:sldId id="332"/>
            <p14:sldId id="333"/>
            <p14:sldId id="334"/>
            <p14:sldId id="3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717"/>
    <a:srgbClr val="ABF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63" d="100"/>
          <a:sy n="163" d="100"/>
        </p:scale>
        <p:origin x="144" y="138"/>
      </p:cViewPr>
      <p:guideLst/>
    </p:cSldViewPr>
  </p:slideViewPr>
  <p:notesTextViewPr>
    <p:cViewPr>
      <p:scale>
        <a:sx n="1" d="1"/>
        <a:sy n="1" d="1"/>
      </p:scale>
      <p:origin x="0" y="0"/>
    </p:cViewPr>
  </p:notesTextViewPr>
  <p:notesViewPr>
    <p:cSldViewPr snapToGrid="0">
      <p:cViewPr varScale="1">
        <p:scale>
          <a:sx n="63" d="100"/>
          <a:sy n="63" d="100"/>
        </p:scale>
        <p:origin x="2909"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ov_delovni_lis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ov_delovni_lis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ov_delovni_lis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ov_delovni_lis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ov_delovni_lis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ov_delovni_lis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ov_delovni_lis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ov_delovni_lis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ov_delovni_lis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ov_delovni_lis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ov_delovni_lis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Prodaja</c:v>
                </c:pt>
              </c:strCache>
            </c:strRef>
          </c:tx>
          <c:spPr>
            <a:ln>
              <a:solidFill>
                <a:schemeClr val="bg1"/>
              </a:solidFill>
            </a:ln>
          </c:spPr>
          <c:dPt>
            <c:idx val="0"/>
            <c:bubble3D val="0"/>
            <c:spPr>
              <a:solidFill>
                <a:schemeClr val="bg1"/>
              </a:solidFill>
              <a:ln w="19050">
                <a:solidFill>
                  <a:schemeClr val="bg1"/>
                </a:solidFill>
              </a:ln>
              <a:effectLst/>
            </c:spPr>
            <c:extLst>
              <c:ext xmlns:c16="http://schemas.microsoft.com/office/drawing/2014/chart" uri="{C3380CC4-5D6E-409C-BE32-E72D297353CC}">
                <c16:uniqueId val="{00000001-596E-4418-BC1A-33A40C81B61C}"/>
              </c:ext>
            </c:extLst>
          </c:dPt>
          <c:dPt>
            <c:idx val="1"/>
            <c:bubble3D val="0"/>
            <c:spPr>
              <a:solidFill>
                <a:schemeClr val="tx1"/>
              </a:solidFill>
              <a:ln w="19050">
                <a:solidFill>
                  <a:schemeClr val="bg1"/>
                </a:solidFill>
              </a:ln>
              <a:effectLst/>
            </c:spPr>
            <c:extLst>
              <c:ext xmlns:c16="http://schemas.microsoft.com/office/drawing/2014/chart" uri="{C3380CC4-5D6E-409C-BE32-E72D297353CC}">
                <c16:uniqueId val="{00000002-596E-4418-BC1A-33A40C81B61C}"/>
              </c:ext>
            </c:extLst>
          </c:dPt>
          <c:dLbls>
            <c:dLbl>
              <c:idx val="0"/>
              <c:layout>
                <c:manualLayout>
                  <c:x val="-0.20206357004579822"/>
                  <c:y val="0.2243445897568809"/>
                </c:manualLayout>
              </c:layout>
              <c:showLegendKey val="0"/>
              <c:showVal val="1"/>
              <c:showCatName val="0"/>
              <c:showSerName val="0"/>
              <c:showPercent val="0"/>
              <c:showBubbleSize val="0"/>
              <c:extLst>
                <c:ext xmlns:c15="http://schemas.microsoft.com/office/drawing/2012/chart" uri="{CE6537A1-D6FC-4f65-9D91-7224C49458BB}">
                  <c15:layout>
                    <c:manualLayout>
                      <c:w val="0.29247648183616914"/>
                      <c:h val="0.29487292016170036"/>
                    </c:manualLayout>
                  </c15:layout>
                </c:ext>
                <c:ext xmlns:c16="http://schemas.microsoft.com/office/drawing/2014/chart" uri="{C3380CC4-5D6E-409C-BE32-E72D297353CC}">
                  <c16:uniqueId val="{00000001-596E-4418-BC1A-33A40C81B61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List1!$B$2:$B$3</c:f>
              <c:numCache>
                <c:formatCode>General</c:formatCode>
                <c:ptCount val="2"/>
                <c:pt idx="0">
                  <c:v>25</c:v>
                </c:pt>
                <c:pt idx="1">
                  <c:v>75</c:v>
                </c:pt>
              </c:numCache>
            </c:numRef>
          </c:val>
          <c:extLst>
            <c:ext xmlns:c16="http://schemas.microsoft.com/office/drawing/2014/chart" uri="{C3380CC4-5D6E-409C-BE32-E72D297353CC}">
              <c16:uniqueId val="{00000000-596E-4418-BC1A-33A40C81B6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Prodaja</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1-F3FD-45F4-9AE5-CC658B3E1D99}"/>
              </c:ext>
            </c:extLst>
          </c:dPt>
          <c:dPt>
            <c:idx val="1"/>
            <c:bubble3D val="0"/>
            <c:spPr>
              <a:solidFill>
                <a:schemeClr val="tx1">
                  <a:lumMod val="95000"/>
                  <a:lumOff val="5000"/>
                </a:schemeClr>
              </a:solidFill>
              <a:ln w="19050">
                <a:solidFill>
                  <a:schemeClr val="lt1"/>
                </a:solidFill>
              </a:ln>
              <a:effectLst/>
            </c:spPr>
            <c:extLst>
              <c:ext xmlns:c16="http://schemas.microsoft.com/office/drawing/2014/chart" uri="{C3380CC4-5D6E-409C-BE32-E72D297353CC}">
                <c16:uniqueId val="{00000003-F3FD-45F4-9AE5-CC658B3E1D99}"/>
              </c:ext>
            </c:extLst>
          </c:dPt>
          <c:dLbls>
            <c:dLbl>
              <c:idx val="0"/>
              <c:layout>
                <c:manualLayout>
                  <c:x val="-0.21110184195408133"/>
                  <c:y val="7.7144297849467804E-3"/>
                </c:manualLayout>
              </c:layout>
              <c:tx>
                <c:rich>
                  <a:bodyPr/>
                  <a:lstStyle/>
                  <a:p>
                    <a:fld id="{3B6E17C0-7B72-449B-A74E-7C346457AC1B}" type="VALUE">
                      <a:rPr lang="en-US" smtClean="0"/>
                      <a:pPr/>
                      <a:t>[VREDNOST]</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3FD-45F4-9AE5-CC658B3E1D9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List1!$A$2:$A$3</c:f>
              <c:strCache>
                <c:ptCount val="2"/>
                <c:pt idx="0">
                  <c:v>Nasilnež</c:v>
                </c:pt>
                <c:pt idx="1">
                  <c:v>Žrtev</c:v>
                </c:pt>
              </c:strCache>
            </c:strRef>
          </c:cat>
          <c:val>
            <c:numRef>
              <c:f>List1!$B$2:$B$3</c:f>
              <c:numCache>
                <c:formatCode>General</c:formatCode>
                <c:ptCount val="2"/>
                <c:pt idx="0">
                  <c:v>53</c:v>
                </c:pt>
                <c:pt idx="1">
                  <c:v>57</c:v>
                </c:pt>
              </c:numCache>
            </c:numRef>
          </c:val>
          <c:extLst>
            <c:ext xmlns:c16="http://schemas.microsoft.com/office/drawing/2014/chart" uri="{C3380CC4-5D6E-409C-BE32-E72D297353CC}">
              <c16:uniqueId val="{00000004-F3FD-45F4-9AE5-CC658B3E1D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Fizično</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Spletno ni prisotno</c:v>
                </c:pt>
                <c:pt idx="1">
                  <c:v>Spletno je prisotno</c:v>
                </c:pt>
              </c:strCache>
            </c:strRef>
          </c:cat>
          <c:val>
            <c:numRef>
              <c:f>List1!$B$2:$B$3</c:f>
              <c:numCache>
                <c:formatCode>General</c:formatCode>
                <c:ptCount val="2"/>
                <c:pt idx="0">
                  <c:v>23</c:v>
                </c:pt>
                <c:pt idx="1">
                  <c:v>36</c:v>
                </c:pt>
              </c:numCache>
            </c:numRef>
          </c:val>
          <c:extLst>
            <c:ext xmlns:c16="http://schemas.microsoft.com/office/drawing/2014/chart" uri="{C3380CC4-5D6E-409C-BE32-E72D297353CC}">
              <c16:uniqueId val="{00000000-8386-4D45-8B72-3B4FD8DD20DA}"/>
            </c:ext>
          </c:extLst>
        </c:ser>
        <c:ser>
          <c:idx val="1"/>
          <c:order val="1"/>
          <c:tx>
            <c:strRef>
              <c:f>List1!$C$1</c:f>
              <c:strCache>
                <c:ptCount val="1"/>
                <c:pt idx="0">
                  <c:v>Grožnja s fizičnim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Spletno ni prisotno</c:v>
                </c:pt>
                <c:pt idx="1">
                  <c:v>Spletno je prisotno</c:v>
                </c:pt>
              </c:strCache>
            </c:strRef>
          </c:cat>
          <c:val>
            <c:numRef>
              <c:f>List1!$C$2:$C$3</c:f>
              <c:numCache>
                <c:formatCode>General</c:formatCode>
                <c:ptCount val="2"/>
                <c:pt idx="0">
                  <c:v>24</c:v>
                </c:pt>
                <c:pt idx="1">
                  <c:v>52</c:v>
                </c:pt>
              </c:numCache>
            </c:numRef>
          </c:val>
          <c:extLst>
            <c:ext xmlns:c16="http://schemas.microsoft.com/office/drawing/2014/chart" uri="{C3380CC4-5D6E-409C-BE32-E72D297353CC}">
              <c16:uniqueId val="{00000001-8386-4D45-8B72-3B4FD8DD20DA}"/>
            </c:ext>
          </c:extLst>
        </c:ser>
        <c:ser>
          <c:idx val="2"/>
          <c:order val="2"/>
          <c:tx>
            <c:strRef>
              <c:f>List1!$D$1</c:f>
              <c:strCache>
                <c:ptCount val="1"/>
                <c:pt idx="0">
                  <c:v>Verbalno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Spletno ni prisotno</c:v>
                </c:pt>
                <c:pt idx="1">
                  <c:v>Spletno je prisotno</c:v>
                </c:pt>
              </c:strCache>
            </c:strRef>
          </c:cat>
          <c:val>
            <c:numRef>
              <c:f>List1!$D$2:$D$3</c:f>
              <c:numCache>
                <c:formatCode>General</c:formatCode>
                <c:ptCount val="2"/>
                <c:pt idx="0">
                  <c:v>72</c:v>
                </c:pt>
                <c:pt idx="1">
                  <c:v>70</c:v>
                </c:pt>
              </c:numCache>
            </c:numRef>
          </c:val>
          <c:extLst>
            <c:ext xmlns:c16="http://schemas.microsoft.com/office/drawing/2014/chart" uri="{C3380CC4-5D6E-409C-BE32-E72D297353CC}">
              <c16:uniqueId val="{00000002-8386-4D45-8B72-3B4FD8DD20DA}"/>
            </c:ext>
          </c:extLst>
        </c:ser>
        <c:ser>
          <c:idx val="3"/>
          <c:order val="3"/>
          <c:tx>
            <c:strRef>
              <c:f>List1!$E$1</c:f>
              <c:strCache>
                <c:ptCount val="1"/>
                <c:pt idx="0">
                  <c:v>Socialno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Spletno ni prisotno</c:v>
                </c:pt>
                <c:pt idx="1">
                  <c:v>Spletno je prisotno</c:v>
                </c:pt>
              </c:strCache>
            </c:strRef>
          </c:cat>
          <c:val>
            <c:numRef>
              <c:f>List1!$E$2:$E$3</c:f>
              <c:numCache>
                <c:formatCode>General</c:formatCode>
                <c:ptCount val="2"/>
                <c:pt idx="0">
                  <c:v>30</c:v>
                </c:pt>
                <c:pt idx="1">
                  <c:v>50</c:v>
                </c:pt>
              </c:numCache>
            </c:numRef>
          </c:val>
          <c:extLst>
            <c:ext xmlns:c16="http://schemas.microsoft.com/office/drawing/2014/chart" uri="{C3380CC4-5D6E-409C-BE32-E72D297353CC}">
              <c16:uniqueId val="{00000003-8386-4D45-8B72-3B4FD8DD20DA}"/>
            </c:ext>
          </c:extLst>
        </c:ser>
        <c:dLbls>
          <c:showLegendKey val="0"/>
          <c:showVal val="0"/>
          <c:showCatName val="0"/>
          <c:showSerName val="0"/>
          <c:showPercent val="0"/>
          <c:showBubbleSize val="0"/>
        </c:dLbls>
        <c:gapWidth val="219"/>
        <c:overlap val="-27"/>
        <c:axId val="878834080"/>
        <c:axId val="878827960"/>
      </c:barChart>
      <c:catAx>
        <c:axId val="87883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78827960"/>
        <c:crosses val="autoZero"/>
        <c:auto val="1"/>
        <c:lblAlgn val="ctr"/>
        <c:lblOffset val="100"/>
        <c:noMultiLvlLbl val="0"/>
      </c:catAx>
      <c:valAx>
        <c:axId val="8788279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883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Prodaja</c:v>
                </c:pt>
              </c:strCache>
            </c:strRef>
          </c:tx>
          <c:spPr>
            <a:ln>
              <a:solidFill>
                <a:schemeClr val="bg1"/>
              </a:solidFill>
            </a:ln>
          </c:spPr>
          <c:dPt>
            <c:idx val="0"/>
            <c:bubble3D val="0"/>
            <c:spPr>
              <a:solidFill>
                <a:schemeClr val="bg1"/>
              </a:solidFill>
              <a:ln w="19050">
                <a:solidFill>
                  <a:schemeClr val="bg1"/>
                </a:solidFill>
              </a:ln>
              <a:effectLst/>
            </c:spPr>
            <c:extLst>
              <c:ext xmlns:c16="http://schemas.microsoft.com/office/drawing/2014/chart" uri="{C3380CC4-5D6E-409C-BE32-E72D297353CC}">
                <c16:uniqueId val="{00000001-A385-4B62-801D-8AA64EDA722D}"/>
              </c:ext>
            </c:extLst>
          </c:dPt>
          <c:dPt>
            <c:idx val="1"/>
            <c:bubble3D val="0"/>
            <c:spPr>
              <a:solidFill>
                <a:schemeClr val="tx1"/>
              </a:solidFill>
              <a:ln w="19050">
                <a:solidFill>
                  <a:schemeClr val="bg1"/>
                </a:solidFill>
              </a:ln>
              <a:effectLst/>
            </c:spPr>
            <c:extLst>
              <c:ext xmlns:c16="http://schemas.microsoft.com/office/drawing/2014/chart" uri="{C3380CC4-5D6E-409C-BE32-E72D297353CC}">
                <c16:uniqueId val="{00000003-A385-4B62-801D-8AA64EDA722D}"/>
              </c:ext>
            </c:extLst>
          </c:dPt>
          <c:dLbls>
            <c:dLbl>
              <c:idx val="0"/>
              <c:layout>
                <c:manualLayout>
                  <c:x val="-0.19201628451381028"/>
                  <c:y val="0.21032305289707584"/>
                </c:manualLayout>
              </c:layout>
              <c:showLegendKey val="0"/>
              <c:showVal val="1"/>
              <c:showCatName val="0"/>
              <c:showSerName val="0"/>
              <c:showPercent val="0"/>
              <c:showBubbleSize val="0"/>
              <c:extLst>
                <c:ext xmlns:c15="http://schemas.microsoft.com/office/drawing/2012/chart" uri="{CE6537A1-D6FC-4f65-9D91-7224C49458BB}">
                  <c15:layout>
                    <c:manualLayout>
                      <c:w val="0.29247648183616914"/>
                      <c:h val="0.29487292016170036"/>
                    </c:manualLayout>
                  </c15:layout>
                </c:ext>
                <c:ext xmlns:c16="http://schemas.microsoft.com/office/drawing/2014/chart" uri="{C3380CC4-5D6E-409C-BE32-E72D297353CC}">
                  <c16:uniqueId val="{00000001-A385-4B62-801D-8AA64EDA722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List1!$B$2:$B$3</c:f>
              <c:numCache>
                <c:formatCode>General</c:formatCode>
                <c:ptCount val="2"/>
                <c:pt idx="0">
                  <c:v>17</c:v>
                </c:pt>
                <c:pt idx="1">
                  <c:v>83</c:v>
                </c:pt>
              </c:numCache>
            </c:numRef>
          </c:val>
          <c:extLst>
            <c:ext xmlns:c16="http://schemas.microsoft.com/office/drawing/2014/chart" uri="{C3380CC4-5D6E-409C-BE32-E72D297353CC}">
              <c16:uniqueId val="{00000004-A385-4B62-801D-8AA64EDA72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Prodaja</c:v>
                </c:pt>
              </c:strCache>
            </c:strRef>
          </c:tx>
          <c:spPr>
            <a:ln>
              <a:solidFill>
                <a:schemeClr val="bg1"/>
              </a:solidFill>
            </a:ln>
          </c:spPr>
          <c:dPt>
            <c:idx val="0"/>
            <c:bubble3D val="0"/>
            <c:spPr>
              <a:solidFill>
                <a:schemeClr val="bg1"/>
              </a:solidFill>
              <a:ln w="19050">
                <a:solidFill>
                  <a:schemeClr val="bg1"/>
                </a:solidFill>
              </a:ln>
              <a:effectLst/>
            </c:spPr>
            <c:extLst>
              <c:ext xmlns:c16="http://schemas.microsoft.com/office/drawing/2014/chart" uri="{C3380CC4-5D6E-409C-BE32-E72D297353CC}">
                <c16:uniqueId val="{00000001-667B-4545-90D0-1DAC2E830380}"/>
              </c:ext>
            </c:extLst>
          </c:dPt>
          <c:dPt>
            <c:idx val="1"/>
            <c:bubble3D val="0"/>
            <c:spPr>
              <a:solidFill>
                <a:schemeClr val="tx1"/>
              </a:solidFill>
              <a:ln w="19050">
                <a:solidFill>
                  <a:schemeClr val="bg1"/>
                </a:solidFill>
              </a:ln>
              <a:effectLst/>
            </c:spPr>
            <c:extLst>
              <c:ext xmlns:c16="http://schemas.microsoft.com/office/drawing/2014/chart" uri="{C3380CC4-5D6E-409C-BE32-E72D297353CC}">
                <c16:uniqueId val="{00000003-667B-4545-90D0-1DAC2E830380}"/>
              </c:ext>
            </c:extLst>
          </c:dPt>
          <c:dLbls>
            <c:dLbl>
              <c:idx val="0"/>
              <c:layout>
                <c:manualLayout>
                  <c:x val="-0.21211085557778617"/>
                  <c:y val="0.11918306330834298"/>
                </c:manualLayout>
              </c:layout>
              <c:showLegendKey val="0"/>
              <c:showVal val="1"/>
              <c:showCatName val="0"/>
              <c:showSerName val="0"/>
              <c:showPercent val="0"/>
              <c:showBubbleSize val="0"/>
              <c:extLst>
                <c:ext xmlns:c15="http://schemas.microsoft.com/office/drawing/2012/chart" uri="{CE6537A1-D6FC-4f65-9D91-7224C49458BB}">
                  <c15:layout>
                    <c:manualLayout>
                      <c:w val="0.29247648183616914"/>
                      <c:h val="0.29487292016170036"/>
                    </c:manualLayout>
                  </c15:layout>
                </c:ext>
                <c:ext xmlns:c16="http://schemas.microsoft.com/office/drawing/2014/chart" uri="{C3380CC4-5D6E-409C-BE32-E72D297353CC}">
                  <c16:uniqueId val="{00000001-667B-4545-90D0-1DAC2E83038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List1!$B$2:$B$3</c:f>
              <c:numCache>
                <c:formatCode>General</c:formatCode>
                <c:ptCount val="2"/>
                <c:pt idx="0">
                  <c:v>35</c:v>
                </c:pt>
                <c:pt idx="1">
                  <c:v>65</c:v>
                </c:pt>
              </c:numCache>
            </c:numRef>
          </c:val>
          <c:extLst>
            <c:ext xmlns:c16="http://schemas.microsoft.com/office/drawing/2014/chart" uri="{C3380CC4-5D6E-409C-BE32-E72D297353CC}">
              <c16:uniqueId val="{00000004-667B-4545-90D0-1DAC2E8303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latin typeface="+mn-lt"/>
                <a:ea typeface="+mn-ea"/>
                <a:cs typeface="+mn-cs"/>
              </a:defRPr>
            </a:pPr>
            <a:r>
              <a:rPr lang="sl-SI" b="1" dirty="0"/>
              <a:t>KADARKOLI</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0"/>
          <c:tx>
            <c:strRef>
              <c:f>List1!$A$2</c:f>
              <c:strCache>
                <c:ptCount val="1"/>
                <c:pt idx="0">
                  <c:v>7. razred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List1!$B$1:$D$1</c:f>
              <c:strCache>
                <c:ptCount val="3"/>
                <c:pt idx="0">
                  <c:v>Žrtev</c:v>
                </c:pt>
                <c:pt idx="1">
                  <c:v>Nasilnež</c:v>
                </c:pt>
                <c:pt idx="2">
                  <c:v>Opazovalec</c:v>
                </c:pt>
              </c:strCache>
            </c:strRef>
          </c:cat>
          <c:val>
            <c:numRef>
              <c:f>List1!$B$2:$D$2</c:f>
              <c:numCache>
                <c:formatCode>General</c:formatCode>
                <c:ptCount val="3"/>
                <c:pt idx="0">
                  <c:v>23</c:v>
                </c:pt>
                <c:pt idx="1">
                  <c:v>16</c:v>
                </c:pt>
                <c:pt idx="2">
                  <c:v>32</c:v>
                </c:pt>
              </c:numCache>
            </c:numRef>
          </c:val>
          <c:extLst>
            <c:ext xmlns:c16="http://schemas.microsoft.com/office/drawing/2014/chart" uri="{C3380CC4-5D6E-409C-BE32-E72D297353CC}">
              <c16:uniqueId val="{00000001-F0D5-4E32-AE68-B17F9BB953F5}"/>
            </c:ext>
          </c:extLst>
        </c:ser>
        <c:ser>
          <c:idx val="2"/>
          <c:order val="1"/>
          <c:tx>
            <c:strRef>
              <c:f>List1!$A$3</c:f>
              <c:strCache>
                <c:ptCount val="1"/>
                <c:pt idx="0">
                  <c:v>9. razred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List1!$B$1:$D$1</c:f>
              <c:strCache>
                <c:ptCount val="3"/>
                <c:pt idx="0">
                  <c:v>Žrtev</c:v>
                </c:pt>
                <c:pt idx="1">
                  <c:v>Nasilnež</c:v>
                </c:pt>
                <c:pt idx="2">
                  <c:v>Opazovalec</c:v>
                </c:pt>
              </c:strCache>
            </c:strRef>
          </c:cat>
          <c:val>
            <c:numRef>
              <c:f>List1!$B$3:$D$3</c:f>
              <c:numCache>
                <c:formatCode>General</c:formatCode>
                <c:ptCount val="3"/>
                <c:pt idx="0">
                  <c:v>27</c:v>
                </c:pt>
                <c:pt idx="1">
                  <c:v>18</c:v>
                </c:pt>
                <c:pt idx="2">
                  <c:v>39</c:v>
                </c:pt>
              </c:numCache>
            </c:numRef>
          </c:val>
          <c:extLst>
            <c:ext xmlns:c16="http://schemas.microsoft.com/office/drawing/2014/chart" uri="{C3380CC4-5D6E-409C-BE32-E72D297353CC}">
              <c16:uniqueId val="{00000002-F0D5-4E32-AE68-B17F9BB953F5}"/>
            </c:ext>
          </c:extLst>
        </c:ser>
        <c:dLbls>
          <c:showLegendKey val="0"/>
          <c:showVal val="0"/>
          <c:showCatName val="0"/>
          <c:showSerName val="0"/>
          <c:showPercent val="0"/>
          <c:showBubbleSize val="0"/>
        </c:dLbls>
        <c:gapWidth val="60"/>
        <c:overlap val="-27"/>
        <c:axId val="326462624"/>
        <c:axId val="326469104"/>
      </c:barChart>
      <c:catAx>
        <c:axId val="32646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326469104"/>
        <c:crosses val="autoZero"/>
        <c:auto val="1"/>
        <c:lblAlgn val="ctr"/>
        <c:lblOffset val="100"/>
        <c:noMultiLvlLbl val="0"/>
      </c:catAx>
      <c:valAx>
        <c:axId val="326469104"/>
        <c:scaling>
          <c:orientation val="minMax"/>
          <c:max val="5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64626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bg1"/>
                </a:solidFill>
                <a:latin typeface="+mn-lt"/>
                <a:ea typeface="+mn-ea"/>
                <a:cs typeface="+mn-cs"/>
              </a:defRPr>
            </a:pPr>
            <a:r>
              <a:rPr lang="sl-SI" b="1" dirty="0"/>
              <a:t>ZADNJE 3 MESECE</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0"/>
          <c:tx>
            <c:strRef>
              <c:f>List1!$A$2</c:f>
              <c:strCache>
                <c:ptCount val="1"/>
                <c:pt idx="0">
                  <c:v>7. razred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List1!$B$1:$D$1</c:f>
              <c:strCache>
                <c:ptCount val="3"/>
                <c:pt idx="0">
                  <c:v>Žrtev</c:v>
                </c:pt>
                <c:pt idx="1">
                  <c:v>Nasilnež</c:v>
                </c:pt>
                <c:pt idx="2">
                  <c:v>Opazovalec</c:v>
                </c:pt>
              </c:strCache>
            </c:strRef>
          </c:cat>
          <c:val>
            <c:numRef>
              <c:f>List1!$B$2:$D$2</c:f>
              <c:numCache>
                <c:formatCode>General</c:formatCode>
                <c:ptCount val="3"/>
                <c:pt idx="0">
                  <c:v>17</c:v>
                </c:pt>
                <c:pt idx="1">
                  <c:v>15</c:v>
                </c:pt>
                <c:pt idx="2">
                  <c:v>28</c:v>
                </c:pt>
              </c:numCache>
            </c:numRef>
          </c:val>
          <c:extLst>
            <c:ext xmlns:c16="http://schemas.microsoft.com/office/drawing/2014/chart" uri="{C3380CC4-5D6E-409C-BE32-E72D297353CC}">
              <c16:uniqueId val="{00000001-F0D5-4E32-AE68-B17F9BB953F5}"/>
            </c:ext>
          </c:extLst>
        </c:ser>
        <c:ser>
          <c:idx val="2"/>
          <c:order val="1"/>
          <c:tx>
            <c:strRef>
              <c:f>List1!$A$3</c:f>
              <c:strCache>
                <c:ptCount val="1"/>
                <c:pt idx="0">
                  <c:v>9. razred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List1!$B$1:$D$1</c:f>
              <c:strCache>
                <c:ptCount val="3"/>
                <c:pt idx="0">
                  <c:v>Žrtev</c:v>
                </c:pt>
                <c:pt idx="1">
                  <c:v>Nasilnež</c:v>
                </c:pt>
                <c:pt idx="2">
                  <c:v>Opazovalec</c:v>
                </c:pt>
              </c:strCache>
            </c:strRef>
          </c:cat>
          <c:val>
            <c:numRef>
              <c:f>List1!$B$3:$D$3</c:f>
              <c:numCache>
                <c:formatCode>General</c:formatCode>
                <c:ptCount val="3"/>
                <c:pt idx="0">
                  <c:v>21</c:v>
                </c:pt>
                <c:pt idx="1">
                  <c:v>16</c:v>
                </c:pt>
                <c:pt idx="2">
                  <c:v>36</c:v>
                </c:pt>
              </c:numCache>
            </c:numRef>
          </c:val>
          <c:extLst>
            <c:ext xmlns:c16="http://schemas.microsoft.com/office/drawing/2014/chart" uri="{C3380CC4-5D6E-409C-BE32-E72D297353CC}">
              <c16:uniqueId val="{00000002-F0D5-4E32-AE68-B17F9BB953F5}"/>
            </c:ext>
          </c:extLst>
        </c:ser>
        <c:dLbls>
          <c:showLegendKey val="0"/>
          <c:showVal val="0"/>
          <c:showCatName val="0"/>
          <c:showSerName val="0"/>
          <c:showPercent val="0"/>
          <c:showBubbleSize val="0"/>
        </c:dLbls>
        <c:gapWidth val="60"/>
        <c:overlap val="-27"/>
        <c:axId val="326462624"/>
        <c:axId val="326469104"/>
      </c:barChart>
      <c:catAx>
        <c:axId val="32646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326469104"/>
        <c:crosses val="autoZero"/>
        <c:auto val="1"/>
        <c:lblAlgn val="ctr"/>
        <c:lblOffset val="100"/>
        <c:noMultiLvlLbl val="0"/>
      </c:catAx>
      <c:valAx>
        <c:axId val="326469104"/>
        <c:scaling>
          <c:orientation val="minMax"/>
          <c:max val="4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264626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75080962163177"/>
          <c:y val="3.096410978184377E-2"/>
          <c:w val="0.71886652586066979"/>
          <c:h val="0.88822865122155292"/>
        </c:manualLayout>
      </c:layout>
      <c:barChart>
        <c:barDir val="bar"/>
        <c:grouping val="stacked"/>
        <c:varyColors val="0"/>
        <c:ser>
          <c:idx val="0"/>
          <c:order val="0"/>
          <c:tx>
            <c:strRef>
              <c:f>List1!$B$1</c:f>
              <c:strCache>
                <c:ptCount val="1"/>
                <c:pt idx="0">
                  <c:v>Nizi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Verbalno</c:v>
                </c:pt>
                <c:pt idx="1">
                  <c:v>Socialno</c:v>
                </c:pt>
                <c:pt idx="2">
                  <c:v>Grožnje s fizičnim nasiljem</c:v>
                </c:pt>
                <c:pt idx="3">
                  <c:v>Fizično</c:v>
                </c:pt>
                <c:pt idx="4">
                  <c:v>Spletno</c:v>
                </c:pt>
              </c:strCache>
            </c:strRef>
          </c:cat>
          <c:val>
            <c:numRef>
              <c:f>List1!$B$2:$B$6</c:f>
              <c:numCache>
                <c:formatCode>General</c:formatCode>
                <c:ptCount val="5"/>
                <c:pt idx="0">
                  <c:v>72</c:v>
                </c:pt>
                <c:pt idx="1">
                  <c:v>34</c:v>
                </c:pt>
                <c:pt idx="2">
                  <c:v>30</c:v>
                </c:pt>
                <c:pt idx="3">
                  <c:v>26</c:v>
                </c:pt>
                <c:pt idx="4">
                  <c:v>21</c:v>
                </c:pt>
              </c:numCache>
            </c:numRef>
          </c:val>
          <c:extLst>
            <c:ext xmlns:c16="http://schemas.microsoft.com/office/drawing/2014/chart" uri="{C3380CC4-5D6E-409C-BE32-E72D297353CC}">
              <c16:uniqueId val="{00000000-A7C5-4342-96F0-EB99F879E59D}"/>
            </c:ext>
          </c:extLst>
        </c:ser>
        <c:ser>
          <c:idx val="1"/>
          <c:order val="1"/>
          <c:tx>
            <c:strRef>
              <c:f>List1!$C$1</c:f>
              <c:strCache>
                <c:ptCount val="1"/>
                <c:pt idx="0">
                  <c:v>Stolpec1</c:v>
                </c:pt>
              </c:strCache>
            </c:strRef>
          </c:tx>
          <c:spPr>
            <a:solidFill>
              <a:schemeClr val="bg2">
                <a:lumMod val="25000"/>
              </a:schemeClr>
            </a:solidFill>
            <a:ln>
              <a:noFill/>
            </a:ln>
            <a:effectLst/>
          </c:spPr>
          <c:invertIfNegative val="0"/>
          <c:cat>
            <c:strRef>
              <c:f>List1!$A$2:$A$6</c:f>
              <c:strCache>
                <c:ptCount val="5"/>
                <c:pt idx="0">
                  <c:v>Verbalno</c:v>
                </c:pt>
                <c:pt idx="1">
                  <c:v>Socialno</c:v>
                </c:pt>
                <c:pt idx="2">
                  <c:v>Grožnje s fizičnim nasiljem</c:v>
                </c:pt>
                <c:pt idx="3">
                  <c:v>Fizično</c:v>
                </c:pt>
                <c:pt idx="4">
                  <c:v>Spletno</c:v>
                </c:pt>
              </c:strCache>
            </c:strRef>
          </c:cat>
          <c:val>
            <c:numRef>
              <c:f>List1!$C$2:$C$6</c:f>
              <c:numCache>
                <c:formatCode>General</c:formatCode>
                <c:ptCount val="5"/>
                <c:pt idx="0">
                  <c:v>28</c:v>
                </c:pt>
                <c:pt idx="1">
                  <c:v>66</c:v>
                </c:pt>
                <c:pt idx="2">
                  <c:v>70</c:v>
                </c:pt>
                <c:pt idx="3">
                  <c:v>74</c:v>
                </c:pt>
                <c:pt idx="4">
                  <c:v>79</c:v>
                </c:pt>
              </c:numCache>
            </c:numRef>
          </c:val>
          <c:extLst>
            <c:ext xmlns:c16="http://schemas.microsoft.com/office/drawing/2014/chart" uri="{C3380CC4-5D6E-409C-BE32-E72D297353CC}">
              <c16:uniqueId val="{00000003-A7C5-4342-96F0-EB99F879E59D}"/>
            </c:ext>
          </c:extLst>
        </c:ser>
        <c:dLbls>
          <c:showLegendKey val="0"/>
          <c:showVal val="0"/>
          <c:showCatName val="0"/>
          <c:showSerName val="0"/>
          <c:showPercent val="0"/>
          <c:showBubbleSize val="0"/>
        </c:dLbls>
        <c:gapWidth val="60"/>
        <c:overlap val="100"/>
        <c:axId val="778350368"/>
        <c:axId val="778354688"/>
      </c:barChart>
      <c:catAx>
        <c:axId val="778350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78354688"/>
        <c:crosses val="autoZero"/>
        <c:auto val="1"/>
        <c:lblAlgn val="ctr"/>
        <c:lblOffset val="100"/>
        <c:noMultiLvlLbl val="0"/>
      </c:catAx>
      <c:valAx>
        <c:axId val="778354688"/>
        <c:scaling>
          <c:orientation val="minMax"/>
          <c:max val="100"/>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835036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75080962163177"/>
          <c:y val="3.096410978184377E-2"/>
          <c:w val="0.71886652586066979"/>
          <c:h val="0.88822865122155292"/>
        </c:manualLayout>
      </c:layout>
      <c:barChart>
        <c:barDir val="bar"/>
        <c:grouping val="stacked"/>
        <c:varyColors val="0"/>
        <c:ser>
          <c:idx val="0"/>
          <c:order val="0"/>
          <c:tx>
            <c:strRef>
              <c:f>List1!$B$1</c:f>
              <c:strCache>
                <c:ptCount val="1"/>
                <c:pt idx="0">
                  <c:v>Nizi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Verbalno</c:v>
                </c:pt>
                <c:pt idx="1">
                  <c:v>Grožnje s fizičnim nasiljem</c:v>
                </c:pt>
                <c:pt idx="2">
                  <c:v>Socialno</c:v>
                </c:pt>
                <c:pt idx="3">
                  <c:v>Fizično</c:v>
                </c:pt>
                <c:pt idx="4">
                  <c:v>Spletno</c:v>
                </c:pt>
              </c:strCache>
            </c:strRef>
          </c:cat>
          <c:val>
            <c:numRef>
              <c:f>List1!$B$2:$B$6</c:f>
              <c:numCache>
                <c:formatCode>General</c:formatCode>
                <c:ptCount val="5"/>
                <c:pt idx="0">
                  <c:v>50</c:v>
                </c:pt>
                <c:pt idx="1">
                  <c:v>34</c:v>
                </c:pt>
                <c:pt idx="2">
                  <c:v>31</c:v>
                </c:pt>
                <c:pt idx="3">
                  <c:v>30</c:v>
                </c:pt>
                <c:pt idx="4">
                  <c:v>24</c:v>
                </c:pt>
              </c:numCache>
            </c:numRef>
          </c:val>
          <c:extLst>
            <c:ext xmlns:c16="http://schemas.microsoft.com/office/drawing/2014/chart" uri="{C3380CC4-5D6E-409C-BE32-E72D297353CC}">
              <c16:uniqueId val="{00000000-A7C5-4342-96F0-EB99F879E59D}"/>
            </c:ext>
          </c:extLst>
        </c:ser>
        <c:ser>
          <c:idx val="1"/>
          <c:order val="1"/>
          <c:tx>
            <c:strRef>
              <c:f>List1!$C$1</c:f>
              <c:strCache>
                <c:ptCount val="1"/>
                <c:pt idx="0">
                  <c:v>Stolpec1</c:v>
                </c:pt>
              </c:strCache>
            </c:strRef>
          </c:tx>
          <c:spPr>
            <a:solidFill>
              <a:schemeClr val="bg2">
                <a:lumMod val="25000"/>
              </a:schemeClr>
            </a:solidFill>
            <a:ln>
              <a:noFill/>
            </a:ln>
            <a:effectLst/>
          </c:spPr>
          <c:invertIfNegative val="0"/>
          <c:cat>
            <c:strRef>
              <c:f>List1!$A$2:$A$6</c:f>
              <c:strCache>
                <c:ptCount val="5"/>
                <c:pt idx="0">
                  <c:v>Verbalno</c:v>
                </c:pt>
                <c:pt idx="1">
                  <c:v>Grožnje s fizičnim nasiljem</c:v>
                </c:pt>
                <c:pt idx="2">
                  <c:v>Socialno</c:v>
                </c:pt>
                <c:pt idx="3">
                  <c:v>Fizično</c:v>
                </c:pt>
                <c:pt idx="4">
                  <c:v>Spletno</c:v>
                </c:pt>
              </c:strCache>
            </c:strRef>
          </c:cat>
          <c:val>
            <c:numRef>
              <c:f>List1!$C$2:$C$6</c:f>
              <c:numCache>
                <c:formatCode>General</c:formatCode>
                <c:ptCount val="5"/>
                <c:pt idx="0">
                  <c:v>50</c:v>
                </c:pt>
                <c:pt idx="1">
                  <c:v>66</c:v>
                </c:pt>
                <c:pt idx="2">
                  <c:v>69</c:v>
                </c:pt>
                <c:pt idx="3">
                  <c:v>70</c:v>
                </c:pt>
                <c:pt idx="4">
                  <c:v>76</c:v>
                </c:pt>
              </c:numCache>
            </c:numRef>
          </c:val>
          <c:extLst>
            <c:ext xmlns:c16="http://schemas.microsoft.com/office/drawing/2014/chart" uri="{C3380CC4-5D6E-409C-BE32-E72D297353CC}">
              <c16:uniqueId val="{00000003-A7C5-4342-96F0-EB99F879E59D}"/>
            </c:ext>
          </c:extLst>
        </c:ser>
        <c:dLbls>
          <c:showLegendKey val="0"/>
          <c:showVal val="0"/>
          <c:showCatName val="0"/>
          <c:showSerName val="0"/>
          <c:showPercent val="0"/>
          <c:showBubbleSize val="0"/>
        </c:dLbls>
        <c:gapWidth val="60"/>
        <c:overlap val="100"/>
        <c:axId val="778350368"/>
        <c:axId val="778354688"/>
      </c:barChart>
      <c:catAx>
        <c:axId val="778350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78354688"/>
        <c:crosses val="autoZero"/>
        <c:auto val="1"/>
        <c:lblAlgn val="ctr"/>
        <c:lblOffset val="100"/>
        <c:noMultiLvlLbl val="0"/>
      </c:catAx>
      <c:valAx>
        <c:axId val="778354688"/>
        <c:scaling>
          <c:orientation val="minMax"/>
          <c:max val="100"/>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835036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75080962163177"/>
          <c:y val="3.096410978184377E-2"/>
          <c:w val="0.71886652586066979"/>
          <c:h val="0.88822865122155292"/>
        </c:manualLayout>
      </c:layout>
      <c:barChart>
        <c:barDir val="bar"/>
        <c:grouping val="stacked"/>
        <c:varyColors val="0"/>
        <c:ser>
          <c:idx val="0"/>
          <c:order val="0"/>
          <c:tx>
            <c:strRef>
              <c:f>List1!$B$1</c:f>
              <c:strCache>
                <c:ptCount val="1"/>
                <c:pt idx="0">
                  <c:v>Nizi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Verbalno</c:v>
                </c:pt>
                <c:pt idx="1">
                  <c:v>Socialno</c:v>
                </c:pt>
                <c:pt idx="2">
                  <c:v>Fizično</c:v>
                </c:pt>
                <c:pt idx="3">
                  <c:v>Grožnje s fizičnim nasiljem</c:v>
                </c:pt>
                <c:pt idx="4">
                  <c:v>Spletno</c:v>
                </c:pt>
              </c:strCache>
            </c:strRef>
          </c:cat>
          <c:val>
            <c:numRef>
              <c:f>List1!$B$2:$B$6</c:f>
              <c:numCache>
                <c:formatCode>General</c:formatCode>
                <c:ptCount val="5"/>
                <c:pt idx="0">
                  <c:v>64</c:v>
                </c:pt>
                <c:pt idx="1">
                  <c:v>38</c:v>
                </c:pt>
                <c:pt idx="2">
                  <c:v>33</c:v>
                </c:pt>
                <c:pt idx="3">
                  <c:v>32</c:v>
                </c:pt>
                <c:pt idx="4">
                  <c:v>23</c:v>
                </c:pt>
              </c:numCache>
            </c:numRef>
          </c:val>
          <c:extLst>
            <c:ext xmlns:c16="http://schemas.microsoft.com/office/drawing/2014/chart" uri="{C3380CC4-5D6E-409C-BE32-E72D297353CC}">
              <c16:uniqueId val="{00000000-A7C5-4342-96F0-EB99F879E59D}"/>
            </c:ext>
          </c:extLst>
        </c:ser>
        <c:ser>
          <c:idx val="1"/>
          <c:order val="1"/>
          <c:tx>
            <c:strRef>
              <c:f>List1!$C$1</c:f>
              <c:strCache>
                <c:ptCount val="1"/>
                <c:pt idx="0">
                  <c:v>Stolpec1</c:v>
                </c:pt>
              </c:strCache>
            </c:strRef>
          </c:tx>
          <c:spPr>
            <a:solidFill>
              <a:schemeClr val="bg2">
                <a:lumMod val="25000"/>
              </a:schemeClr>
            </a:solidFill>
            <a:ln>
              <a:noFill/>
            </a:ln>
            <a:effectLst/>
          </c:spPr>
          <c:invertIfNegative val="0"/>
          <c:cat>
            <c:strRef>
              <c:f>List1!$A$2:$A$6</c:f>
              <c:strCache>
                <c:ptCount val="5"/>
                <c:pt idx="0">
                  <c:v>Verbalno</c:v>
                </c:pt>
                <c:pt idx="1">
                  <c:v>Socialno</c:v>
                </c:pt>
                <c:pt idx="2">
                  <c:v>Fizično</c:v>
                </c:pt>
                <c:pt idx="3">
                  <c:v>Grožnje s fizičnim nasiljem</c:v>
                </c:pt>
                <c:pt idx="4">
                  <c:v>Spletno</c:v>
                </c:pt>
              </c:strCache>
            </c:strRef>
          </c:cat>
          <c:val>
            <c:numRef>
              <c:f>List1!$C$2:$C$6</c:f>
              <c:numCache>
                <c:formatCode>General</c:formatCode>
                <c:ptCount val="5"/>
                <c:pt idx="0">
                  <c:v>36</c:v>
                </c:pt>
                <c:pt idx="1">
                  <c:v>62</c:v>
                </c:pt>
                <c:pt idx="2">
                  <c:v>67</c:v>
                </c:pt>
                <c:pt idx="3">
                  <c:v>68</c:v>
                </c:pt>
                <c:pt idx="4">
                  <c:v>77</c:v>
                </c:pt>
              </c:numCache>
            </c:numRef>
          </c:val>
          <c:extLst>
            <c:ext xmlns:c16="http://schemas.microsoft.com/office/drawing/2014/chart" uri="{C3380CC4-5D6E-409C-BE32-E72D297353CC}">
              <c16:uniqueId val="{00000003-A7C5-4342-96F0-EB99F879E59D}"/>
            </c:ext>
          </c:extLst>
        </c:ser>
        <c:dLbls>
          <c:showLegendKey val="0"/>
          <c:showVal val="0"/>
          <c:showCatName val="0"/>
          <c:showSerName val="0"/>
          <c:showPercent val="0"/>
          <c:showBubbleSize val="0"/>
        </c:dLbls>
        <c:gapWidth val="60"/>
        <c:overlap val="100"/>
        <c:axId val="778350368"/>
        <c:axId val="778354688"/>
      </c:barChart>
      <c:catAx>
        <c:axId val="778350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78354688"/>
        <c:crosses val="autoZero"/>
        <c:auto val="1"/>
        <c:lblAlgn val="ctr"/>
        <c:lblOffset val="100"/>
        <c:noMultiLvlLbl val="0"/>
      </c:catAx>
      <c:valAx>
        <c:axId val="778354688"/>
        <c:scaling>
          <c:orientation val="minMax"/>
          <c:max val="100"/>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835036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Prodaja</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52DF-4012-8E25-4775F8A0D03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2-52DF-4012-8E25-4775F8A0D030}"/>
              </c:ext>
            </c:extLst>
          </c:dPt>
          <c:dLbls>
            <c:dLbl>
              <c:idx val="0"/>
              <c:layout>
                <c:manualLayout>
                  <c:x val="-0.22271665629920012"/>
                  <c:y val="7.245756841971103E-2"/>
                </c:manualLayout>
              </c:layout>
              <c:tx>
                <c:rich>
                  <a:bodyPr/>
                  <a:lstStyle/>
                  <a:p>
                    <a:fld id="{3B6E17C0-7B72-449B-A74E-7C346457AC1B}" type="VALUE">
                      <a:rPr lang="en-US" smtClean="0"/>
                      <a:pPr/>
                      <a:t>[VREDNOST]</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2DF-4012-8E25-4775F8A0D030}"/>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List1!$A$2:$A$3</c:f>
              <c:strCache>
                <c:ptCount val="2"/>
                <c:pt idx="0">
                  <c:v>Nasilnež</c:v>
                </c:pt>
                <c:pt idx="1">
                  <c:v>Žrtev</c:v>
                </c:pt>
              </c:strCache>
            </c:strRef>
          </c:cat>
          <c:val>
            <c:numRef>
              <c:f>List1!$B$2:$B$3</c:f>
              <c:numCache>
                <c:formatCode>General</c:formatCode>
                <c:ptCount val="2"/>
                <c:pt idx="0">
                  <c:v>47</c:v>
                </c:pt>
                <c:pt idx="1">
                  <c:v>53</c:v>
                </c:pt>
              </c:numCache>
            </c:numRef>
          </c:val>
          <c:extLst>
            <c:ext xmlns:c16="http://schemas.microsoft.com/office/drawing/2014/chart" uri="{C3380CC4-5D6E-409C-BE32-E72D297353CC}">
              <c16:uniqueId val="{00000000-52DF-4012-8E25-4775F8A0D03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896A4-8866-47BD-99B4-7A6BBC27B5C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sl-SI"/>
        </a:p>
      </dgm:t>
    </dgm:pt>
    <dgm:pt modelId="{EA275525-C3AD-47D6-9BF4-5FCD6499DFE4}">
      <dgm:prSet phldrT="[besedilo]"/>
      <dgm:spPr/>
      <dgm:t>
        <a:bodyPr/>
        <a:lstStyle/>
        <a:p>
          <a:pPr algn="ctr"/>
          <a:r>
            <a:rPr lang="sl-SI" dirty="0">
              <a:solidFill>
                <a:schemeClr val="bg1"/>
              </a:solidFill>
            </a:rPr>
            <a:t>365</a:t>
          </a:r>
        </a:p>
      </dgm:t>
    </dgm:pt>
    <dgm:pt modelId="{67612040-5C26-4B05-8F19-C13FC2409A8E}" type="parTrans" cxnId="{B9CB0FAC-F8D5-49D1-BDA1-86EC489E8A5A}">
      <dgm:prSet/>
      <dgm:spPr/>
      <dgm:t>
        <a:bodyPr/>
        <a:lstStyle/>
        <a:p>
          <a:endParaRPr lang="sl-SI"/>
        </a:p>
      </dgm:t>
    </dgm:pt>
    <dgm:pt modelId="{FE2ED207-BE9C-4FB6-B9F9-CF658C28730C}" type="sibTrans" cxnId="{B9CB0FAC-F8D5-49D1-BDA1-86EC489E8A5A}">
      <dgm:prSet/>
      <dgm:spPr/>
      <dgm:t>
        <a:bodyPr/>
        <a:lstStyle/>
        <a:p>
          <a:endParaRPr lang="sl-SI"/>
        </a:p>
      </dgm:t>
    </dgm:pt>
    <dgm:pt modelId="{D3F48863-B162-40B4-9DA2-07600DE8324D}">
      <dgm:prSet phldrT="[besedilo]"/>
      <dgm:spPr/>
      <dgm:t>
        <a:bodyPr/>
        <a:lstStyle/>
        <a:p>
          <a:pPr algn="ctr"/>
          <a:r>
            <a:rPr lang="sl-SI" dirty="0">
              <a:solidFill>
                <a:schemeClr val="bg1"/>
              </a:solidFill>
            </a:rPr>
            <a:t>24</a:t>
          </a:r>
        </a:p>
      </dgm:t>
    </dgm:pt>
    <dgm:pt modelId="{632AD001-B7CB-4A84-94B3-4EE5EF59CE71}" type="parTrans" cxnId="{CCDE2650-6DA2-42B5-A127-A9343125F46C}">
      <dgm:prSet/>
      <dgm:spPr/>
      <dgm:t>
        <a:bodyPr/>
        <a:lstStyle/>
        <a:p>
          <a:endParaRPr lang="sl-SI"/>
        </a:p>
      </dgm:t>
    </dgm:pt>
    <dgm:pt modelId="{3DE8C490-B26A-4C42-AF48-03D4CEAB2534}" type="sibTrans" cxnId="{CCDE2650-6DA2-42B5-A127-A9343125F46C}">
      <dgm:prSet/>
      <dgm:spPr/>
      <dgm:t>
        <a:bodyPr/>
        <a:lstStyle/>
        <a:p>
          <a:endParaRPr lang="sl-SI"/>
        </a:p>
      </dgm:t>
    </dgm:pt>
    <dgm:pt modelId="{961B443B-D513-44E3-A765-066CA6E4422B}">
      <dgm:prSet phldrT="[besedilo]"/>
      <dgm:spPr/>
      <dgm:t>
        <a:bodyPr/>
        <a:lstStyle/>
        <a:p>
          <a:pPr algn="ctr"/>
          <a:r>
            <a:rPr lang="sl-SI" dirty="0">
              <a:solidFill>
                <a:schemeClr val="bg1"/>
              </a:solidFill>
            </a:rPr>
            <a:t>7</a:t>
          </a:r>
        </a:p>
      </dgm:t>
    </dgm:pt>
    <dgm:pt modelId="{2DA9B026-C217-4C81-9FF8-74AF3A8DA54C}" type="parTrans" cxnId="{2EFF5A17-9BE7-4182-B529-F6A07037CD90}">
      <dgm:prSet/>
      <dgm:spPr/>
      <dgm:t>
        <a:bodyPr/>
        <a:lstStyle/>
        <a:p>
          <a:endParaRPr lang="sl-SI"/>
        </a:p>
      </dgm:t>
    </dgm:pt>
    <dgm:pt modelId="{0B614D54-D23E-4083-A284-643D87615C6D}" type="sibTrans" cxnId="{2EFF5A17-9BE7-4182-B529-F6A07037CD90}">
      <dgm:prSet/>
      <dgm:spPr/>
      <dgm:t>
        <a:bodyPr/>
        <a:lstStyle/>
        <a:p>
          <a:endParaRPr lang="sl-SI"/>
        </a:p>
      </dgm:t>
    </dgm:pt>
    <dgm:pt modelId="{CB33D9BE-27B0-4B33-98D4-B576D93C8E76}" type="pres">
      <dgm:prSet presAssocID="{45B896A4-8866-47BD-99B4-7A6BBC27B5CA}" presName="rootnode" presStyleCnt="0">
        <dgm:presLayoutVars>
          <dgm:chMax/>
          <dgm:chPref/>
          <dgm:dir/>
          <dgm:animLvl val="lvl"/>
        </dgm:presLayoutVars>
      </dgm:prSet>
      <dgm:spPr/>
    </dgm:pt>
    <dgm:pt modelId="{3D49DED4-65A5-47AA-BAB1-59DDFE8CC0B0}" type="pres">
      <dgm:prSet presAssocID="{EA275525-C3AD-47D6-9BF4-5FCD6499DFE4}" presName="composite" presStyleCnt="0"/>
      <dgm:spPr/>
    </dgm:pt>
    <dgm:pt modelId="{A44FF334-A64E-41EA-956D-93D91E179A65}" type="pres">
      <dgm:prSet presAssocID="{EA275525-C3AD-47D6-9BF4-5FCD6499DFE4}" presName="LShape" presStyleLbl="alignNode1" presStyleIdx="0" presStyleCnt="5"/>
      <dgm:spPr/>
    </dgm:pt>
    <dgm:pt modelId="{29ACC107-5F28-40B6-A34F-9AF9C3296130}" type="pres">
      <dgm:prSet presAssocID="{EA275525-C3AD-47D6-9BF4-5FCD6499DFE4}" presName="ParentText" presStyleLbl="revTx" presStyleIdx="0" presStyleCnt="3">
        <dgm:presLayoutVars>
          <dgm:chMax val="0"/>
          <dgm:chPref val="0"/>
          <dgm:bulletEnabled val="1"/>
        </dgm:presLayoutVars>
      </dgm:prSet>
      <dgm:spPr/>
    </dgm:pt>
    <dgm:pt modelId="{7B417F92-68B4-4CD5-97A9-5AC10388979C}" type="pres">
      <dgm:prSet presAssocID="{EA275525-C3AD-47D6-9BF4-5FCD6499DFE4}" presName="Triangle" presStyleLbl="alignNode1" presStyleIdx="1" presStyleCnt="5"/>
      <dgm:spPr/>
    </dgm:pt>
    <dgm:pt modelId="{1097C195-6C80-4E99-9B14-215829C144EA}" type="pres">
      <dgm:prSet presAssocID="{FE2ED207-BE9C-4FB6-B9F9-CF658C28730C}" presName="sibTrans" presStyleCnt="0"/>
      <dgm:spPr/>
    </dgm:pt>
    <dgm:pt modelId="{47F4EAA4-E465-445F-B53F-94CB7EB5981D}" type="pres">
      <dgm:prSet presAssocID="{FE2ED207-BE9C-4FB6-B9F9-CF658C28730C}" presName="space" presStyleCnt="0"/>
      <dgm:spPr/>
    </dgm:pt>
    <dgm:pt modelId="{DE678A23-2EED-4069-BA9E-8EAADFAA29C7}" type="pres">
      <dgm:prSet presAssocID="{D3F48863-B162-40B4-9DA2-07600DE8324D}" presName="composite" presStyleCnt="0"/>
      <dgm:spPr/>
    </dgm:pt>
    <dgm:pt modelId="{9C8DF063-374C-429A-ACBA-8DB1C481D74A}" type="pres">
      <dgm:prSet presAssocID="{D3F48863-B162-40B4-9DA2-07600DE8324D}" presName="LShape" presStyleLbl="alignNode1" presStyleIdx="2" presStyleCnt="5"/>
      <dgm:spPr/>
    </dgm:pt>
    <dgm:pt modelId="{CE4B4312-9D3C-4712-851C-813EDEF0FC1E}" type="pres">
      <dgm:prSet presAssocID="{D3F48863-B162-40B4-9DA2-07600DE8324D}" presName="ParentText" presStyleLbl="revTx" presStyleIdx="1" presStyleCnt="3">
        <dgm:presLayoutVars>
          <dgm:chMax val="0"/>
          <dgm:chPref val="0"/>
          <dgm:bulletEnabled val="1"/>
        </dgm:presLayoutVars>
      </dgm:prSet>
      <dgm:spPr/>
    </dgm:pt>
    <dgm:pt modelId="{8D04C230-AEE0-4E47-AA11-DAB1548B64B9}" type="pres">
      <dgm:prSet presAssocID="{D3F48863-B162-40B4-9DA2-07600DE8324D}" presName="Triangle" presStyleLbl="alignNode1" presStyleIdx="3" presStyleCnt="5"/>
      <dgm:spPr/>
    </dgm:pt>
    <dgm:pt modelId="{6909A77B-6B2B-4790-BD37-1DBACD5C10D8}" type="pres">
      <dgm:prSet presAssocID="{3DE8C490-B26A-4C42-AF48-03D4CEAB2534}" presName="sibTrans" presStyleCnt="0"/>
      <dgm:spPr/>
    </dgm:pt>
    <dgm:pt modelId="{F36F7987-779D-4A81-9AD7-1E9C81BE3C38}" type="pres">
      <dgm:prSet presAssocID="{3DE8C490-B26A-4C42-AF48-03D4CEAB2534}" presName="space" presStyleCnt="0"/>
      <dgm:spPr/>
    </dgm:pt>
    <dgm:pt modelId="{79263033-9AD1-4E28-956D-709825E5820A}" type="pres">
      <dgm:prSet presAssocID="{961B443B-D513-44E3-A765-066CA6E4422B}" presName="composite" presStyleCnt="0"/>
      <dgm:spPr/>
    </dgm:pt>
    <dgm:pt modelId="{88249AF2-3453-4630-8178-6E8D0397D654}" type="pres">
      <dgm:prSet presAssocID="{961B443B-D513-44E3-A765-066CA6E4422B}" presName="LShape" presStyleLbl="alignNode1" presStyleIdx="4" presStyleCnt="5"/>
      <dgm:spPr/>
    </dgm:pt>
    <dgm:pt modelId="{B73F9958-1C7E-47D2-A1D1-C75FBF51D883}" type="pres">
      <dgm:prSet presAssocID="{961B443B-D513-44E3-A765-066CA6E4422B}" presName="ParentText" presStyleLbl="revTx" presStyleIdx="2" presStyleCnt="3">
        <dgm:presLayoutVars>
          <dgm:chMax val="0"/>
          <dgm:chPref val="0"/>
          <dgm:bulletEnabled val="1"/>
        </dgm:presLayoutVars>
      </dgm:prSet>
      <dgm:spPr/>
    </dgm:pt>
  </dgm:ptLst>
  <dgm:cxnLst>
    <dgm:cxn modelId="{2EFF5A17-9BE7-4182-B529-F6A07037CD90}" srcId="{45B896A4-8866-47BD-99B4-7A6BBC27B5CA}" destId="{961B443B-D513-44E3-A765-066CA6E4422B}" srcOrd="2" destOrd="0" parTransId="{2DA9B026-C217-4C81-9FF8-74AF3A8DA54C}" sibTransId="{0B614D54-D23E-4083-A284-643D87615C6D}"/>
    <dgm:cxn modelId="{2A6B1468-3887-4CF6-886F-8B557F0FA588}" type="presOf" srcId="{D3F48863-B162-40B4-9DA2-07600DE8324D}" destId="{CE4B4312-9D3C-4712-851C-813EDEF0FC1E}" srcOrd="0" destOrd="0" presId="urn:microsoft.com/office/officeart/2009/3/layout/StepUpProcess"/>
    <dgm:cxn modelId="{2FA1EE4A-D388-4B2E-9FFD-25A45F6A2063}" type="presOf" srcId="{45B896A4-8866-47BD-99B4-7A6BBC27B5CA}" destId="{CB33D9BE-27B0-4B33-98D4-B576D93C8E76}" srcOrd="0" destOrd="0" presId="urn:microsoft.com/office/officeart/2009/3/layout/StepUpProcess"/>
    <dgm:cxn modelId="{CCDE2650-6DA2-42B5-A127-A9343125F46C}" srcId="{45B896A4-8866-47BD-99B4-7A6BBC27B5CA}" destId="{D3F48863-B162-40B4-9DA2-07600DE8324D}" srcOrd="1" destOrd="0" parTransId="{632AD001-B7CB-4A84-94B3-4EE5EF59CE71}" sibTransId="{3DE8C490-B26A-4C42-AF48-03D4CEAB2534}"/>
    <dgm:cxn modelId="{B9CB0FAC-F8D5-49D1-BDA1-86EC489E8A5A}" srcId="{45B896A4-8866-47BD-99B4-7A6BBC27B5CA}" destId="{EA275525-C3AD-47D6-9BF4-5FCD6499DFE4}" srcOrd="0" destOrd="0" parTransId="{67612040-5C26-4B05-8F19-C13FC2409A8E}" sibTransId="{FE2ED207-BE9C-4FB6-B9F9-CF658C28730C}"/>
    <dgm:cxn modelId="{AA8527C6-E2F3-4655-AEA0-6771EE93C4E1}" type="presOf" srcId="{961B443B-D513-44E3-A765-066CA6E4422B}" destId="{B73F9958-1C7E-47D2-A1D1-C75FBF51D883}" srcOrd="0" destOrd="0" presId="urn:microsoft.com/office/officeart/2009/3/layout/StepUpProcess"/>
    <dgm:cxn modelId="{E74EFCFE-1E0C-4AFB-9FF3-3E4931E16588}" type="presOf" srcId="{EA275525-C3AD-47D6-9BF4-5FCD6499DFE4}" destId="{29ACC107-5F28-40B6-A34F-9AF9C3296130}" srcOrd="0" destOrd="0" presId="urn:microsoft.com/office/officeart/2009/3/layout/StepUpProcess"/>
    <dgm:cxn modelId="{B967282B-FD82-4E22-BA03-4E943F731569}" type="presParOf" srcId="{CB33D9BE-27B0-4B33-98D4-B576D93C8E76}" destId="{3D49DED4-65A5-47AA-BAB1-59DDFE8CC0B0}" srcOrd="0" destOrd="0" presId="urn:microsoft.com/office/officeart/2009/3/layout/StepUpProcess"/>
    <dgm:cxn modelId="{9E7A8370-0CB4-45CF-843F-05EC5FC7A750}" type="presParOf" srcId="{3D49DED4-65A5-47AA-BAB1-59DDFE8CC0B0}" destId="{A44FF334-A64E-41EA-956D-93D91E179A65}" srcOrd="0" destOrd="0" presId="urn:microsoft.com/office/officeart/2009/3/layout/StepUpProcess"/>
    <dgm:cxn modelId="{C3EACD73-484C-4853-91FC-6487A31E32D5}" type="presParOf" srcId="{3D49DED4-65A5-47AA-BAB1-59DDFE8CC0B0}" destId="{29ACC107-5F28-40B6-A34F-9AF9C3296130}" srcOrd="1" destOrd="0" presId="urn:microsoft.com/office/officeart/2009/3/layout/StepUpProcess"/>
    <dgm:cxn modelId="{FE90A5F0-D069-4410-ADED-DD233B545EB2}" type="presParOf" srcId="{3D49DED4-65A5-47AA-BAB1-59DDFE8CC0B0}" destId="{7B417F92-68B4-4CD5-97A9-5AC10388979C}" srcOrd="2" destOrd="0" presId="urn:microsoft.com/office/officeart/2009/3/layout/StepUpProcess"/>
    <dgm:cxn modelId="{E4610793-619A-4EF0-9F2D-55360D960D08}" type="presParOf" srcId="{CB33D9BE-27B0-4B33-98D4-B576D93C8E76}" destId="{1097C195-6C80-4E99-9B14-215829C144EA}" srcOrd="1" destOrd="0" presId="urn:microsoft.com/office/officeart/2009/3/layout/StepUpProcess"/>
    <dgm:cxn modelId="{C68F0619-4935-451D-BA5D-965059D3A86C}" type="presParOf" srcId="{1097C195-6C80-4E99-9B14-215829C144EA}" destId="{47F4EAA4-E465-445F-B53F-94CB7EB5981D}" srcOrd="0" destOrd="0" presId="urn:microsoft.com/office/officeart/2009/3/layout/StepUpProcess"/>
    <dgm:cxn modelId="{740B90AC-3233-455C-9771-D6D9F364C083}" type="presParOf" srcId="{CB33D9BE-27B0-4B33-98D4-B576D93C8E76}" destId="{DE678A23-2EED-4069-BA9E-8EAADFAA29C7}" srcOrd="2" destOrd="0" presId="urn:microsoft.com/office/officeart/2009/3/layout/StepUpProcess"/>
    <dgm:cxn modelId="{36A79FB7-EFFE-407E-912E-C0DFBA42D4B3}" type="presParOf" srcId="{DE678A23-2EED-4069-BA9E-8EAADFAA29C7}" destId="{9C8DF063-374C-429A-ACBA-8DB1C481D74A}" srcOrd="0" destOrd="0" presId="urn:microsoft.com/office/officeart/2009/3/layout/StepUpProcess"/>
    <dgm:cxn modelId="{43A287B8-EFB8-403C-A4DA-C41C12923F36}" type="presParOf" srcId="{DE678A23-2EED-4069-BA9E-8EAADFAA29C7}" destId="{CE4B4312-9D3C-4712-851C-813EDEF0FC1E}" srcOrd="1" destOrd="0" presId="urn:microsoft.com/office/officeart/2009/3/layout/StepUpProcess"/>
    <dgm:cxn modelId="{1BB21FCA-084D-4CFB-8E69-AF5E14F652FB}" type="presParOf" srcId="{DE678A23-2EED-4069-BA9E-8EAADFAA29C7}" destId="{8D04C230-AEE0-4E47-AA11-DAB1548B64B9}" srcOrd="2" destOrd="0" presId="urn:microsoft.com/office/officeart/2009/3/layout/StepUpProcess"/>
    <dgm:cxn modelId="{FA57E1F5-1303-451A-89AB-098DAB960669}" type="presParOf" srcId="{CB33D9BE-27B0-4B33-98D4-B576D93C8E76}" destId="{6909A77B-6B2B-4790-BD37-1DBACD5C10D8}" srcOrd="3" destOrd="0" presId="urn:microsoft.com/office/officeart/2009/3/layout/StepUpProcess"/>
    <dgm:cxn modelId="{B44C1395-7619-45AF-9FEC-8273C9E16538}" type="presParOf" srcId="{6909A77B-6B2B-4790-BD37-1DBACD5C10D8}" destId="{F36F7987-779D-4A81-9AD7-1E9C81BE3C38}" srcOrd="0" destOrd="0" presId="urn:microsoft.com/office/officeart/2009/3/layout/StepUpProcess"/>
    <dgm:cxn modelId="{D6E3A502-BCD5-4128-8AFE-97F8A8B74912}" type="presParOf" srcId="{CB33D9BE-27B0-4B33-98D4-B576D93C8E76}" destId="{79263033-9AD1-4E28-956D-709825E5820A}" srcOrd="4" destOrd="0" presId="urn:microsoft.com/office/officeart/2009/3/layout/StepUpProcess"/>
    <dgm:cxn modelId="{2499F82F-4672-42A9-A7B4-45AF1F3DEDCE}" type="presParOf" srcId="{79263033-9AD1-4E28-956D-709825E5820A}" destId="{88249AF2-3453-4630-8178-6E8D0397D654}" srcOrd="0" destOrd="0" presId="urn:microsoft.com/office/officeart/2009/3/layout/StepUpProcess"/>
    <dgm:cxn modelId="{AE78C3AA-F973-4095-A12B-F4ECFFCFD0C5}" type="presParOf" srcId="{79263033-9AD1-4E28-956D-709825E5820A}" destId="{B73F9958-1C7E-47D2-A1D1-C75FBF51D88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572E15-BF27-4779-BD3B-72DE3457F42F}"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EDFCA1B5-19A3-43C6-A8A0-8EB9B6B24EFD}">
      <dgm:prSet/>
      <dgm:spPr/>
      <dgm:t>
        <a:bodyPr/>
        <a:lstStyle/>
        <a:p>
          <a:r>
            <a:rPr lang="sl-SI" dirty="0">
              <a:latin typeface="Calibri Light" panose="020F0302020204030204" pitchFamily="34" charset="0"/>
              <a:ea typeface="Calibri Light" panose="020F0302020204030204" pitchFamily="34" charset="0"/>
              <a:cs typeface="Calibri Light" panose="020F0302020204030204" pitchFamily="34" charset="0"/>
            </a:rPr>
            <a:t>Most med družino, otrokom in institucijami.</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dgm:t>
    </dgm:pt>
    <dgm:pt modelId="{FF1D9762-FE39-437F-B174-9DC4C27681F9}" type="parTrans" cxnId="{DCCFA9A4-746C-4A07-9756-33B5483C9360}">
      <dgm:prSet/>
      <dgm:spPr/>
      <dgm:t>
        <a:bodyPr/>
        <a:lstStyle/>
        <a:p>
          <a:endParaRPr lang="en-US"/>
        </a:p>
      </dgm:t>
    </dgm:pt>
    <dgm:pt modelId="{12BC44F1-3075-4CAC-9570-AFDC6CBD96BE}" type="sibTrans" cxnId="{DCCFA9A4-746C-4A07-9756-33B5483C9360}">
      <dgm:prSet/>
      <dgm:spPr/>
      <dgm:t>
        <a:bodyPr/>
        <a:lstStyle/>
        <a:p>
          <a:endParaRPr lang="en-US"/>
        </a:p>
      </dgm:t>
    </dgm:pt>
    <dgm:pt modelId="{96EECB09-9A78-42FB-AFE1-D78540C97CD1}">
      <dgm:prSet/>
      <dgm:spPr/>
      <dgm:t>
        <a:bodyPr/>
        <a:lstStyle/>
        <a:p>
          <a:r>
            <a:rPr lang="sl-SI" dirty="0">
              <a:latin typeface="+mj-lt"/>
            </a:rPr>
            <a:t>Sodelovanje s šolami, policijo, zdravstvom.</a:t>
          </a:r>
          <a:endParaRPr lang="en-US" dirty="0">
            <a:latin typeface="+mj-lt"/>
          </a:endParaRPr>
        </a:p>
      </dgm:t>
    </dgm:pt>
    <dgm:pt modelId="{3AAF6636-D458-4AC0-BD20-2CE5D579DA5F}" type="parTrans" cxnId="{32363BC9-E7A1-490A-A75D-32FFA29DC73D}">
      <dgm:prSet/>
      <dgm:spPr/>
      <dgm:t>
        <a:bodyPr/>
        <a:lstStyle/>
        <a:p>
          <a:endParaRPr lang="en-US"/>
        </a:p>
      </dgm:t>
    </dgm:pt>
    <dgm:pt modelId="{9844D4C1-0BA8-4B7F-8BDC-264D8CD51455}" type="sibTrans" cxnId="{32363BC9-E7A1-490A-A75D-32FFA29DC73D}">
      <dgm:prSet/>
      <dgm:spPr/>
      <dgm:t>
        <a:bodyPr/>
        <a:lstStyle/>
        <a:p>
          <a:endParaRPr lang="en-US"/>
        </a:p>
      </dgm:t>
    </dgm:pt>
    <dgm:pt modelId="{EBFC8BC3-5F5A-4DC3-A344-58500CF661F1}">
      <dgm:prSet/>
      <dgm:spPr/>
      <dgm:t>
        <a:bodyPr/>
        <a:lstStyle/>
        <a:p>
          <a:r>
            <a:rPr lang="sl-SI" dirty="0">
              <a:latin typeface="Calibri Light" panose="020F0302020204030204" pitchFamily="34" charset="0"/>
              <a:ea typeface="Calibri Light" panose="020F0302020204030204" pitchFamily="34" charset="0"/>
              <a:cs typeface="Calibri Light" panose="020F0302020204030204" pitchFamily="34" charset="0"/>
            </a:rPr>
            <a:t>Koordinacija in spremljanje načrta pomoči/ukrepov.</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dgm:t>
    </dgm:pt>
    <dgm:pt modelId="{9AEF2100-1D5F-444B-BFC3-FEE019A714D0}" type="parTrans" cxnId="{BA58AC5E-2B6D-4D5C-B2D1-6157500CBA41}">
      <dgm:prSet/>
      <dgm:spPr/>
      <dgm:t>
        <a:bodyPr/>
        <a:lstStyle/>
        <a:p>
          <a:endParaRPr lang="en-US"/>
        </a:p>
      </dgm:t>
    </dgm:pt>
    <dgm:pt modelId="{1A6AD4E1-7473-4955-9547-72A38D990563}" type="sibTrans" cxnId="{BA58AC5E-2B6D-4D5C-B2D1-6157500CBA41}">
      <dgm:prSet/>
      <dgm:spPr/>
      <dgm:t>
        <a:bodyPr/>
        <a:lstStyle/>
        <a:p>
          <a:endParaRPr lang="en-US"/>
        </a:p>
      </dgm:t>
    </dgm:pt>
    <dgm:pt modelId="{0251B72D-8BB6-4DC1-8E89-4742B5CB0073}" type="pres">
      <dgm:prSet presAssocID="{65572E15-BF27-4779-BD3B-72DE3457F42F}" presName="linear" presStyleCnt="0">
        <dgm:presLayoutVars>
          <dgm:animLvl val="lvl"/>
          <dgm:resizeHandles val="exact"/>
        </dgm:presLayoutVars>
      </dgm:prSet>
      <dgm:spPr/>
    </dgm:pt>
    <dgm:pt modelId="{862F078F-4A54-4AB7-AB54-E35F9BA572C8}" type="pres">
      <dgm:prSet presAssocID="{EDFCA1B5-19A3-43C6-A8A0-8EB9B6B24EFD}" presName="parentText" presStyleLbl="node1" presStyleIdx="0" presStyleCnt="3">
        <dgm:presLayoutVars>
          <dgm:chMax val="0"/>
          <dgm:bulletEnabled val="1"/>
        </dgm:presLayoutVars>
      </dgm:prSet>
      <dgm:spPr/>
    </dgm:pt>
    <dgm:pt modelId="{2CF8FC3E-15E8-416D-80F8-76271D74F871}" type="pres">
      <dgm:prSet presAssocID="{12BC44F1-3075-4CAC-9570-AFDC6CBD96BE}" presName="spacer" presStyleCnt="0"/>
      <dgm:spPr/>
    </dgm:pt>
    <dgm:pt modelId="{9A8FEA5B-F2B1-429F-8177-E67ABDC91493}" type="pres">
      <dgm:prSet presAssocID="{96EECB09-9A78-42FB-AFE1-D78540C97CD1}" presName="parentText" presStyleLbl="node1" presStyleIdx="1" presStyleCnt="3">
        <dgm:presLayoutVars>
          <dgm:chMax val="0"/>
          <dgm:bulletEnabled val="1"/>
        </dgm:presLayoutVars>
      </dgm:prSet>
      <dgm:spPr/>
    </dgm:pt>
    <dgm:pt modelId="{1C3D4B51-C887-4C83-9752-314377B75493}" type="pres">
      <dgm:prSet presAssocID="{9844D4C1-0BA8-4B7F-8BDC-264D8CD51455}" presName="spacer" presStyleCnt="0"/>
      <dgm:spPr/>
    </dgm:pt>
    <dgm:pt modelId="{EE2E6310-AE29-45E5-B84A-E0E19A364596}" type="pres">
      <dgm:prSet presAssocID="{EBFC8BC3-5F5A-4DC3-A344-58500CF661F1}" presName="parentText" presStyleLbl="node1" presStyleIdx="2" presStyleCnt="3">
        <dgm:presLayoutVars>
          <dgm:chMax val="0"/>
          <dgm:bulletEnabled val="1"/>
        </dgm:presLayoutVars>
      </dgm:prSet>
      <dgm:spPr/>
    </dgm:pt>
  </dgm:ptLst>
  <dgm:cxnLst>
    <dgm:cxn modelId="{522EAF1B-1F41-406D-9D50-7179D8DEDF6D}" type="presOf" srcId="{EDFCA1B5-19A3-43C6-A8A0-8EB9B6B24EFD}" destId="{862F078F-4A54-4AB7-AB54-E35F9BA572C8}" srcOrd="0" destOrd="0" presId="urn:microsoft.com/office/officeart/2005/8/layout/vList2"/>
    <dgm:cxn modelId="{BA58AC5E-2B6D-4D5C-B2D1-6157500CBA41}" srcId="{65572E15-BF27-4779-BD3B-72DE3457F42F}" destId="{EBFC8BC3-5F5A-4DC3-A344-58500CF661F1}" srcOrd="2" destOrd="0" parTransId="{9AEF2100-1D5F-444B-BFC3-FEE019A714D0}" sibTransId="{1A6AD4E1-7473-4955-9547-72A38D990563}"/>
    <dgm:cxn modelId="{DCCFA9A4-746C-4A07-9756-33B5483C9360}" srcId="{65572E15-BF27-4779-BD3B-72DE3457F42F}" destId="{EDFCA1B5-19A3-43C6-A8A0-8EB9B6B24EFD}" srcOrd="0" destOrd="0" parTransId="{FF1D9762-FE39-437F-B174-9DC4C27681F9}" sibTransId="{12BC44F1-3075-4CAC-9570-AFDC6CBD96BE}"/>
    <dgm:cxn modelId="{77BF58B6-DA20-4E28-9EE0-9EDF8B2ABF9B}" type="presOf" srcId="{96EECB09-9A78-42FB-AFE1-D78540C97CD1}" destId="{9A8FEA5B-F2B1-429F-8177-E67ABDC91493}" srcOrd="0" destOrd="0" presId="urn:microsoft.com/office/officeart/2005/8/layout/vList2"/>
    <dgm:cxn modelId="{32363BC9-E7A1-490A-A75D-32FFA29DC73D}" srcId="{65572E15-BF27-4779-BD3B-72DE3457F42F}" destId="{96EECB09-9A78-42FB-AFE1-D78540C97CD1}" srcOrd="1" destOrd="0" parTransId="{3AAF6636-D458-4AC0-BD20-2CE5D579DA5F}" sibTransId="{9844D4C1-0BA8-4B7F-8BDC-264D8CD51455}"/>
    <dgm:cxn modelId="{2A1DC2CB-8B21-4CA2-A861-570009EA0A54}" type="presOf" srcId="{EBFC8BC3-5F5A-4DC3-A344-58500CF661F1}" destId="{EE2E6310-AE29-45E5-B84A-E0E19A364596}" srcOrd="0" destOrd="0" presId="urn:microsoft.com/office/officeart/2005/8/layout/vList2"/>
    <dgm:cxn modelId="{F46AF7F0-092B-43B4-82ED-0BD7650BAA11}" type="presOf" srcId="{65572E15-BF27-4779-BD3B-72DE3457F42F}" destId="{0251B72D-8BB6-4DC1-8E89-4742B5CB0073}" srcOrd="0" destOrd="0" presId="urn:microsoft.com/office/officeart/2005/8/layout/vList2"/>
    <dgm:cxn modelId="{01A33C1B-CACC-4EC8-902F-249A20BE13DB}" type="presParOf" srcId="{0251B72D-8BB6-4DC1-8E89-4742B5CB0073}" destId="{862F078F-4A54-4AB7-AB54-E35F9BA572C8}" srcOrd="0" destOrd="0" presId="urn:microsoft.com/office/officeart/2005/8/layout/vList2"/>
    <dgm:cxn modelId="{A12B5D2A-E9A9-4182-8730-A77E3AD26458}" type="presParOf" srcId="{0251B72D-8BB6-4DC1-8E89-4742B5CB0073}" destId="{2CF8FC3E-15E8-416D-80F8-76271D74F871}" srcOrd="1" destOrd="0" presId="urn:microsoft.com/office/officeart/2005/8/layout/vList2"/>
    <dgm:cxn modelId="{0481D285-3972-41B4-AFA1-102D882A1518}" type="presParOf" srcId="{0251B72D-8BB6-4DC1-8E89-4742B5CB0073}" destId="{9A8FEA5B-F2B1-429F-8177-E67ABDC91493}" srcOrd="2" destOrd="0" presId="urn:microsoft.com/office/officeart/2005/8/layout/vList2"/>
    <dgm:cxn modelId="{FE8607D2-83FD-4E0B-9711-7DBEFCAB46DD}" type="presParOf" srcId="{0251B72D-8BB6-4DC1-8E89-4742B5CB0073}" destId="{1C3D4B51-C887-4C83-9752-314377B75493}" srcOrd="3" destOrd="0" presId="urn:microsoft.com/office/officeart/2005/8/layout/vList2"/>
    <dgm:cxn modelId="{8688B38D-60C1-4948-A803-9C43851BA6BC}" type="presParOf" srcId="{0251B72D-8BB6-4DC1-8E89-4742B5CB0073}" destId="{EE2E6310-AE29-45E5-B84A-E0E19A36459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A7866-9EC6-4A1B-9056-7A4DB0F1DC94}"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7D5791F8-4E05-4811-A492-485AD7FC95A6}">
      <dgm:prSet/>
      <dgm:spPr/>
      <dgm:t>
        <a:bodyPr/>
        <a:lstStyle/>
        <a:p>
          <a:r>
            <a:rPr lang="sl-SI" dirty="0">
              <a:latin typeface="+mj-lt"/>
            </a:rPr>
            <a:t>Vzpostavitev varnega in podpornega okolja za otroke je temeljnega pomena.</a:t>
          </a:r>
          <a:endParaRPr lang="en-US" dirty="0">
            <a:latin typeface="+mj-lt"/>
          </a:endParaRPr>
        </a:p>
      </dgm:t>
    </dgm:pt>
    <dgm:pt modelId="{2FCF26AD-F53E-4A90-9A24-4560D362B2B0}" type="parTrans" cxnId="{CC4275C9-6EBD-4D4D-B7C7-D29C084107AC}">
      <dgm:prSet/>
      <dgm:spPr/>
      <dgm:t>
        <a:bodyPr/>
        <a:lstStyle/>
        <a:p>
          <a:endParaRPr lang="en-US"/>
        </a:p>
      </dgm:t>
    </dgm:pt>
    <dgm:pt modelId="{2FCDF069-FED6-4F99-AF32-F1EEDECCEEF1}" type="sibTrans" cxnId="{CC4275C9-6EBD-4D4D-B7C7-D29C084107AC}">
      <dgm:prSet/>
      <dgm:spPr/>
      <dgm:t>
        <a:bodyPr/>
        <a:lstStyle/>
        <a:p>
          <a:endParaRPr lang="en-US"/>
        </a:p>
      </dgm:t>
    </dgm:pt>
    <dgm:pt modelId="{89BA18D2-FCC4-4862-9D35-B0DA571899E2}">
      <dgm:prSet/>
      <dgm:spPr/>
      <dgm:t>
        <a:bodyPr/>
        <a:lstStyle/>
        <a:p>
          <a:r>
            <a:rPr lang="sl-SI" dirty="0">
              <a:latin typeface="+mj-lt"/>
            </a:rPr>
            <a:t>Zaupanje med družino in strokovnjaki omogoča odprto,  odkrito, vključujočo in sodelovalno komunikacijo.</a:t>
          </a:r>
          <a:endParaRPr lang="en-US" dirty="0">
            <a:latin typeface="+mj-lt"/>
          </a:endParaRPr>
        </a:p>
      </dgm:t>
    </dgm:pt>
    <dgm:pt modelId="{C38FC5F4-3B95-4FB8-AE8C-9D291C9E8AD1}" type="parTrans" cxnId="{157B1804-A9A8-4922-A699-36365C526147}">
      <dgm:prSet/>
      <dgm:spPr/>
      <dgm:t>
        <a:bodyPr/>
        <a:lstStyle/>
        <a:p>
          <a:endParaRPr lang="en-US"/>
        </a:p>
      </dgm:t>
    </dgm:pt>
    <dgm:pt modelId="{56896901-5DFA-4B53-B8D6-F3F371B897C1}" type="sibTrans" cxnId="{157B1804-A9A8-4922-A699-36365C526147}">
      <dgm:prSet/>
      <dgm:spPr/>
      <dgm:t>
        <a:bodyPr/>
        <a:lstStyle/>
        <a:p>
          <a:endParaRPr lang="en-US"/>
        </a:p>
      </dgm:t>
    </dgm:pt>
    <dgm:pt modelId="{54A28C31-DDD5-498A-A911-F189AAE8062C}">
      <dgm:prSet/>
      <dgm:spPr/>
      <dgm:t>
        <a:bodyPr/>
        <a:lstStyle/>
        <a:p>
          <a:r>
            <a:rPr lang="sl-SI" dirty="0">
              <a:latin typeface="+mj-lt"/>
            </a:rPr>
            <a:t>Zaupanje je  osnova za učinkovito in uspešno sodelovanje, usmerjeno h skupnem cilju.</a:t>
          </a:r>
          <a:endParaRPr lang="en-US" dirty="0">
            <a:latin typeface="+mj-lt"/>
          </a:endParaRPr>
        </a:p>
      </dgm:t>
    </dgm:pt>
    <dgm:pt modelId="{85F14714-FC3D-4B88-AA07-E53BD1C00326}" type="parTrans" cxnId="{F23E71CD-1A4B-4EE9-B557-10F77A230D0C}">
      <dgm:prSet/>
      <dgm:spPr/>
      <dgm:t>
        <a:bodyPr/>
        <a:lstStyle/>
        <a:p>
          <a:endParaRPr lang="en-US"/>
        </a:p>
      </dgm:t>
    </dgm:pt>
    <dgm:pt modelId="{25F45B4C-5D99-491B-A792-A06AAE7E681C}" type="sibTrans" cxnId="{F23E71CD-1A4B-4EE9-B557-10F77A230D0C}">
      <dgm:prSet/>
      <dgm:spPr/>
      <dgm:t>
        <a:bodyPr/>
        <a:lstStyle/>
        <a:p>
          <a:endParaRPr lang="en-US"/>
        </a:p>
      </dgm:t>
    </dgm:pt>
    <dgm:pt modelId="{1E92A31E-3F72-4700-9618-903672B71AC0}" type="pres">
      <dgm:prSet presAssocID="{CE3A7866-9EC6-4A1B-9056-7A4DB0F1DC94}" presName="linear" presStyleCnt="0">
        <dgm:presLayoutVars>
          <dgm:animLvl val="lvl"/>
          <dgm:resizeHandles val="exact"/>
        </dgm:presLayoutVars>
      </dgm:prSet>
      <dgm:spPr/>
    </dgm:pt>
    <dgm:pt modelId="{6E4B00C4-E36D-432A-93D5-5DD8C688DDCE}" type="pres">
      <dgm:prSet presAssocID="{7D5791F8-4E05-4811-A492-485AD7FC95A6}" presName="parentText" presStyleLbl="node1" presStyleIdx="0" presStyleCnt="3">
        <dgm:presLayoutVars>
          <dgm:chMax val="0"/>
          <dgm:bulletEnabled val="1"/>
        </dgm:presLayoutVars>
      </dgm:prSet>
      <dgm:spPr/>
    </dgm:pt>
    <dgm:pt modelId="{E3C640FA-0A4C-48C5-B9F6-6EF23F731A0C}" type="pres">
      <dgm:prSet presAssocID="{2FCDF069-FED6-4F99-AF32-F1EEDECCEEF1}" presName="spacer" presStyleCnt="0"/>
      <dgm:spPr/>
    </dgm:pt>
    <dgm:pt modelId="{F85A1DE1-31C0-406A-9555-9EB8EEA3949C}" type="pres">
      <dgm:prSet presAssocID="{89BA18D2-FCC4-4862-9D35-B0DA571899E2}" presName="parentText" presStyleLbl="node1" presStyleIdx="1" presStyleCnt="3">
        <dgm:presLayoutVars>
          <dgm:chMax val="0"/>
          <dgm:bulletEnabled val="1"/>
        </dgm:presLayoutVars>
      </dgm:prSet>
      <dgm:spPr/>
    </dgm:pt>
    <dgm:pt modelId="{1EEFB211-5A8F-4595-A334-3B4FAEA914E3}" type="pres">
      <dgm:prSet presAssocID="{56896901-5DFA-4B53-B8D6-F3F371B897C1}" presName="spacer" presStyleCnt="0"/>
      <dgm:spPr/>
    </dgm:pt>
    <dgm:pt modelId="{86A82901-7F9E-4632-90E8-DA526D1EA4E4}" type="pres">
      <dgm:prSet presAssocID="{54A28C31-DDD5-498A-A911-F189AAE8062C}" presName="parentText" presStyleLbl="node1" presStyleIdx="2" presStyleCnt="3">
        <dgm:presLayoutVars>
          <dgm:chMax val="0"/>
          <dgm:bulletEnabled val="1"/>
        </dgm:presLayoutVars>
      </dgm:prSet>
      <dgm:spPr/>
    </dgm:pt>
  </dgm:ptLst>
  <dgm:cxnLst>
    <dgm:cxn modelId="{157B1804-A9A8-4922-A699-36365C526147}" srcId="{CE3A7866-9EC6-4A1B-9056-7A4DB0F1DC94}" destId="{89BA18D2-FCC4-4862-9D35-B0DA571899E2}" srcOrd="1" destOrd="0" parTransId="{C38FC5F4-3B95-4FB8-AE8C-9D291C9E8AD1}" sibTransId="{56896901-5DFA-4B53-B8D6-F3F371B897C1}"/>
    <dgm:cxn modelId="{DABD5122-46B1-4293-A577-5095D7B6CD52}" type="presOf" srcId="{54A28C31-DDD5-498A-A911-F189AAE8062C}" destId="{86A82901-7F9E-4632-90E8-DA526D1EA4E4}" srcOrd="0" destOrd="0" presId="urn:microsoft.com/office/officeart/2005/8/layout/vList2"/>
    <dgm:cxn modelId="{57507840-DD65-4816-BD2A-B56DDF28AC3F}" type="presOf" srcId="{89BA18D2-FCC4-4862-9D35-B0DA571899E2}" destId="{F85A1DE1-31C0-406A-9555-9EB8EEA3949C}" srcOrd="0" destOrd="0" presId="urn:microsoft.com/office/officeart/2005/8/layout/vList2"/>
    <dgm:cxn modelId="{CB28815D-561D-4BAB-9017-17420AABA1BD}" type="presOf" srcId="{7D5791F8-4E05-4811-A492-485AD7FC95A6}" destId="{6E4B00C4-E36D-432A-93D5-5DD8C688DDCE}" srcOrd="0" destOrd="0" presId="urn:microsoft.com/office/officeart/2005/8/layout/vList2"/>
    <dgm:cxn modelId="{CC4275C9-6EBD-4D4D-B7C7-D29C084107AC}" srcId="{CE3A7866-9EC6-4A1B-9056-7A4DB0F1DC94}" destId="{7D5791F8-4E05-4811-A492-485AD7FC95A6}" srcOrd="0" destOrd="0" parTransId="{2FCF26AD-F53E-4A90-9A24-4560D362B2B0}" sibTransId="{2FCDF069-FED6-4F99-AF32-F1EEDECCEEF1}"/>
    <dgm:cxn modelId="{F23E71CD-1A4B-4EE9-B557-10F77A230D0C}" srcId="{CE3A7866-9EC6-4A1B-9056-7A4DB0F1DC94}" destId="{54A28C31-DDD5-498A-A911-F189AAE8062C}" srcOrd="2" destOrd="0" parTransId="{85F14714-FC3D-4B88-AA07-E53BD1C00326}" sibTransId="{25F45B4C-5D99-491B-A792-A06AAE7E681C}"/>
    <dgm:cxn modelId="{EE0919E1-B462-43B5-A90A-3A4B400072B5}" type="presOf" srcId="{CE3A7866-9EC6-4A1B-9056-7A4DB0F1DC94}" destId="{1E92A31E-3F72-4700-9618-903672B71AC0}" srcOrd="0" destOrd="0" presId="urn:microsoft.com/office/officeart/2005/8/layout/vList2"/>
    <dgm:cxn modelId="{794F0596-0B5A-4D10-B82B-C1EFC3D971B2}" type="presParOf" srcId="{1E92A31E-3F72-4700-9618-903672B71AC0}" destId="{6E4B00C4-E36D-432A-93D5-5DD8C688DDCE}" srcOrd="0" destOrd="0" presId="urn:microsoft.com/office/officeart/2005/8/layout/vList2"/>
    <dgm:cxn modelId="{C33B8587-DFDD-42D1-8301-A2818721EDDC}" type="presParOf" srcId="{1E92A31E-3F72-4700-9618-903672B71AC0}" destId="{E3C640FA-0A4C-48C5-B9F6-6EF23F731A0C}" srcOrd="1" destOrd="0" presId="urn:microsoft.com/office/officeart/2005/8/layout/vList2"/>
    <dgm:cxn modelId="{D5E1EC1A-3D05-44AC-88E9-41E479EE2F25}" type="presParOf" srcId="{1E92A31E-3F72-4700-9618-903672B71AC0}" destId="{F85A1DE1-31C0-406A-9555-9EB8EEA3949C}" srcOrd="2" destOrd="0" presId="urn:microsoft.com/office/officeart/2005/8/layout/vList2"/>
    <dgm:cxn modelId="{218255DF-9A63-46FE-B5A1-B39EFEB8F140}" type="presParOf" srcId="{1E92A31E-3F72-4700-9618-903672B71AC0}" destId="{1EEFB211-5A8F-4595-A334-3B4FAEA914E3}" srcOrd="3" destOrd="0" presId="urn:microsoft.com/office/officeart/2005/8/layout/vList2"/>
    <dgm:cxn modelId="{C98DEF03-8B94-426B-865A-D8C700456A8D}" type="presParOf" srcId="{1E92A31E-3F72-4700-9618-903672B71AC0}" destId="{86A82901-7F9E-4632-90E8-DA526D1EA4E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27D55D-C3C3-40BF-9E36-43ED135FF640}"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2DC1D456-7F3F-4DD6-92E8-73E57137B21E}">
      <dgm:prSet custT="1"/>
      <dgm:spPr/>
      <dgm:t>
        <a:bodyPr/>
        <a:lstStyle/>
        <a:p>
          <a:r>
            <a:rPr lang="sl-SI" sz="2400" b="1" dirty="0">
              <a:solidFill>
                <a:schemeClr val="tx1"/>
              </a:solidFill>
              <a:latin typeface="+mj-lt"/>
            </a:rPr>
            <a:t>Individualizirani načrt pomoči </a:t>
          </a:r>
          <a:endParaRPr lang="en-US" sz="2400" b="1" dirty="0">
            <a:solidFill>
              <a:schemeClr val="tx1"/>
            </a:solidFill>
            <a:latin typeface="+mj-lt"/>
          </a:endParaRPr>
        </a:p>
      </dgm:t>
    </dgm:pt>
    <dgm:pt modelId="{16F681A1-904C-4E44-B870-5AD2482511CD}" type="parTrans" cxnId="{992B94D7-1AE5-4661-A4F5-1D42DB9A8A82}">
      <dgm:prSet/>
      <dgm:spPr/>
      <dgm:t>
        <a:bodyPr/>
        <a:lstStyle/>
        <a:p>
          <a:endParaRPr lang="en-US" sz="1900"/>
        </a:p>
      </dgm:t>
    </dgm:pt>
    <dgm:pt modelId="{A7E901E8-C70C-458E-94A5-1EF6C438FCA2}" type="sibTrans" cxnId="{992B94D7-1AE5-4661-A4F5-1D42DB9A8A82}">
      <dgm:prSet/>
      <dgm:spPr/>
      <dgm:t>
        <a:bodyPr/>
        <a:lstStyle/>
        <a:p>
          <a:endParaRPr lang="en-US" sz="1900"/>
        </a:p>
      </dgm:t>
    </dgm:pt>
    <dgm:pt modelId="{E514158D-60ED-4DBD-97E0-CA06E8C56374}">
      <dgm:prSet custT="1"/>
      <dgm:spPr/>
      <dgm:t>
        <a:bodyPr/>
        <a:lstStyle/>
        <a:p>
          <a:r>
            <a:rPr lang="sl-SI" sz="1900" dirty="0">
              <a:latin typeface="Calibri Light" panose="020F0302020204030204" pitchFamily="34" charset="0"/>
              <a:ea typeface="Calibri Light" panose="020F0302020204030204" pitchFamily="34" charset="0"/>
              <a:cs typeface="Calibri Light" panose="020F0302020204030204" pitchFamily="34" charset="0"/>
            </a:rPr>
            <a:t>• Ocena potreb otroka in družine.</a:t>
          </a:r>
          <a:endParaRPr lang="en-US" sz="19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8BB386DE-4407-4B6D-8BC3-79A0EFCD64AA}" type="parTrans" cxnId="{366A8B6D-C7D3-4660-B163-83FC8A80CA0E}">
      <dgm:prSet/>
      <dgm:spPr/>
      <dgm:t>
        <a:bodyPr/>
        <a:lstStyle/>
        <a:p>
          <a:endParaRPr lang="en-US" sz="1900"/>
        </a:p>
      </dgm:t>
    </dgm:pt>
    <dgm:pt modelId="{5DA4DAD5-5E17-45DC-894B-C92B1D3E2BCE}" type="sibTrans" cxnId="{366A8B6D-C7D3-4660-B163-83FC8A80CA0E}">
      <dgm:prSet/>
      <dgm:spPr/>
      <dgm:t>
        <a:bodyPr/>
        <a:lstStyle/>
        <a:p>
          <a:endParaRPr lang="en-US" sz="1900"/>
        </a:p>
      </dgm:t>
    </dgm:pt>
    <dgm:pt modelId="{F80A4851-CBD7-4251-B71D-5831B6A6FFC9}">
      <dgm:prSet custT="1"/>
      <dgm:spPr/>
      <dgm:t>
        <a:bodyPr/>
        <a:lstStyle/>
        <a:p>
          <a:r>
            <a:rPr lang="sl-SI" sz="1900" dirty="0"/>
            <a:t>• </a:t>
          </a:r>
          <a:r>
            <a:rPr lang="sl-SI" sz="1900" dirty="0">
              <a:latin typeface="+mj-lt"/>
            </a:rPr>
            <a:t>Edinstveni ukrepi in podpora.</a:t>
          </a:r>
          <a:endParaRPr lang="en-US" sz="1900" dirty="0">
            <a:latin typeface="+mj-lt"/>
          </a:endParaRPr>
        </a:p>
      </dgm:t>
    </dgm:pt>
    <dgm:pt modelId="{935F71CA-F1D0-4DB4-A206-FDB72E08C9C3}" type="parTrans" cxnId="{9BBD960C-2BD4-41AF-AE8E-95D97F6FA10B}">
      <dgm:prSet/>
      <dgm:spPr/>
      <dgm:t>
        <a:bodyPr/>
        <a:lstStyle/>
        <a:p>
          <a:endParaRPr lang="en-US" sz="1900"/>
        </a:p>
      </dgm:t>
    </dgm:pt>
    <dgm:pt modelId="{C5DDDA41-1EC6-43E8-9B82-72D3B3B409C1}" type="sibTrans" cxnId="{9BBD960C-2BD4-41AF-AE8E-95D97F6FA10B}">
      <dgm:prSet/>
      <dgm:spPr/>
      <dgm:t>
        <a:bodyPr/>
        <a:lstStyle/>
        <a:p>
          <a:endParaRPr lang="en-US" sz="1900"/>
        </a:p>
      </dgm:t>
    </dgm:pt>
    <dgm:pt modelId="{18633727-3DB3-4A8F-868B-F6BBD4890A85}">
      <dgm:prSet custT="1"/>
      <dgm:spPr/>
      <dgm:t>
        <a:bodyPr/>
        <a:lstStyle/>
        <a:p>
          <a:r>
            <a:rPr lang="sl-SI" sz="1900" dirty="0"/>
            <a:t>• </a:t>
          </a:r>
          <a:r>
            <a:rPr lang="sl-SI" sz="1900" dirty="0">
              <a:latin typeface="Calibri Light" panose="020F0302020204030204" pitchFamily="34" charset="0"/>
              <a:ea typeface="Calibri Light" panose="020F0302020204030204" pitchFamily="34" charset="0"/>
              <a:cs typeface="Calibri Light" panose="020F0302020204030204" pitchFamily="34" charset="0"/>
            </a:rPr>
            <a:t>Aktivna vključenost družine. </a:t>
          </a:r>
          <a:endParaRPr lang="en-US" sz="19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54937B82-64C2-4E6D-851D-9297A1DBD2B9}" type="parTrans" cxnId="{E7874997-1676-4B13-9F10-A8F03A341E50}">
      <dgm:prSet/>
      <dgm:spPr/>
      <dgm:t>
        <a:bodyPr/>
        <a:lstStyle/>
        <a:p>
          <a:endParaRPr lang="en-US" sz="1900"/>
        </a:p>
      </dgm:t>
    </dgm:pt>
    <dgm:pt modelId="{90152E9A-160A-49D3-A63B-850CF8E9FC34}" type="sibTrans" cxnId="{E7874997-1676-4B13-9F10-A8F03A341E50}">
      <dgm:prSet/>
      <dgm:spPr/>
      <dgm:t>
        <a:bodyPr/>
        <a:lstStyle/>
        <a:p>
          <a:endParaRPr lang="en-US" sz="1900"/>
        </a:p>
      </dgm:t>
    </dgm:pt>
    <dgm:pt modelId="{021F1D1E-6144-4779-B4CA-139FD40800FA}" type="pres">
      <dgm:prSet presAssocID="{0627D55D-C3C3-40BF-9E36-43ED135FF640}" presName="linear" presStyleCnt="0">
        <dgm:presLayoutVars>
          <dgm:dir/>
          <dgm:animLvl val="lvl"/>
          <dgm:resizeHandles val="exact"/>
        </dgm:presLayoutVars>
      </dgm:prSet>
      <dgm:spPr/>
    </dgm:pt>
    <dgm:pt modelId="{8577949E-598C-477C-805E-3D64CE4E6BEE}" type="pres">
      <dgm:prSet presAssocID="{2DC1D456-7F3F-4DD6-92E8-73E57137B21E}" presName="parentLin" presStyleCnt="0"/>
      <dgm:spPr/>
    </dgm:pt>
    <dgm:pt modelId="{F89E45EC-3669-437D-A2DA-94D24E5AB906}" type="pres">
      <dgm:prSet presAssocID="{2DC1D456-7F3F-4DD6-92E8-73E57137B21E}" presName="parentLeftMargin" presStyleLbl="node1" presStyleIdx="0" presStyleCnt="4"/>
      <dgm:spPr/>
    </dgm:pt>
    <dgm:pt modelId="{4108B827-BDA0-4098-A8E9-A33069BF02C4}" type="pres">
      <dgm:prSet presAssocID="{2DC1D456-7F3F-4DD6-92E8-73E57137B21E}" presName="parentText" presStyleLbl="node1" presStyleIdx="0" presStyleCnt="4" custLinFactNeighborX="-27485" custLinFactNeighborY="-5360">
        <dgm:presLayoutVars>
          <dgm:chMax val="0"/>
          <dgm:bulletEnabled val="1"/>
        </dgm:presLayoutVars>
      </dgm:prSet>
      <dgm:spPr/>
    </dgm:pt>
    <dgm:pt modelId="{8C5858E8-5F99-4B13-8417-951B65866249}" type="pres">
      <dgm:prSet presAssocID="{2DC1D456-7F3F-4DD6-92E8-73E57137B21E}" presName="negativeSpace" presStyleCnt="0"/>
      <dgm:spPr/>
    </dgm:pt>
    <dgm:pt modelId="{6A3E650D-F8BB-4E4F-8113-65A210D7E8D3}" type="pres">
      <dgm:prSet presAssocID="{2DC1D456-7F3F-4DD6-92E8-73E57137B21E}" presName="childText" presStyleLbl="conFgAcc1" presStyleIdx="0" presStyleCnt="4">
        <dgm:presLayoutVars>
          <dgm:bulletEnabled val="1"/>
        </dgm:presLayoutVars>
      </dgm:prSet>
      <dgm:spPr/>
    </dgm:pt>
    <dgm:pt modelId="{CE1B9471-C316-4589-87D7-B107DF37122C}" type="pres">
      <dgm:prSet presAssocID="{A7E901E8-C70C-458E-94A5-1EF6C438FCA2}" presName="spaceBetweenRectangles" presStyleCnt="0"/>
      <dgm:spPr/>
    </dgm:pt>
    <dgm:pt modelId="{E851ABEA-B056-4D26-A698-DC590C101294}" type="pres">
      <dgm:prSet presAssocID="{E514158D-60ED-4DBD-97E0-CA06E8C56374}" presName="parentLin" presStyleCnt="0"/>
      <dgm:spPr/>
    </dgm:pt>
    <dgm:pt modelId="{BAB196ED-CB19-4AFF-BE60-C29B2D9622D9}" type="pres">
      <dgm:prSet presAssocID="{E514158D-60ED-4DBD-97E0-CA06E8C56374}" presName="parentLeftMargin" presStyleLbl="node1" presStyleIdx="0" presStyleCnt="4"/>
      <dgm:spPr/>
    </dgm:pt>
    <dgm:pt modelId="{C988B0D8-C5CF-4406-BA91-EB546EDBA077}" type="pres">
      <dgm:prSet presAssocID="{E514158D-60ED-4DBD-97E0-CA06E8C56374}" presName="parentText" presStyleLbl="node1" presStyleIdx="1" presStyleCnt="4">
        <dgm:presLayoutVars>
          <dgm:chMax val="0"/>
          <dgm:bulletEnabled val="1"/>
        </dgm:presLayoutVars>
      </dgm:prSet>
      <dgm:spPr/>
    </dgm:pt>
    <dgm:pt modelId="{95400A43-39E4-4024-BC70-7DAB2064D9EB}" type="pres">
      <dgm:prSet presAssocID="{E514158D-60ED-4DBD-97E0-CA06E8C56374}" presName="negativeSpace" presStyleCnt="0"/>
      <dgm:spPr/>
    </dgm:pt>
    <dgm:pt modelId="{496B628B-747C-49D4-8EAC-CD7F223C6FF6}" type="pres">
      <dgm:prSet presAssocID="{E514158D-60ED-4DBD-97E0-CA06E8C56374}" presName="childText" presStyleLbl="conFgAcc1" presStyleIdx="1" presStyleCnt="4">
        <dgm:presLayoutVars>
          <dgm:bulletEnabled val="1"/>
        </dgm:presLayoutVars>
      </dgm:prSet>
      <dgm:spPr/>
    </dgm:pt>
    <dgm:pt modelId="{DCA0D114-9629-4CFD-91CD-A04665046D37}" type="pres">
      <dgm:prSet presAssocID="{5DA4DAD5-5E17-45DC-894B-C92B1D3E2BCE}" presName="spaceBetweenRectangles" presStyleCnt="0"/>
      <dgm:spPr/>
    </dgm:pt>
    <dgm:pt modelId="{9CCDF998-B16D-4BE7-99B7-CEA3CEB1DAC9}" type="pres">
      <dgm:prSet presAssocID="{F80A4851-CBD7-4251-B71D-5831B6A6FFC9}" presName="parentLin" presStyleCnt="0"/>
      <dgm:spPr/>
    </dgm:pt>
    <dgm:pt modelId="{C6A66352-3475-4FE9-A9F8-C3B1C01A0DF9}" type="pres">
      <dgm:prSet presAssocID="{F80A4851-CBD7-4251-B71D-5831B6A6FFC9}" presName="parentLeftMargin" presStyleLbl="node1" presStyleIdx="1" presStyleCnt="4"/>
      <dgm:spPr/>
    </dgm:pt>
    <dgm:pt modelId="{C6AFA8D1-3B1D-4E01-9D29-1AAEB084FFA5}" type="pres">
      <dgm:prSet presAssocID="{F80A4851-CBD7-4251-B71D-5831B6A6FFC9}" presName="parentText" presStyleLbl="node1" presStyleIdx="2" presStyleCnt="4">
        <dgm:presLayoutVars>
          <dgm:chMax val="0"/>
          <dgm:bulletEnabled val="1"/>
        </dgm:presLayoutVars>
      </dgm:prSet>
      <dgm:spPr/>
    </dgm:pt>
    <dgm:pt modelId="{A9E49AC4-6997-40C2-83BD-DAF7567BC7E6}" type="pres">
      <dgm:prSet presAssocID="{F80A4851-CBD7-4251-B71D-5831B6A6FFC9}" presName="negativeSpace" presStyleCnt="0"/>
      <dgm:spPr/>
    </dgm:pt>
    <dgm:pt modelId="{6962B842-DDE6-4976-9236-BB625A2AC7BA}" type="pres">
      <dgm:prSet presAssocID="{F80A4851-CBD7-4251-B71D-5831B6A6FFC9}" presName="childText" presStyleLbl="conFgAcc1" presStyleIdx="2" presStyleCnt="4">
        <dgm:presLayoutVars>
          <dgm:bulletEnabled val="1"/>
        </dgm:presLayoutVars>
      </dgm:prSet>
      <dgm:spPr/>
    </dgm:pt>
    <dgm:pt modelId="{7954D845-745A-474B-B27A-E46765112C5E}" type="pres">
      <dgm:prSet presAssocID="{C5DDDA41-1EC6-43E8-9B82-72D3B3B409C1}" presName="spaceBetweenRectangles" presStyleCnt="0"/>
      <dgm:spPr/>
    </dgm:pt>
    <dgm:pt modelId="{1FC66B6F-039A-47B9-8DB6-751FE4E7984A}" type="pres">
      <dgm:prSet presAssocID="{18633727-3DB3-4A8F-868B-F6BBD4890A85}" presName="parentLin" presStyleCnt="0"/>
      <dgm:spPr/>
    </dgm:pt>
    <dgm:pt modelId="{7E3423C7-E32A-4B98-86BB-14C13086F8C4}" type="pres">
      <dgm:prSet presAssocID="{18633727-3DB3-4A8F-868B-F6BBD4890A85}" presName="parentLeftMargin" presStyleLbl="node1" presStyleIdx="2" presStyleCnt="4"/>
      <dgm:spPr/>
    </dgm:pt>
    <dgm:pt modelId="{E17FEB4A-108A-4BC3-B12B-AADDF8F26273}" type="pres">
      <dgm:prSet presAssocID="{18633727-3DB3-4A8F-868B-F6BBD4890A85}" presName="parentText" presStyleLbl="node1" presStyleIdx="3" presStyleCnt="4">
        <dgm:presLayoutVars>
          <dgm:chMax val="0"/>
          <dgm:bulletEnabled val="1"/>
        </dgm:presLayoutVars>
      </dgm:prSet>
      <dgm:spPr/>
    </dgm:pt>
    <dgm:pt modelId="{6F56D6CC-079F-4793-B90A-5AE8AAB77A3A}" type="pres">
      <dgm:prSet presAssocID="{18633727-3DB3-4A8F-868B-F6BBD4890A85}" presName="negativeSpace" presStyleCnt="0"/>
      <dgm:spPr/>
    </dgm:pt>
    <dgm:pt modelId="{1F8333B5-73EC-4D5F-8CA9-2880DBED1B9F}" type="pres">
      <dgm:prSet presAssocID="{18633727-3DB3-4A8F-868B-F6BBD4890A85}" presName="childText" presStyleLbl="conFgAcc1" presStyleIdx="3" presStyleCnt="4">
        <dgm:presLayoutVars>
          <dgm:bulletEnabled val="1"/>
        </dgm:presLayoutVars>
      </dgm:prSet>
      <dgm:spPr/>
    </dgm:pt>
  </dgm:ptLst>
  <dgm:cxnLst>
    <dgm:cxn modelId="{9BBD960C-2BD4-41AF-AE8E-95D97F6FA10B}" srcId="{0627D55D-C3C3-40BF-9E36-43ED135FF640}" destId="{F80A4851-CBD7-4251-B71D-5831B6A6FFC9}" srcOrd="2" destOrd="0" parTransId="{935F71CA-F1D0-4DB4-A206-FDB72E08C9C3}" sibTransId="{C5DDDA41-1EC6-43E8-9B82-72D3B3B409C1}"/>
    <dgm:cxn modelId="{A903E369-178D-4E95-AC29-C6D84F208601}" type="presOf" srcId="{E514158D-60ED-4DBD-97E0-CA06E8C56374}" destId="{BAB196ED-CB19-4AFF-BE60-C29B2D9622D9}" srcOrd="0" destOrd="0" presId="urn:microsoft.com/office/officeart/2005/8/layout/list1"/>
    <dgm:cxn modelId="{366A8B6D-C7D3-4660-B163-83FC8A80CA0E}" srcId="{0627D55D-C3C3-40BF-9E36-43ED135FF640}" destId="{E514158D-60ED-4DBD-97E0-CA06E8C56374}" srcOrd="1" destOrd="0" parTransId="{8BB386DE-4407-4B6D-8BC3-79A0EFCD64AA}" sibTransId="{5DA4DAD5-5E17-45DC-894B-C92B1D3E2BCE}"/>
    <dgm:cxn modelId="{B79C9351-3055-4EEC-8CF5-18D95BF2E65D}" type="presOf" srcId="{0627D55D-C3C3-40BF-9E36-43ED135FF640}" destId="{021F1D1E-6144-4779-B4CA-139FD40800FA}" srcOrd="0" destOrd="0" presId="urn:microsoft.com/office/officeart/2005/8/layout/list1"/>
    <dgm:cxn modelId="{3FFB3386-A3CC-433C-B01D-779906D7C066}" type="presOf" srcId="{2DC1D456-7F3F-4DD6-92E8-73E57137B21E}" destId="{4108B827-BDA0-4098-A8E9-A33069BF02C4}" srcOrd="1" destOrd="0" presId="urn:microsoft.com/office/officeart/2005/8/layout/list1"/>
    <dgm:cxn modelId="{E7874997-1676-4B13-9F10-A8F03A341E50}" srcId="{0627D55D-C3C3-40BF-9E36-43ED135FF640}" destId="{18633727-3DB3-4A8F-868B-F6BBD4890A85}" srcOrd="3" destOrd="0" parTransId="{54937B82-64C2-4E6D-851D-9297A1DBD2B9}" sibTransId="{90152E9A-160A-49D3-A63B-850CF8E9FC34}"/>
    <dgm:cxn modelId="{6B1AA1A2-A961-42E4-BBCC-E419A68FE308}" type="presOf" srcId="{F80A4851-CBD7-4251-B71D-5831B6A6FFC9}" destId="{C6AFA8D1-3B1D-4E01-9D29-1AAEB084FFA5}" srcOrd="1" destOrd="0" presId="urn:microsoft.com/office/officeart/2005/8/layout/list1"/>
    <dgm:cxn modelId="{54DEEBBC-5CF7-472F-BA88-5B287EB06C2D}" type="presOf" srcId="{E514158D-60ED-4DBD-97E0-CA06E8C56374}" destId="{C988B0D8-C5CF-4406-BA91-EB546EDBA077}" srcOrd="1" destOrd="0" presId="urn:microsoft.com/office/officeart/2005/8/layout/list1"/>
    <dgm:cxn modelId="{992B94D7-1AE5-4661-A4F5-1D42DB9A8A82}" srcId="{0627D55D-C3C3-40BF-9E36-43ED135FF640}" destId="{2DC1D456-7F3F-4DD6-92E8-73E57137B21E}" srcOrd="0" destOrd="0" parTransId="{16F681A1-904C-4E44-B870-5AD2482511CD}" sibTransId="{A7E901E8-C70C-458E-94A5-1EF6C438FCA2}"/>
    <dgm:cxn modelId="{E441C0D7-565E-43CA-AED8-EEDBEDC8E949}" type="presOf" srcId="{2DC1D456-7F3F-4DD6-92E8-73E57137B21E}" destId="{F89E45EC-3669-437D-A2DA-94D24E5AB906}" srcOrd="0" destOrd="0" presId="urn:microsoft.com/office/officeart/2005/8/layout/list1"/>
    <dgm:cxn modelId="{8FCCCAEA-3AAB-46A1-89A2-FE9CBCB30947}" type="presOf" srcId="{18633727-3DB3-4A8F-868B-F6BBD4890A85}" destId="{E17FEB4A-108A-4BC3-B12B-AADDF8F26273}" srcOrd="1" destOrd="0" presId="urn:microsoft.com/office/officeart/2005/8/layout/list1"/>
    <dgm:cxn modelId="{128D79EE-D035-4B28-8C9A-DE0F5819C87D}" type="presOf" srcId="{F80A4851-CBD7-4251-B71D-5831B6A6FFC9}" destId="{C6A66352-3475-4FE9-A9F8-C3B1C01A0DF9}" srcOrd="0" destOrd="0" presId="urn:microsoft.com/office/officeart/2005/8/layout/list1"/>
    <dgm:cxn modelId="{0960BEF2-DBDC-46EB-8F53-5D5018E1F986}" type="presOf" srcId="{18633727-3DB3-4A8F-868B-F6BBD4890A85}" destId="{7E3423C7-E32A-4B98-86BB-14C13086F8C4}" srcOrd="0" destOrd="0" presId="urn:microsoft.com/office/officeart/2005/8/layout/list1"/>
    <dgm:cxn modelId="{BA73F863-954C-48D5-91EA-69505655210D}" type="presParOf" srcId="{021F1D1E-6144-4779-B4CA-139FD40800FA}" destId="{8577949E-598C-477C-805E-3D64CE4E6BEE}" srcOrd="0" destOrd="0" presId="urn:microsoft.com/office/officeart/2005/8/layout/list1"/>
    <dgm:cxn modelId="{016ECB95-C8DB-4F46-82F4-D1BAF3DD3EFB}" type="presParOf" srcId="{8577949E-598C-477C-805E-3D64CE4E6BEE}" destId="{F89E45EC-3669-437D-A2DA-94D24E5AB906}" srcOrd="0" destOrd="0" presId="urn:microsoft.com/office/officeart/2005/8/layout/list1"/>
    <dgm:cxn modelId="{232C44FC-5D9C-4498-989E-1D93BACADDE3}" type="presParOf" srcId="{8577949E-598C-477C-805E-3D64CE4E6BEE}" destId="{4108B827-BDA0-4098-A8E9-A33069BF02C4}" srcOrd="1" destOrd="0" presId="urn:microsoft.com/office/officeart/2005/8/layout/list1"/>
    <dgm:cxn modelId="{1C4A132F-DB6F-4F65-84C8-118A17DC98C9}" type="presParOf" srcId="{021F1D1E-6144-4779-B4CA-139FD40800FA}" destId="{8C5858E8-5F99-4B13-8417-951B65866249}" srcOrd="1" destOrd="0" presId="urn:microsoft.com/office/officeart/2005/8/layout/list1"/>
    <dgm:cxn modelId="{A01AC9FA-7EBB-46E2-AAA9-952A9969DAD9}" type="presParOf" srcId="{021F1D1E-6144-4779-B4CA-139FD40800FA}" destId="{6A3E650D-F8BB-4E4F-8113-65A210D7E8D3}" srcOrd="2" destOrd="0" presId="urn:microsoft.com/office/officeart/2005/8/layout/list1"/>
    <dgm:cxn modelId="{056B3EE6-4D2E-4A7B-AAB9-DBC88AC02E3B}" type="presParOf" srcId="{021F1D1E-6144-4779-B4CA-139FD40800FA}" destId="{CE1B9471-C316-4589-87D7-B107DF37122C}" srcOrd="3" destOrd="0" presId="urn:microsoft.com/office/officeart/2005/8/layout/list1"/>
    <dgm:cxn modelId="{79959BFC-C948-4135-8A05-73AAE5A614C2}" type="presParOf" srcId="{021F1D1E-6144-4779-B4CA-139FD40800FA}" destId="{E851ABEA-B056-4D26-A698-DC590C101294}" srcOrd="4" destOrd="0" presId="urn:microsoft.com/office/officeart/2005/8/layout/list1"/>
    <dgm:cxn modelId="{5165AC01-A026-467B-AF0D-FD11585087A1}" type="presParOf" srcId="{E851ABEA-B056-4D26-A698-DC590C101294}" destId="{BAB196ED-CB19-4AFF-BE60-C29B2D9622D9}" srcOrd="0" destOrd="0" presId="urn:microsoft.com/office/officeart/2005/8/layout/list1"/>
    <dgm:cxn modelId="{F488D9CC-489D-48ED-A4A3-5C11442ED96B}" type="presParOf" srcId="{E851ABEA-B056-4D26-A698-DC590C101294}" destId="{C988B0D8-C5CF-4406-BA91-EB546EDBA077}" srcOrd="1" destOrd="0" presId="urn:microsoft.com/office/officeart/2005/8/layout/list1"/>
    <dgm:cxn modelId="{1FC64994-FF29-4BC1-BF69-F26419A1492A}" type="presParOf" srcId="{021F1D1E-6144-4779-B4CA-139FD40800FA}" destId="{95400A43-39E4-4024-BC70-7DAB2064D9EB}" srcOrd="5" destOrd="0" presId="urn:microsoft.com/office/officeart/2005/8/layout/list1"/>
    <dgm:cxn modelId="{A62038A7-1EB0-4351-ACAD-CEBBD42F089F}" type="presParOf" srcId="{021F1D1E-6144-4779-B4CA-139FD40800FA}" destId="{496B628B-747C-49D4-8EAC-CD7F223C6FF6}" srcOrd="6" destOrd="0" presId="urn:microsoft.com/office/officeart/2005/8/layout/list1"/>
    <dgm:cxn modelId="{E894FC38-99D6-4DF2-BA42-E96FD43027FB}" type="presParOf" srcId="{021F1D1E-6144-4779-B4CA-139FD40800FA}" destId="{DCA0D114-9629-4CFD-91CD-A04665046D37}" srcOrd="7" destOrd="0" presId="urn:microsoft.com/office/officeart/2005/8/layout/list1"/>
    <dgm:cxn modelId="{3326F4A3-6C6D-4E26-9E87-9E47D84DE6BE}" type="presParOf" srcId="{021F1D1E-6144-4779-B4CA-139FD40800FA}" destId="{9CCDF998-B16D-4BE7-99B7-CEA3CEB1DAC9}" srcOrd="8" destOrd="0" presId="urn:microsoft.com/office/officeart/2005/8/layout/list1"/>
    <dgm:cxn modelId="{F3DF1907-F7EE-4BDD-8DF1-BAB05EFDAAC5}" type="presParOf" srcId="{9CCDF998-B16D-4BE7-99B7-CEA3CEB1DAC9}" destId="{C6A66352-3475-4FE9-A9F8-C3B1C01A0DF9}" srcOrd="0" destOrd="0" presId="urn:microsoft.com/office/officeart/2005/8/layout/list1"/>
    <dgm:cxn modelId="{7026EB4C-1DAD-4096-ABC8-1D23EBEFBEF7}" type="presParOf" srcId="{9CCDF998-B16D-4BE7-99B7-CEA3CEB1DAC9}" destId="{C6AFA8D1-3B1D-4E01-9D29-1AAEB084FFA5}" srcOrd="1" destOrd="0" presId="urn:microsoft.com/office/officeart/2005/8/layout/list1"/>
    <dgm:cxn modelId="{AE067A67-9681-4EA0-B6C3-BFD4F549888E}" type="presParOf" srcId="{021F1D1E-6144-4779-B4CA-139FD40800FA}" destId="{A9E49AC4-6997-40C2-83BD-DAF7567BC7E6}" srcOrd="9" destOrd="0" presId="urn:microsoft.com/office/officeart/2005/8/layout/list1"/>
    <dgm:cxn modelId="{A15A0290-260C-4EDA-8083-30945D92B510}" type="presParOf" srcId="{021F1D1E-6144-4779-B4CA-139FD40800FA}" destId="{6962B842-DDE6-4976-9236-BB625A2AC7BA}" srcOrd="10" destOrd="0" presId="urn:microsoft.com/office/officeart/2005/8/layout/list1"/>
    <dgm:cxn modelId="{3AD7FF70-4D23-4CB8-A895-6D7F39E1E406}" type="presParOf" srcId="{021F1D1E-6144-4779-B4CA-139FD40800FA}" destId="{7954D845-745A-474B-B27A-E46765112C5E}" srcOrd="11" destOrd="0" presId="urn:microsoft.com/office/officeart/2005/8/layout/list1"/>
    <dgm:cxn modelId="{10159581-5CCF-4BF2-A262-655F510ECF1D}" type="presParOf" srcId="{021F1D1E-6144-4779-B4CA-139FD40800FA}" destId="{1FC66B6F-039A-47B9-8DB6-751FE4E7984A}" srcOrd="12" destOrd="0" presId="urn:microsoft.com/office/officeart/2005/8/layout/list1"/>
    <dgm:cxn modelId="{69D721C6-DADF-4464-85BD-5CC97DF784C2}" type="presParOf" srcId="{1FC66B6F-039A-47B9-8DB6-751FE4E7984A}" destId="{7E3423C7-E32A-4B98-86BB-14C13086F8C4}" srcOrd="0" destOrd="0" presId="urn:microsoft.com/office/officeart/2005/8/layout/list1"/>
    <dgm:cxn modelId="{ADD35888-B39F-4CC2-A3D5-3DD8B50C9BC8}" type="presParOf" srcId="{1FC66B6F-039A-47B9-8DB6-751FE4E7984A}" destId="{E17FEB4A-108A-4BC3-B12B-AADDF8F26273}" srcOrd="1" destOrd="0" presId="urn:microsoft.com/office/officeart/2005/8/layout/list1"/>
    <dgm:cxn modelId="{7DBEBC7D-3BB8-459D-82BB-740FEB12DC51}" type="presParOf" srcId="{021F1D1E-6144-4779-B4CA-139FD40800FA}" destId="{6F56D6CC-079F-4793-B90A-5AE8AAB77A3A}" srcOrd="13" destOrd="0" presId="urn:microsoft.com/office/officeart/2005/8/layout/list1"/>
    <dgm:cxn modelId="{2C99E9DC-8705-4B4E-B694-7ACA15949745}" type="presParOf" srcId="{021F1D1E-6144-4779-B4CA-139FD40800FA}" destId="{1F8333B5-73EC-4D5F-8CA9-2880DBED1B9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27D55D-C3C3-40BF-9E36-43ED135FF6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514158D-60ED-4DBD-97E0-CA06E8C56374}">
      <dgm:prSet custT="1"/>
      <dgm:spPr/>
      <dgm:t>
        <a:bodyPr/>
        <a:lstStyle/>
        <a:p>
          <a:r>
            <a:rPr lang="sl-SI" sz="1800" dirty="0"/>
            <a:t>• </a:t>
          </a:r>
          <a:r>
            <a:rPr lang="sl-SI" sz="1900" dirty="0">
              <a:latin typeface="+mj-lt"/>
            </a:rPr>
            <a:t>Sodelovanje</a:t>
          </a:r>
          <a:r>
            <a:rPr lang="sl-SI" sz="1800" dirty="0">
              <a:latin typeface="+mj-lt"/>
            </a:rPr>
            <a:t> socialnih delavcev, staršev, otrok, psihologov, policije, učiteljev idr..</a:t>
          </a:r>
          <a:endParaRPr lang="en-US" sz="1800" dirty="0">
            <a:latin typeface="+mj-lt"/>
          </a:endParaRPr>
        </a:p>
      </dgm:t>
    </dgm:pt>
    <dgm:pt modelId="{8BB386DE-4407-4B6D-8BC3-79A0EFCD64AA}" type="parTrans" cxnId="{366A8B6D-C7D3-4660-B163-83FC8A80CA0E}">
      <dgm:prSet/>
      <dgm:spPr/>
      <dgm:t>
        <a:bodyPr/>
        <a:lstStyle/>
        <a:p>
          <a:endParaRPr lang="en-US" sz="1800"/>
        </a:p>
      </dgm:t>
    </dgm:pt>
    <dgm:pt modelId="{5DA4DAD5-5E17-45DC-894B-C92B1D3E2BCE}" type="sibTrans" cxnId="{366A8B6D-C7D3-4660-B163-83FC8A80CA0E}">
      <dgm:prSet/>
      <dgm:spPr/>
      <dgm:t>
        <a:bodyPr/>
        <a:lstStyle/>
        <a:p>
          <a:endParaRPr lang="en-US" sz="1800"/>
        </a:p>
      </dgm:t>
    </dgm:pt>
    <dgm:pt modelId="{F80A4851-CBD7-4251-B71D-5831B6A6FFC9}">
      <dgm:prSet custT="1"/>
      <dgm:spPr/>
      <dgm:t>
        <a:bodyPr/>
        <a:lstStyle/>
        <a:p>
          <a:pPr>
            <a:buNone/>
          </a:pPr>
          <a:r>
            <a:rPr lang="sl-SI" sz="1800" dirty="0"/>
            <a:t>• </a:t>
          </a:r>
          <a:r>
            <a:rPr lang="sl-SI" sz="1800" dirty="0">
              <a:latin typeface="+mj-lt"/>
            </a:rPr>
            <a:t>Redni koordinacijski </a:t>
          </a:r>
          <a:r>
            <a:rPr lang="sl-SI" sz="1900" dirty="0">
              <a:latin typeface="+mj-lt"/>
            </a:rPr>
            <a:t>sestanki</a:t>
          </a:r>
          <a:r>
            <a:rPr lang="sl-SI" sz="1800" dirty="0"/>
            <a:t>.</a:t>
          </a:r>
          <a:endParaRPr lang="en-US" sz="1800" dirty="0"/>
        </a:p>
      </dgm:t>
    </dgm:pt>
    <dgm:pt modelId="{935F71CA-F1D0-4DB4-A206-FDB72E08C9C3}" type="parTrans" cxnId="{9BBD960C-2BD4-41AF-AE8E-95D97F6FA10B}">
      <dgm:prSet/>
      <dgm:spPr/>
      <dgm:t>
        <a:bodyPr/>
        <a:lstStyle/>
        <a:p>
          <a:endParaRPr lang="en-US" sz="1800"/>
        </a:p>
      </dgm:t>
    </dgm:pt>
    <dgm:pt modelId="{C5DDDA41-1EC6-43E8-9B82-72D3B3B409C1}" type="sibTrans" cxnId="{9BBD960C-2BD4-41AF-AE8E-95D97F6FA10B}">
      <dgm:prSet/>
      <dgm:spPr/>
      <dgm:t>
        <a:bodyPr/>
        <a:lstStyle/>
        <a:p>
          <a:endParaRPr lang="en-US" sz="1800"/>
        </a:p>
      </dgm:t>
    </dgm:pt>
    <dgm:pt modelId="{18633727-3DB3-4A8F-868B-F6BBD4890A85}">
      <dgm:prSet custT="1"/>
      <dgm:spPr/>
      <dgm:t>
        <a:bodyPr/>
        <a:lstStyle/>
        <a:p>
          <a:r>
            <a:rPr lang="sl-SI" sz="1900" dirty="0">
              <a:latin typeface="+mj-lt"/>
            </a:rPr>
            <a:t>• Celostni pristop</a:t>
          </a:r>
          <a:endParaRPr lang="en-US" sz="1900" dirty="0">
            <a:latin typeface="+mj-lt"/>
          </a:endParaRPr>
        </a:p>
      </dgm:t>
    </dgm:pt>
    <dgm:pt modelId="{54937B82-64C2-4E6D-851D-9297A1DBD2B9}" type="parTrans" cxnId="{E7874997-1676-4B13-9F10-A8F03A341E50}">
      <dgm:prSet/>
      <dgm:spPr/>
      <dgm:t>
        <a:bodyPr/>
        <a:lstStyle/>
        <a:p>
          <a:endParaRPr lang="en-US" sz="1800"/>
        </a:p>
      </dgm:t>
    </dgm:pt>
    <dgm:pt modelId="{90152E9A-160A-49D3-A63B-850CF8E9FC34}" type="sibTrans" cxnId="{E7874997-1676-4B13-9F10-A8F03A341E50}">
      <dgm:prSet/>
      <dgm:spPr/>
      <dgm:t>
        <a:bodyPr/>
        <a:lstStyle/>
        <a:p>
          <a:endParaRPr lang="en-US" sz="1800"/>
        </a:p>
      </dgm:t>
    </dgm:pt>
    <dgm:pt modelId="{2DC1D456-7F3F-4DD6-92E8-73E57137B21E}">
      <dgm:prSet custT="1"/>
      <dgm:spPr/>
      <dgm:t>
        <a:bodyPr/>
        <a:lstStyle/>
        <a:p>
          <a:r>
            <a:rPr lang="sl-SI" sz="2400" b="1" dirty="0">
              <a:solidFill>
                <a:schemeClr val="tx1"/>
              </a:solidFill>
              <a:latin typeface="+mj-lt"/>
            </a:rPr>
            <a:t>Multidisciplinarno timsko delo</a:t>
          </a:r>
          <a:endParaRPr lang="en-US" sz="2400" b="1" dirty="0">
            <a:solidFill>
              <a:schemeClr val="tx1"/>
            </a:solidFill>
            <a:latin typeface="+mj-lt"/>
          </a:endParaRPr>
        </a:p>
      </dgm:t>
    </dgm:pt>
    <dgm:pt modelId="{A7E901E8-C70C-458E-94A5-1EF6C438FCA2}" type="sibTrans" cxnId="{992B94D7-1AE5-4661-A4F5-1D42DB9A8A82}">
      <dgm:prSet/>
      <dgm:spPr/>
      <dgm:t>
        <a:bodyPr/>
        <a:lstStyle/>
        <a:p>
          <a:endParaRPr lang="en-US" sz="1800"/>
        </a:p>
      </dgm:t>
    </dgm:pt>
    <dgm:pt modelId="{16F681A1-904C-4E44-B870-5AD2482511CD}" type="parTrans" cxnId="{992B94D7-1AE5-4661-A4F5-1D42DB9A8A82}">
      <dgm:prSet/>
      <dgm:spPr/>
      <dgm:t>
        <a:bodyPr/>
        <a:lstStyle/>
        <a:p>
          <a:endParaRPr lang="en-US" sz="1800"/>
        </a:p>
      </dgm:t>
    </dgm:pt>
    <dgm:pt modelId="{021F1D1E-6144-4779-B4CA-139FD40800FA}" type="pres">
      <dgm:prSet presAssocID="{0627D55D-C3C3-40BF-9E36-43ED135FF640}" presName="linear" presStyleCnt="0">
        <dgm:presLayoutVars>
          <dgm:dir/>
          <dgm:animLvl val="lvl"/>
          <dgm:resizeHandles val="exact"/>
        </dgm:presLayoutVars>
      </dgm:prSet>
      <dgm:spPr/>
    </dgm:pt>
    <dgm:pt modelId="{8577949E-598C-477C-805E-3D64CE4E6BEE}" type="pres">
      <dgm:prSet presAssocID="{2DC1D456-7F3F-4DD6-92E8-73E57137B21E}" presName="parentLin" presStyleCnt="0"/>
      <dgm:spPr/>
    </dgm:pt>
    <dgm:pt modelId="{F89E45EC-3669-437D-A2DA-94D24E5AB906}" type="pres">
      <dgm:prSet presAssocID="{2DC1D456-7F3F-4DD6-92E8-73E57137B21E}" presName="parentLeftMargin" presStyleLbl="node1" presStyleIdx="0" presStyleCnt="4"/>
      <dgm:spPr/>
    </dgm:pt>
    <dgm:pt modelId="{4108B827-BDA0-4098-A8E9-A33069BF02C4}" type="pres">
      <dgm:prSet presAssocID="{2DC1D456-7F3F-4DD6-92E8-73E57137B21E}" presName="parentText" presStyleLbl="node1" presStyleIdx="0" presStyleCnt="4">
        <dgm:presLayoutVars>
          <dgm:chMax val="0"/>
          <dgm:bulletEnabled val="1"/>
        </dgm:presLayoutVars>
      </dgm:prSet>
      <dgm:spPr/>
    </dgm:pt>
    <dgm:pt modelId="{8C5858E8-5F99-4B13-8417-951B65866249}" type="pres">
      <dgm:prSet presAssocID="{2DC1D456-7F3F-4DD6-92E8-73E57137B21E}" presName="negativeSpace" presStyleCnt="0"/>
      <dgm:spPr/>
    </dgm:pt>
    <dgm:pt modelId="{6A3E650D-F8BB-4E4F-8113-65A210D7E8D3}" type="pres">
      <dgm:prSet presAssocID="{2DC1D456-7F3F-4DD6-92E8-73E57137B21E}" presName="childText" presStyleLbl="conFgAcc1" presStyleIdx="0" presStyleCnt="4">
        <dgm:presLayoutVars>
          <dgm:bulletEnabled val="1"/>
        </dgm:presLayoutVars>
      </dgm:prSet>
      <dgm:spPr/>
    </dgm:pt>
    <dgm:pt modelId="{CE1B9471-C316-4589-87D7-B107DF37122C}" type="pres">
      <dgm:prSet presAssocID="{A7E901E8-C70C-458E-94A5-1EF6C438FCA2}" presName="spaceBetweenRectangles" presStyleCnt="0"/>
      <dgm:spPr/>
    </dgm:pt>
    <dgm:pt modelId="{E851ABEA-B056-4D26-A698-DC590C101294}" type="pres">
      <dgm:prSet presAssocID="{E514158D-60ED-4DBD-97E0-CA06E8C56374}" presName="parentLin" presStyleCnt="0"/>
      <dgm:spPr/>
    </dgm:pt>
    <dgm:pt modelId="{BAB196ED-CB19-4AFF-BE60-C29B2D9622D9}" type="pres">
      <dgm:prSet presAssocID="{E514158D-60ED-4DBD-97E0-CA06E8C56374}" presName="parentLeftMargin" presStyleLbl="node1" presStyleIdx="0" presStyleCnt="4"/>
      <dgm:spPr/>
    </dgm:pt>
    <dgm:pt modelId="{C988B0D8-C5CF-4406-BA91-EB546EDBA077}" type="pres">
      <dgm:prSet presAssocID="{E514158D-60ED-4DBD-97E0-CA06E8C56374}" presName="parentText" presStyleLbl="node1" presStyleIdx="1" presStyleCnt="4">
        <dgm:presLayoutVars>
          <dgm:chMax val="0"/>
          <dgm:bulletEnabled val="1"/>
        </dgm:presLayoutVars>
      </dgm:prSet>
      <dgm:spPr/>
    </dgm:pt>
    <dgm:pt modelId="{95400A43-39E4-4024-BC70-7DAB2064D9EB}" type="pres">
      <dgm:prSet presAssocID="{E514158D-60ED-4DBD-97E0-CA06E8C56374}" presName="negativeSpace" presStyleCnt="0"/>
      <dgm:spPr/>
    </dgm:pt>
    <dgm:pt modelId="{496B628B-747C-49D4-8EAC-CD7F223C6FF6}" type="pres">
      <dgm:prSet presAssocID="{E514158D-60ED-4DBD-97E0-CA06E8C56374}" presName="childText" presStyleLbl="conFgAcc1" presStyleIdx="1" presStyleCnt="4">
        <dgm:presLayoutVars>
          <dgm:bulletEnabled val="1"/>
        </dgm:presLayoutVars>
      </dgm:prSet>
      <dgm:spPr/>
    </dgm:pt>
    <dgm:pt modelId="{DCA0D114-9629-4CFD-91CD-A04665046D37}" type="pres">
      <dgm:prSet presAssocID="{5DA4DAD5-5E17-45DC-894B-C92B1D3E2BCE}" presName="spaceBetweenRectangles" presStyleCnt="0"/>
      <dgm:spPr/>
    </dgm:pt>
    <dgm:pt modelId="{9CCDF998-B16D-4BE7-99B7-CEA3CEB1DAC9}" type="pres">
      <dgm:prSet presAssocID="{F80A4851-CBD7-4251-B71D-5831B6A6FFC9}" presName="parentLin" presStyleCnt="0"/>
      <dgm:spPr/>
    </dgm:pt>
    <dgm:pt modelId="{C6A66352-3475-4FE9-A9F8-C3B1C01A0DF9}" type="pres">
      <dgm:prSet presAssocID="{F80A4851-CBD7-4251-B71D-5831B6A6FFC9}" presName="parentLeftMargin" presStyleLbl="node1" presStyleIdx="1" presStyleCnt="4"/>
      <dgm:spPr/>
    </dgm:pt>
    <dgm:pt modelId="{C6AFA8D1-3B1D-4E01-9D29-1AAEB084FFA5}" type="pres">
      <dgm:prSet presAssocID="{F80A4851-CBD7-4251-B71D-5831B6A6FFC9}" presName="parentText" presStyleLbl="node1" presStyleIdx="2" presStyleCnt="4">
        <dgm:presLayoutVars>
          <dgm:chMax val="0"/>
          <dgm:bulletEnabled val="1"/>
        </dgm:presLayoutVars>
      </dgm:prSet>
      <dgm:spPr/>
    </dgm:pt>
    <dgm:pt modelId="{A9E49AC4-6997-40C2-83BD-DAF7567BC7E6}" type="pres">
      <dgm:prSet presAssocID="{F80A4851-CBD7-4251-B71D-5831B6A6FFC9}" presName="negativeSpace" presStyleCnt="0"/>
      <dgm:spPr/>
    </dgm:pt>
    <dgm:pt modelId="{6962B842-DDE6-4976-9236-BB625A2AC7BA}" type="pres">
      <dgm:prSet presAssocID="{F80A4851-CBD7-4251-B71D-5831B6A6FFC9}" presName="childText" presStyleLbl="conFgAcc1" presStyleIdx="2" presStyleCnt="4">
        <dgm:presLayoutVars>
          <dgm:bulletEnabled val="1"/>
        </dgm:presLayoutVars>
      </dgm:prSet>
      <dgm:spPr/>
    </dgm:pt>
    <dgm:pt modelId="{7954D845-745A-474B-B27A-E46765112C5E}" type="pres">
      <dgm:prSet presAssocID="{C5DDDA41-1EC6-43E8-9B82-72D3B3B409C1}" presName="spaceBetweenRectangles" presStyleCnt="0"/>
      <dgm:spPr/>
    </dgm:pt>
    <dgm:pt modelId="{1FC66B6F-039A-47B9-8DB6-751FE4E7984A}" type="pres">
      <dgm:prSet presAssocID="{18633727-3DB3-4A8F-868B-F6BBD4890A85}" presName="parentLin" presStyleCnt="0"/>
      <dgm:spPr/>
    </dgm:pt>
    <dgm:pt modelId="{7E3423C7-E32A-4B98-86BB-14C13086F8C4}" type="pres">
      <dgm:prSet presAssocID="{18633727-3DB3-4A8F-868B-F6BBD4890A85}" presName="parentLeftMargin" presStyleLbl="node1" presStyleIdx="2" presStyleCnt="4"/>
      <dgm:spPr/>
    </dgm:pt>
    <dgm:pt modelId="{E17FEB4A-108A-4BC3-B12B-AADDF8F26273}" type="pres">
      <dgm:prSet presAssocID="{18633727-3DB3-4A8F-868B-F6BBD4890A85}" presName="parentText" presStyleLbl="node1" presStyleIdx="3" presStyleCnt="4" custLinFactNeighborX="-5115">
        <dgm:presLayoutVars>
          <dgm:chMax val="0"/>
          <dgm:bulletEnabled val="1"/>
        </dgm:presLayoutVars>
      </dgm:prSet>
      <dgm:spPr/>
    </dgm:pt>
    <dgm:pt modelId="{6F56D6CC-079F-4793-B90A-5AE8AAB77A3A}" type="pres">
      <dgm:prSet presAssocID="{18633727-3DB3-4A8F-868B-F6BBD4890A85}" presName="negativeSpace" presStyleCnt="0"/>
      <dgm:spPr/>
    </dgm:pt>
    <dgm:pt modelId="{1F8333B5-73EC-4D5F-8CA9-2880DBED1B9F}" type="pres">
      <dgm:prSet presAssocID="{18633727-3DB3-4A8F-868B-F6BBD4890A85}" presName="childText" presStyleLbl="conFgAcc1" presStyleIdx="3" presStyleCnt="4">
        <dgm:presLayoutVars>
          <dgm:bulletEnabled val="1"/>
        </dgm:presLayoutVars>
      </dgm:prSet>
      <dgm:spPr/>
    </dgm:pt>
  </dgm:ptLst>
  <dgm:cxnLst>
    <dgm:cxn modelId="{9BBD960C-2BD4-41AF-AE8E-95D97F6FA10B}" srcId="{0627D55D-C3C3-40BF-9E36-43ED135FF640}" destId="{F80A4851-CBD7-4251-B71D-5831B6A6FFC9}" srcOrd="2" destOrd="0" parTransId="{935F71CA-F1D0-4DB4-A206-FDB72E08C9C3}" sibTransId="{C5DDDA41-1EC6-43E8-9B82-72D3B3B409C1}"/>
    <dgm:cxn modelId="{A903E369-178D-4E95-AC29-C6D84F208601}" type="presOf" srcId="{E514158D-60ED-4DBD-97E0-CA06E8C56374}" destId="{BAB196ED-CB19-4AFF-BE60-C29B2D9622D9}" srcOrd="0" destOrd="0" presId="urn:microsoft.com/office/officeart/2005/8/layout/list1"/>
    <dgm:cxn modelId="{366A8B6D-C7D3-4660-B163-83FC8A80CA0E}" srcId="{0627D55D-C3C3-40BF-9E36-43ED135FF640}" destId="{E514158D-60ED-4DBD-97E0-CA06E8C56374}" srcOrd="1" destOrd="0" parTransId="{8BB386DE-4407-4B6D-8BC3-79A0EFCD64AA}" sibTransId="{5DA4DAD5-5E17-45DC-894B-C92B1D3E2BCE}"/>
    <dgm:cxn modelId="{B79C9351-3055-4EEC-8CF5-18D95BF2E65D}" type="presOf" srcId="{0627D55D-C3C3-40BF-9E36-43ED135FF640}" destId="{021F1D1E-6144-4779-B4CA-139FD40800FA}" srcOrd="0" destOrd="0" presId="urn:microsoft.com/office/officeart/2005/8/layout/list1"/>
    <dgm:cxn modelId="{3FFB3386-A3CC-433C-B01D-779906D7C066}" type="presOf" srcId="{2DC1D456-7F3F-4DD6-92E8-73E57137B21E}" destId="{4108B827-BDA0-4098-A8E9-A33069BF02C4}" srcOrd="1" destOrd="0" presId="urn:microsoft.com/office/officeart/2005/8/layout/list1"/>
    <dgm:cxn modelId="{E7874997-1676-4B13-9F10-A8F03A341E50}" srcId="{0627D55D-C3C3-40BF-9E36-43ED135FF640}" destId="{18633727-3DB3-4A8F-868B-F6BBD4890A85}" srcOrd="3" destOrd="0" parTransId="{54937B82-64C2-4E6D-851D-9297A1DBD2B9}" sibTransId="{90152E9A-160A-49D3-A63B-850CF8E9FC34}"/>
    <dgm:cxn modelId="{6B1AA1A2-A961-42E4-BBCC-E419A68FE308}" type="presOf" srcId="{F80A4851-CBD7-4251-B71D-5831B6A6FFC9}" destId="{C6AFA8D1-3B1D-4E01-9D29-1AAEB084FFA5}" srcOrd="1" destOrd="0" presId="urn:microsoft.com/office/officeart/2005/8/layout/list1"/>
    <dgm:cxn modelId="{54DEEBBC-5CF7-472F-BA88-5B287EB06C2D}" type="presOf" srcId="{E514158D-60ED-4DBD-97E0-CA06E8C56374}" destId="{C988B0D8-C5CF-4406-BA91-EB546EDBA077}" srcOrd="1" destOrd="0" presId="urn:microsoft.com/office/officeart/2005/8/layout/list1"/>
    <dgm:cxn modelId="{992B94D7-1AE5-4661-A4F5-1D42DB9A8A82}" srcId="{0627D55D-C3C3-40BF-9E36-43ED135FF640}" destId="{2DC1D456-7F3F-4DD6-92E8-73E57137B21E}" srcOrd="0" destOrd="0" parTransId="{16F681A1-904C-4E44-B870-5AD2482511CD}" sibTransId="{A7E901E8-C70C-458E-94A5-1EF6C438FCA2}"/>
    <dgm:cxn modelId="{E441C0D7-565E-43CA-AED8-EEDBEDC8E949}" type="presOf" srcId="{2DC1D456-7F3F-4DD6-92E8-73E57137B21E}" destId="{F89E45EC-3669-437D-A2DA-94D24E5AB906}" srcOrd="0" destOrd="0" presId="urn:microsoft.com/office/officeart/2005/8/layout/list1"/>
    <dgm:cxn modelId="{8FCCCAEA-3AAB-46A1-89A2-FE9CBCB30947}" type="presOf" srcId="{18633727-3DB3-4A8F-868B-F6BBD4890A85}" destId="{E17FEB4A-108A-4BC3-B12B-AADDF8F26273}" srcOrd="1" destOrd="0" presId="urn:microsoft.com/office/officeart/2005/8/layout/list1"/>
    <dgm:cxn modelId="{128D79EE-D035-4B28-8C9A-DE0F5819C87D}" type="presOf" srcId="{F80A4851-CBD7-4251-B71D-5831B6A6FFC9}" destId="{C6A66352-3475-4FE9-A9F8-C3B1C01A0DF9}" srcOrd="0" destOrd="0" presId="urn:microsoft.com/office/officeart/2005/8/layout/list1"/>
    <dgm:cxn modelId="{0960BEF2-DBDC-46EB-8F53-5D5018E1F986}" type="presOf" srcId="{18633727-3DB3-4A8F-868B-F6BBD4890A85}" destId="{7E3423C7-E32A-4B98-86BB-14C13086F8C4}" srcOrd="0" destOrd="0" presId="urn:microsoft.com/office/officeart/2005/8/layout/list1"/>
    <dgm:cxn modelId="{BA73F863-954C-48D5-91EA-69505655210D}" type="presParOf" srcId="{021F1D1E-6144-4779-B4CA-139FD40800FA}" destId="{8577949E-598C-477C-805E-3D64CE4E6BEE}" srcOrd="0" destOrd="0" presId="urn:microsoft.com/office/officeart/2005/8/layout/list1"/>
    <dgm:cxn modelId="{016ECB95-C8DB-4F46-82F4-D1BAF3DD3EFB}" type="presParOf" srcId="{8577949E-598C-477C-805E-3D64CE4E6BEE}" destId="{F89E45EC-3669-437D-A2DA-94D24E5AB906}" srcOrd="0" destOrd="0" presId="urn:microsoft.com/office/officeart/2005/8/layout/list1"/>
    <dgm:cxn modelId="{232C44FC-5D9C-4498-989E-1D93BACADDE3}" type="presParOf" srcId="{8577949E-598C-477C-805E-3D64CE4E6BEE}" destId="{4108B827-BDA0-4098-A8E9-A33069BF02C4}" srcOrd="1" destOrd="0" presId="urn:microsoft.com/office/officeart/2005/8/layout/list1"/>
    <dgm:cxn modelId="{1C4A132F-DB6F-4F65-84C8-118A17DC98C9}" type="presParOf" srcId="{021F1D1E-6144-4779-B4CA-139FD40800FA}" destId="{8C5858E8-5F99-4B13-8417-951B65866249}" srcOrd="1" destOrd="0" presId="urn:microsoft.com/office/officeart/2005/8/layout/list1"/>
    <dgm:cxn modelId="{A01AC9FA-7EBB-46E2-AAA9-952A9969DAD9}" type="presParOf" srcId="{021F1D1E-6144-4779-B4CA-139FD40800FA}" destId="{6A3E650D-F8BB-4E4F-8113-65A210D7E8D3}" srcOrd="2" destOrd="0" presId="urn:microsoft.com/office/officeart/2005/8/layout/list1"/>
    <dgm:cxn modelId="{056B3EE6-4D2E-4A7B-AAB9-DBC88AC02E3B}" type="presParOf" srcId="{021F1D1E-6144-4779-B4CA-139FD40800FA}" destId="{CE1B9471-C316-4589-87D7-B107DF37122C}" srcOrd="3" destOrd="0" presId="urn:microsoft.com/office/officeart/2005/8/layout/list1"/>
    <dgm:cxn modelId="{79959BFC-C948-4135-8A05-73AAE5A614C2}" type="presParOf" srcId="{021F1D1E-6144-4779-B4CA-139FD40800FA}" destId="{E851ABEA-B056-4D26-A698-DC590C101294}" srcOrd="4" destOrd="0" presId="urn:microsoft.com/office/officeart/2005/8/layout/list1"/>
    <dgm:cxn modelId="{5165AC01-A026-467B-AF0D-FD11585087A1}" type="presParOf" srcId="{E851ABEA-B056-4D26-A698-DC590C101294}" destId="{BAB196ED-CB19-4AFF-BE60-C29B2D9622D9}" srcOrd="0" destOrd="0" presId="urn:microsoft.com/office/officeart/2005/8/layout/list1"/>
    <dgm:cxn modelId="{F488D9CC-489D-48ED-A4A3-5C11442ED96B}" type="presParOf" srcId="{E851ABEA-B056-4D26-A698-DC590C101294}" destId="{C988B0D8-C5CF-4406-BA91-EB546EDBA077}" srcOrd="1" destOrd="0" presId="urn:microsoft.com/office/officeart/2005/8/layout/list1"/>
    <dgm:cxn modelId="{1FC64994-FF29-4BC1-BF69-F26419A1492A}" type="presParOf" srcId="{021F1D1E-6144-4779-B4CA-139FD40800FA}" destId="{95400A43-39E4-4024-BC70-7DAB2064D9EB}" srcOrd="5" destOrd="0" presId="urn:microsoft.com/office/officeart/2005/8/layout/list1"/>
    <dgm:cxn modelId="{A62038A7-1EB0-4351-ACAD-CEBBD42F089F}" type="presParOf" srcId="{021F1D1E-6144-4779-B4CA-139FD40800FA}" destId="{496B628B-747C-49D4-8EAC-CD7F223C6FF6}" srcOrd="6" destOrd="0" presId="urn:microsoft.com/office/officeart/2005/8/layout/list1"/>
    <dgm:cxn modelId="{E894FC38-99D6-4DF2-BA42-E96FD43027FB}" type="presParOf" srcId="{021F1D1E-6144-4779-B4CA-139FD40800FA}" destId="{DCA0D114-9629-4CFD-91CD-A04665046D37}" srcOrd="7" destOrd="0" presId="urn:microsoft.com/office/officeart/2005/8/layout/list1"/>
    <dgm:cxn modelId="{3326F4A3-6C6D-4E26-9E87-9E47D84DE6BE}" type="presParOf" srcId="{021F1D1E-6144-4779-B4CA-139FD40800FA}" destId="{9CCDF998-B16D-4BE7-99B7-CEA3CEB1DAC9}" srcOrd="8" destOrd="0" presId="urn:microsoft.com/office/officeart/2005/8/layout/list1"/>
    <dgm:cxn modelId="{F3DF1907-F7EE-4BDD-8DF1-BAB05EFDAAC5}" type="presParOf" srcId="{9CCDF998-B16D-4BE7-99B7-CEA3CEB1DAC9}" destId="{C6A66352-3475-4FE9-A9F8-C3B1C01A0DF9}" srcOrd="0" destOrd="0" presId="urn:microsoft.com/office/officeart/2005/8/layout/list1"/>
    <dgm:cxn modelId="{7026EB4C-1DAD-4096-ABC8-1D23EBEFBEF7}" type="presParOf" srcId="{9CCDF998-B16D-4BE7-99B7-CEA3CEB1DAC9}" destId="{C6AFA8D1-3B1D-4E01-9D29-1AAEB084FFA5}" srcOrd="1" destOrd="0" presId="urn:microsoft.com/office/officeart/2005/8/layout/list1"/>
    <dgm:cxn modelId="{AE067A67-9681-4EA0-B6C3-BFD4F549888E}" type="presParOf" srcId="{021F1D1E-6144-4779-B4CA-139FD40800FA}" destId="{A9E49AC4-6997-40C2-83BD-DAF7567BC7E6}" srcOrd="9" destOrd="0" presId="urn:microsoft.com/office/officeart/2005/8/layout/list1"/>
    <dgm:cxn modelId="{A15A0290-260C-4EDA-8083-30945D92B510}" type="presParOf" srcId="{021F1D1E-6144-4779-B4CA-139FD40800FA}" destId="{6962B842-DDE6-4976-9236-BB625A2AC7BA}" srcOrd="10" destOrd="0" presId="urn:microsoft.com/office/officeart/2005/8/layout/list1"/>
    <dgm:cxn modelId="{3AD7FF70-4D23-4CB8-A895-6D7F39E1E406}" type="presParOf" srcId="{021F1D1E-6144-4779-B4CA-139FD40800FA}" destId="{7954D845-745A-474B-B27A-E46765112C5E}" srcOrd="11" destOrd="0" presId="urn:microsoft.com/office/officeart/2005/8/layout/list1"/>
    <dgm:cxn modelId="{10159581-5CCF-4BF2-A262-655F510ECF1D}" type="presParOf" srcId="{021F1D1E-6144-4779-B4CA-139FD40800FA}" destId="{1FC66B6F-039A-47B9-8DB6-751FE4E7984A}" srcOrd="12" destOrd="0" presId="urn:microsoft.com/office/officeart/2005/8/layout/list1"/>
    <dgm:cxn modelId="{69D721C6-DADF-4464-85BD-5CC97DF784C2}" type="presParOf" srcId="{1FC66B6F-039A-47B9-8DB6-751FE4E7984A}" destId="{7E3423C7-E32A-4B98-86BB-14C13086F8C4}" srcOrd="0" destOrd="0" presId="urn:microsoft.com/office/officeart/2005/8/layout/list1"/>
    <dgm:cxn modelId="{ADD35888-B39F-4CC2-A3D5-3DD8B50C9BC8}" type="presParOf" srcId="{1FC66B6F-039A-47B9-8DB6-751FE4E7984A}" destId="{E17FEB4A-108A-4BC3-B12B-AADDF8F26273}" srcOrd="1" destOrd="0" presId="urn:microsoft.com/office/officeart/2005/8/layout/list1"/>
    <dgm:cxn modelId="{7DBEBC7D-3BB8-459D-82BB-740FEB12DC51}" type="presParOf" srcId="{021F1D1E-6144-4779-B4CA-139FD40800FA}" destId="{6F56D6CC-079F-4793-B90A-5AE8AAB77A3A}" srcOrd="13" destOrd="0" presId="urn:microsoft.com/office/officeart/2005/8/layout/list1"/>
    <dgm:cxn modelId="{2C99E9DC-8705-4B4E-B694-7ACA15949745}" type="presParOf" srcId="{021F1D1E-6144-4779-B4CA-139FD40800FA}" destId="{1F8333B5-73EC-4D5F-8CA9-2880DBED1B9F}"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F5DDB6-0388-4802-9CD5-5C1B0D576689}" type="doc">
      <dgm:prSet loTypeId="urn:microsoft.com/office/officeart/2005/8/layout/matrix3" loCatId="matrix" qsTypeId="urn:microsoft.com/office/officeart/2005/8/quickstyle/simple5" qsCatId="simple" csTypeId="urn:microsoft.com/office/officeart/2005/8/colors/accent1_2" csCatId="accent1" phldr="1"/>
      <dgm:spPr/>
      <dgm:t>
        <a:bodyPr/>
        <a:lstStyle/>
        <a:p>
          <a:endParaRPr lang="en-US"/>
        </a:p>
      </dgm:t>
    </dgm:pt>
    <dgm:pt modelId="{3E1B854A-CB8C-4A6E-9F7F-9BED539506FE}">
      <dgm:prSet/>
      <dgm:spPr/>
      <dgm:t>
        <a:bodyPr/>
        <a:lstStyle/>
        <a:p>
          <a:r>
            <a:rPr lang="sl-SI" b="0" i="0" baseline="0" dirty="0">
              <a:latin typeface="Calibri Light" panose="020F0302020204030204" pitchFamily="34" charset="0"/>
              <a:ea typeface="Calibri Light" panose="020F0302020204030204" pitchFamily="34" charset="0"/>
              <a:cs typeface="Calibri Light" panose="020F0302020204030204" pitchFamily="34" charset="0"/>
            </a:rPr>
            <a:t>Psihosocialna pomoč žrtvam</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dgm:t>
    </dgm:pt>
    <dgm:pt modelId="{E9CEF2AF-2183-40C0-826C-19EFD5185776}" type="parTrans" cxnId="{8F2782BE-A577-4C60-BA27-06C00CADDAD2}">
      <dgm:prSet/>
      <dgm:spPr/>
      <dgm:t>
        <a:bodyPr/>
        <a:lstStyle/>
        <a:p>
          <a:endParaRPr lang="en-US"/>
        </a:p>
      </dgm:t>
    </dgm:pt>
    <dgm:pt modelId="{2900E314-03BD-40E9-8A2E-CC1C08A45599}" type="sibTrans" cxnId="{8F2782BE-A577-4C60-BA27-06C00CADDAD2}">
      <dgm:prSet/>
      <dgm:spPr/>
      <dgm:t>
        <a:bodyPr/>
        <a:lstStyle/>
        <a:p>
          <a:endParaRPr lang="en-US"/>
        </a:p>
      </dgm:t>
    </dgm:pt>
    <dgm:pt modelId="{00853FDA-243B-4844-BB62-905AAC64FC90}">
      <dgm:prSet/>
      <dgm:spPr/>
      <dgm:t>
        <a:bodyPr/>
        <a:lstStyle/>
        <a:p>
          <a:r>
            <a:rPr lang="sl-SI" b="0" i="0" baseline="0" dirty="0">
              <a:latin typeface="+mj-lt"/>
            </a:rPr>
            <a:t>Delo s povzročitelji nasilja </a:t>
          </a:r>
          <a:endParaRPr lang="en-US" dirty="0">
            <a:latin typeface="+mj-lt"/>
          </a:endParaRPr>
        </a:p>
      </dgm:t>
    </dgm:pt>
    <dgm:pt modelId="{28A30F8A-3800-430F-B4FF-6E5CB08B047A}" type="parTrans" cxnId="{14741E31-7024-4839-9780-1635C9700CC8}">
      <dgm:prSet/>
      <dgm:spPr/>
      <dgm:t>
        <a:bodyPr/>
        <a:lstStyle/>
        <a:p>
          <a:endParaRPr lang="en-US"/>
        </a:p>
      </dgm:t>
    </dgm:pt>
    <dgm:pt modelId="{20FD0A93-B2A3-4BFF-94BE-F1DDF082B82B}" type="sibTrans" cxnId="{14741E31-7024-4839-9780-1635C9700CC8}">
      <dgm:prSet/>
      <dgm:spPr/>
      <dgm:t>
        <a:bodyPr/>
        <a:lstStyle/>
        <a:p>
          <a:endParaRPr lang="en-US"/>
        </a:p>
      </dgm:t>
    </dgm:pt>
    <dgm:pt modelId="{C47B5DAE-B1DC-40D7-AD9E-291BEF86BE61}">
      <dgm:prSet/>
      <dgm:spPr/>
      <dgm:t>
        <a:bodyPr/>
        <a:lstStyle/>
        <a:p>
          <a:r>
            <a:rPr lang="sl-SI" b="0" i="0" baseline="0" dirty="0">
              <a:latin typeface="+mj-lt"/>
            </a:rPr>
            <a:t>Podpora družinam </a:t>
          </a:r>
          <a:endParaRPr lang="en-US" dirty="0">
            <a:latin typeface="+mj-lt"/>
          </a:endParaRPr>
        </a:p>
      </dgm:t>
    </dgm:pt>
    <dgm:pt modelId="{D9E81CAE-6A43-4293-9607-EF45835D73FC}" type="parTrans" cxnId="{E4D8B6FE-AA2D-4DE0-B0DF-D5E98F2A6D42}">
      <dgm:prSet/>
      <dgm:spPr/>
      <dgm:t>
        <a:bodyPr/>
        <a:lstStyle/>
        <a:p>
          <a:endParaRPr lang="en-US"/>
        </a:p>
      </dgm:t>
    </dgm:pt>
    <dgm:pt modelId="{4BEC336E-D2DE-49CC-A298-99374AFC22E9}" type="sibTrans" cxnId="{E4D8B6FE-AA2D-4DE0-B0DF-D5E98F2A6D42}">
      <dgm:prSet/>
      <dgm:spPr/>
      <dgm:t>
        <a:bodyPr/>
        <a:lstStyle/>
        <a:p>
          <a:endParaRPr lang="en-US"/>
        </a:p>
      </dgm:t>
    </dgm:pt>
    <dgm:pt modelId="{C2605C53-5E3B-4E83-A0A4-9535743B18DC}">
      <dgm:prSet/>
      <dgm:spPr/>
      <dgm:t>
        <a:bodyPr/>
        <a:lstStyle/>
        <a:p>
          <a:r>
            <a:rPr lang="sl-SI" b="0" i="0" baseline="0" dirty="0">
              <a:latin typeface="+mj-lt"/>
            </a:rPr>
            <a:t>Ocena ogroženosti otroka, ukrepi po Družinskem zakoniku</a:t>
          </a:r>
          <a:endParaRPr lang="en-US" dirty="0">
            <a:latin typeface="+mj-lt"/>
          </a:endParaRPr>
        </a:p>
      </dgm:t>
    </dgm:pt>
    <dgm:pt modelId="{75637C53-54D9-4D90-AA0A-A00DD4976305}" type="parTrans" cxnId="{4E06198E-4006-4431-9C03-818CE5401D7F}">
      <dgm:prSet/>
      <dgm:spPr/>
      <dgm:t>
        <a:bodyPr/>
        <a:lstStyle/>
        <a:p>
          <a:endParaRPr lang="en-US"/>
        </a:p>
      </dgm:t>
    </dgm:pt>
    <dgm:pt modelId="{8E5DCFBF-9357-4091-B69E-CEDF75AA58BD}" type="sibTrans" cxnId="{4E06198E-4006-4431-9C03-818CE5401D7F}">
      <dgm:prSet/>
      <dgm:spPr/>
      <dgm:t>
        <a:bodyPr/>
        <a:lstStyle/>
        <a:p>
          <a:endParaRPr lang="en-US"/>
        </a:p>
      </dgm:t>
    </dgm:pt>
    <dgm:pt modelId="{31D60EBA-B4E4-4B1B-BF0D-2F653F076D12}" type="pres">
      <dgm:prSet presAssocID="{F6F5DDB6-0388-4802-9CD5-5C1B0D576689}" presName="matrix" presStyleCnt="0">
        <dgm:presLayoutVars>
          <dgm:chMax val="1"/>
          <dgm:dir/>
          <dgm:resizeHandles val="exact"/>
        </dgm:presLayoutVars>
      </dgm:prSet>
      <dgm:spPr/>
    </dgm:pt>
    <dgm:pt modelId="{57A5EB89-0DA1-418B-9165-4724732894E2}" type="pres">
      <dgm:prSet presAssocID="{F6F5DDB6-0388-4802-9CD5-5C1B0D576689}" presName="diamond" presStyleLbl="bgShp" presStyleIdx="0" presStyleCnt="1"/>
      <dgm:spPr/>
    </dgm:pt>
    <dgm:pt modelId="{B0449672-665F-4877-91CE-1DE0F4870CD9}" type="pres">
      <dgm:prSet presAssocID="{F6F5DDB6-0388-4802-9CD5-5C1B0D576689}" presName="quad1" presStyleLbl="node1" presStyleIdx="0" presStyleCnt="4">
        <dgm:presLayoutVars>
          <dgm:chMax val="0"/>
          <dgm:chPref val="0"/>
          <dgm:bulletEnabled val="1"/>
        </dgm:presLayoutVars>
      </dgm:prSet>
      <dgm:spPr/>
    </dgm:pt>
    <dgm:pt modelId="{7C4ED8E2-BE18-4CEE-B2AA-4B17FDB6D7F3}" type="pres">
      <dgm:prSet presAssocID="{F6F5DDB6-0388-4802-9CD5-5C1B0D576689}" presName="quad2" presStyleLbl="node1" presStyleIdx="1" presStyleCnt="4">
        <dgm:presLayoutVars>
          <dgm:chMax val="0"/>
          <dgm:chPref val="0"/>
          <dgm:bulletEnabled val="1"/>
        </dgm:presLayoutVars>
      </dgm:prSet>
      <dgm:spPr/>
    </dgm:pt>
    <dgm:pt modelId="{140BB1A0-76D1-4D50-98D8-3AE4321E9B7F}" type="pres">
      <dgm:prSet presAssocID="{F6F5DDB6-0388-4802-9CD5-5C1B0D576689}" presName="quad3" presStyleLbl="node1" presStyleIdx="2" presStyleCnt="4">
        <dgm:presLayoutVars>
          <dgm:chMax val="0"/>
          <dgm:chPref val="0"/>
          <dgm:bulletEnabled val="1"/>
        </dgm:presLayoutVars>
      </dgm:prSet>
      <dgm:spPr/>
    </dgm:pt>
    <dgm:pt modelId="{135E945E-7E50-4D82-B9F8-623E9645147D}" type="pres">
      <dgm:prSet presAssocID="{F6F5DDB6-0388-4802-9CD5-5C1B0D576689}" presName="quad4" presStyleLbl="node1" presStyleIdx="3" presStyleCnt="4">
        <dgm:presLayoutVars>
          <dgm:chMax val="0"/>
          <dgm:chPref val="0"/>
          <dgm:bulletEnabled val="1"/>
        </dgm:presLayoutVars>
      </dgm:prSet>
      <dgm:spPr/>
    </dgm:pt>
  </dgm:ptLst>
  <dgm:cxnLst>
    <dgm:cxn modelId="{97A47226-B551-49E6-91C8-5EEEBABF9922}" type="presOf" srcId="{F6F5DDB6-0388-4802-9CD5-5C1B0D576689}" destId="{31D60EBA-B4E4-4B1B-BF0D-2F653F076D12}" srcOrd="0" destOrd="0" presId="urn:microsoft.com/office/officeart/2005/8/layout/matrix3"/>
    <dgm:cxn modelId="{14741E31-7024-4839-9780-1635C9700CC8}" srcId="{F6F5DDB6-0388-4802-9CD5-5C1B0D576689}" destId="{00853FDA-243B-4844-BB62-905AAC64FC90}" srcOrd="1" destOrd="0" parTransId="{28A30F8A-3800-430F-B4FF-6E5CB08B047A}" sibTransId="{20FD0A93-B2A3-4BFF-94BE-F1DDF082B82B}"/>
    <dgm:cxn modelId="{8A866760-92F7-4D0E-878A-0017297F0C22}" type="presOf" srcId="{00853FDA-243B-4844-BB62-905AAC64FC90}" destId="{7C4ED8E2-BE18-4CEE-B2AA-4B17FDB6D7F3}" srcOrd="0" destOrd="0" presId="urn:microsoft.com/office/officeart/2005/8/layout/matrix3"/>
    <dgm:cxn modelId="{82CEAC69-FC5D-4E5E-A403-D27DABE2DBCE}" type="presOf" srcId="{C47B5DAE-B1DC-40D7-AD9E-291BEF86BE61}" destId="{140BB1A0-76D1-4D50-98D8-3AE4321E9B7F}" srcOrd="0" destOrd="0" presId="urn:microsoft.com/office/officeart/2005/8/layout/matrix3"/>
    <dgm:cxn modelId="{4E06198E-4006-4431-9C03-818CE5401D7F}" srcId="{F6F5DDB6-0388-4802-9CD5-5C1B0D576689}" destId="{C2605C53-5E3B-4E83-A0A4-9535743B18DC}" srcOrd="3" destOrd="0" parTransId="{75637C53-54D9-4D90-AA0A-A00DD4976305}" sibTransId="{8E5DCFBF-9357-4091-B69E-CEDF75AA58BD}"/>
    <dgm:cxn modelId="{4FE3F1A0-7970-42A8-8BF1-4DA1EFA6B02A}" type="presOf" srcId="{C2605C53-5E3B-4E83-A0A4-9535743B18DC}" destId="{135E945E-7E50-4D82-B9F8-623E9645147D}" srcOrd="0" destOrd="0" presId="urn:microsoft.com/office/officeart/2005/8/layout/matrix3"/>
    <dgm:cxn modelId="{8F2782BE-A577-4C60-BA27-06C00CADDAD2}" srcId="{F6F5DDB6-0388-4802-9CD5-5C1B0D576689}" destId="{3E1B854A-CB8C-4A6E-9F7F-9BED539506FE}" srcOrd="0" destOrd="0" parTransId="{E9CEF2AF-2183-40C0-826C-19EFD5185776}" sibTransId="{2900E314-03BD-40E9-8A2E-CC1C08A45599}"/>
    <dgm:cxn modelId="{13A0B1DF-5ABA-41C8-8368-AEDF3A67A53F}" type="presOf" srcId="{3E1B854A-CB8C-4A6E-9F7F-9BED539506FE}" destId="{B0449672-665F-4877-91CE-1DE0F4870CD9}" srcOrd="0" destOrd="0" presId="urn:microsoft.com/office/officeart/2005/8/layout/matrix3"/>
    <dgm:cxn modelId="{E4D8B6FE-AA2D-4DE0-B0DF-D5E98F2A6D42}" srcId="{F6F5DDB6-0388-4802-9CD5-5C1B0D576689}" destId="{C47B5DAE-B1DC-40D7-AD9E-291BEF86BE61}" srcOrd="2" destOrd="0" parTransId="{D9E81CAE-6A43-4293-9607-EF45835D73FC}" sibTransId="{4BEC336E-D2DE-49CC-A298-99374AFC22E9}"/>
    <dgm:cxn modelId="{F2245516-A3C9-4547-8594-15EAE36C1304}" type="presParOf" srcId="{31D60EBA-B4E4-4B1B-BF0D-2F653F076D12}" destId="{57A5EB89-0DA1-418B-9165-4724732894E2}" srcOrd="0" destOrd="0" presId="urn:microsoft.com/office/officeart/2005/8/layout/matrix3"/>
    <dgm:cxn modelId="{B1DFD289-52C7-48C0-A0F3-AD7938321719}" type="presParOf" srcId="{31D60EBA-B4E4-4B1B-BF0D-2F653F076D12}" destId="{B0449672-665F-4877-91CE-1DE0F4870CD9}" srcOrd="1" destOrd="0" presId="urn:microsoft.com/office/officeart/2005/8/layout/matrix3"/>
    <dgm:cxn modelId="{B18B3373-036D-4E9A-8892-834320A58B47}" type="presParOf" srcId="{31D60EBA-B4E4-4B1B-BF0D-2F653F076D12}" destId="{7C4ED8E2-BE18-4CEE-B2AA-4B17FDB6D7F3}" srcOrd="2" destOrd="0" presId="urn:microsoft.com/office/officeart/2005/8/layout/matrix3"/>
    <dgm:cxn modelId="{89ED7B66-753D-4A3D-9193-33532191A995}" type="presParOf" srcId="{31D60EBA-B4E4-4B1B-BF0D-2F653F076D12}" destId="{140BB1A0-76D1-4D50-98D8-3AE4321E9B7F}" srcOrd="3" destOrd="0" presId="urn:microsoft.com/office/officeart/2005/8/layout/matrix3"/>
    <dgm:cxn modelId="{3CF89C97-F86D-40D6-9313-06F8E855FB01}" type="presParOf" srcId="{31D60EBA-B4E4-4B1B-BF0D-2F653F076D12}" destId="{135E945E-7E50-4D82-B9F8-623E9645147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10383F-37D8-4805-B448-0216DF79DE6A}"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962A0E36-BB71-454B-B17A-ECE7B2252A41}">
      <dgm:prSet custT="1"/>
      <dgm:spPr/>
      <dgm:t>
        <a:bodyPr/>
        <a:lstStyle/>
        <a:p>
          <a:pPr algn="l"/>
          <a:r>
            <a:rPr lang="sl-SI" sz="1700" dirty="0">
              <a:latin typeface="+mj-lt"/>
              <a:ea typeface="Calibri Light" panose="020F0302020204030204" pitchFamily="34" charset="0"/>
              <a:cs typeface="Calibri Light" panose="020F0302020204030204" pitchFamily="34" charset="0"/>
            </a:rPr>
            <a:t>Otrokova varnost, dobrobit in razvoj so skupna odgovornost vseh nas.</a:t>
          </a:r>
          <a:br>
            <a:rPr lang="sl-SI" sz="1700" dirty="0">
              <a:latin typeface="+mj-lt"/>
              <a:ea typeface="Calibri Light" panose="020F0302020204030204" pitchFamily="34" charset="0"/>
              <a:cs typeface="Calibri Light" panose="020F0302020204030204" pitchFamily="34" charset="0"/>
            </a:rPr>
          </a:br>
          <a:r>
            <a:rPr lang="sl-SI" sz="1700" dirty="0">
              <a:latin typeface="+mj-lt"/>
              <a:ea typeface="Calibri Light" panose="020F0302020204030204" pitchFamily="34" charset="0"/>
              <a:cs typeface="Calibri Light" panose="020F0302020204030204" pitchFamily="34" charset="0"/>
            </a:rPr>
            <a:t>Strokovnjaki, starši, izobraževalne ustanove, lokalna skupnost – vsak od nas ima ključno vlogo pri ustvarjanju okolja, kjer je otrok slišan, viden in podprt.</a:t>
          </a:r>
          <a:endParaRPr lang="en-US" sz="1700" dirty="0">
            <a:latin typeface="+mj-lt"/>
            <a:ea typeface="Calibri Light" panose="020F0302020204030204" pitchFamily="34" charset="0"/>
            <a:cs typeface="Calibri Light" panose="020F0302020204030204" pitchFamily="34" charset="0"/>
          </a:endParaRPr>
        </a:p>
      </dgm:t>
    </dgm:pt>
    <dgm:pt modelId="{9F063364-9000-4920-A7D7-E0A505101E5A}" type="parTrans" cxnId="{E5DF856E-9820-41CE-A466-5C7BA1174768}">
      <dgm:prSet/>
      <dgm:spPr/>
      <dgm:t>
        <a:bodyPr/>
        <a:lstStyle/>
        <a:p>
          <a:endParaRPr lang="en-US"/>
        </a:p>
      </dgm:t>
    </dgm:pt>
    <dgm:pt modelId="{58C7085B-7B0C-4265-B145-1AD089FB978F}" type="sibTrans" cxnId="{E5DF856E-9820-41CE-A466-5C7BA1174768}">
      <dgm:prSet/>
      <dgm:spPr/>
      <dgm:t>
        <a:bodyPr/>
        <a:lstStyle/>
        <a:p>
          <a:endParaRPr lang="en-US"/>
        </a:p>
      </dgm:t>
    </dgm:pt>
    <dgm:pt modelId="{1CF7BFCE-D5A7-4B2D-83F4-FD8630093FA6}">
      <dgm:prSet/>
      <dgm:spPr/>
      <dgm:t>
        <a:bodyPr/>
        <a:lstStyle/>
        <a:p>
          <a:pPr algn="l"/>
          <a:r>
            <a:rPr lang="sl-SI" dirty="0">
              <a:latin typeface="+mj-lt"/>
            </a:rPr>
            <a:t>Samo kot partnerji  v  odprti in spoštljivi  komunikaciji, ter  prizadevanjih  po skupnemu iskanju rešitev v dobro otrok, lahko  povezani  gradimo celostne, pravočasne in učinkovite odgovore na njihove potrebe – ter jim omogočimo, da zrastejo v sočutne, samozavestne in odgovorne posameznike.</a:t>
          </a:r>
          <a:endParaRPr lang="en-US" dirty="0">
            <a:latin typeface="+mj-lt"/>
          </a:endParaRPr>
        </a:p>
      </dgm:t>
    </dgm:pt>
    <dgm:pt modelId="{A652D709-A566-4272-9E79-A10B27E2318A}" type="parTrans" cxnId="{1BDB14B9-A2A6-467E-9506-C40F8501CD65}">
      <dgm:prSet/>
      <dgm:spPr/>
      <dgm:t>
        <a:bodyPr/>
        <a:lstStyle/>
        <a:p>
          <a:endParaRPr lang="en-US"/>
        </a:p>
      </dgm:t>
    </dgm:pt>
    <dgm:pt modelId="{C1B5B6A6-FDD2-4C6B-B943-B05F496F8733}" type="sibTrans" cxnId="{1BDB14B9-A2A6-467E-9506-C40F8501CD65}">
      <dgm:prSet/>
      <dgm:spPr/>
      <dgm:t>
        <a:bodyPr/>
        <a:lstStyle/>
        <a:p>
          <a:endParaRPr lang="en-US"/>
        </a:p>
      </dgm:t>
    </dgm:pt>
    <dgm:pt modelId="{86C1F1A5-2920-4BF5-BDF3-B2C8673B03FC}" type="pres">
      <dgm:prSet presAssocID="{4210383F-37D8-4805-B448-0216DF79DE6A}" presName="hierChild1" presStyleCnt="0">
        <dgm:presLayoutVars>
          <dgm:chPref val="1"/>
          <dgm:dir/>
          <dgm:animOne val="branch"/>
          <dgm:animLvl val="lvl"/>
          <dgm:resizeHandles/>
        </dgm:presLayoutVars>
      </dgm:prSet>
      <dgm:spPr/>
    </dgm:pt>
    <dgm:pt modelId="{2C8B82D7-05B9-4C86-8DFC-17A505238AED}" type="pres">
      <dgm:prSet presAssocID="{962A0E36-BB71-454B-B17A-ECE7B2252A41}" presName="hierRoot1" presStyleCnt="0"/>
      <dgm:spPr/>
    </dgm:pt>
    <dgm:pt modelId="{86834E60-16DC-4466-9391-D08C1B828216}" type="pres">
      <dgm:prSet presAssocID="{962A0E36-BB71-454B-B17A-ECE7B2252A41}" presName="composite" presStyleCnt="0"/>
      <dgm:spPr/>
    </dgm:pt>
    <dgm:pt modelId="{F05820F8-742D-4717-A470-B2B25D3032F0}" type="pres">
      <dgm:prSet presAssocID="{962A0E36-BB71-454B-B17A-ECE7B2252A41}" presName="background" presStyleLbl="node0" presStyleIdx="0" presStyleCnt="2"/>
      <dgm:spPr/>
    </dgm:pt>
    <dgm:pt modelId="{56C58161-4B43-4D6F-BC42-4ABA50746E55}" type="pres">
      <dgm:prSet presAssocID="{962A0E36-BB71-454B-B17A-ECE7B2252A41}" presName="text" presStyleLbl="fgAcc0" presStyleIdx="0" presStyleCnt="2" custScaleY="230837" custLinFactNeighborX="-514" custLinFactNeighborY="1620">
        <dgm:presLayoutVars>
          <dgm:chPref val="3"/>
        </dgm:presLayoutVars>
      </dgm:prSet>
      <dgm:spPr/>
    </dgm:pt>
    <dgm:pt modelId="{3FB5ADCC-D284-4703-9883-0CF58FCD72FA}" type="pres">
      <dgm:prSet presAssocID="{962A0E36-BB71-454B-B17A-ECE7B2252A41}" presName="hierChild2" presStyleCnt="0"/>
      <dgm:spPr/>
    </dgm:pt>
    <dgm:pt modelId="{630F5F89-412E-4E0E-973A-34533217FF39}" type="pres">
      <dgm:prSet presAssocID="{1CF7BFCE-D5A7-4B2D-83F4-FD8630093FA6}" presName="hierRoot1" presStyleCnt="0"/>
      <dgm:spPr/>
    </dgm:pt>
    <dgm:pt modelId="{4EF8055C-9E28-46C7-AE20-FC4D31CDA642}" type="pres">
      <dgm:prSet presAssocID="{1CF7BFCE-D5A7-4B2D-83F4-FD8630093FA6}" presName="composite" presStyleCnt="0"/>
      <dgm:spPr/>
    </dgm:pt>
    <dgm:pt modelId="{72EF188C-83E5-4344-8A0D-E94872BB9CD6}" type="pres">
      <dgm:prSet presAssocID="{1CF7BFCE-D5A7-4B2D-83F4-FD8630093FA6}" presName="background" presStyleLbl="node0" presStyleIdx="1" presStyleCnt="2"/>
      <dgm:spPr/>
    </dgm:pt>
    <dgm:pt modelId="{9804FE66-EAA8-42A0-BFD5-6375D6123033}" type="pres">
      <dgm:prSet presAssocID="{1CF7BFCE-D5A7-4B2D-83F4-FD8630093FA6}" presName="text" presStyleLbl="fgAcc0" presStyleIdx="1" presStyleCnt="2" custScaleY="232457">
        <dgm:presLayoutVars>
          <dgm:chPref val="3"/>
        </dgm:presLayoutVars>
      </dgm:prSet>
      <dgm:spPr/>
    </dgm:pt>
    <dgm:pt modelId="{EA488448-D08D-4A4B-8641-E2B74201217D}" type="pres">
      <dgm:prSet presAssocID="{1CF7BFCE-D5A7-4B2D-83F4-FD8630093FA6}" presName="hierChild2" presStyleCnt="0"/>
      <dgm:spPr/>
    </dgm:pt>
  </dgm:ptLst>
  <dgm:cxnLst>
    <dgm:cxn modelId="{E5DF856E-9820-41CE-A466-5C7BA1174768}" srcId="{4210383F-37D8-4805-B448-0216DF79DE6A}" destId="{962A0E36-BB71-454B-B17A-ECE7B2252A41}" srcOrd="0" destOrd="0" parTransId="{9F063364-9000-4920-A7D7-E0A505101E5A}" sibTransId="{58C7085B-7B0C-4265-B145-1AD089FB978F}"/>
    <dgm:cxn modelId="{3D90BF7F-42CB-4605-9FB4-813531FB7B85}" type="presOf" srcId="{4210383F-37D8-4805-B448-0216DF79DE6A}" destId="{86C1F1A5-2920-4BF5-BDF3-B2C8673B03FC}" srcOrd="0" destOrd="0" presId="urn:microsoft.com/office/officeart/2005/8/layout/hierarchy1"/>
    <dgm:cxn modelId="{53F809A6-0863-4829-B866-35F4167DD5F8}" type="presOf" srcId="{1CF7BFCE-D5A7-4B2D-83F4-FD8630093FA6}" destId="{9804FE66-EAA8-42A0-BFD5-6375D6123033}" srcOrd="0" destOrd="0" presId="urn:microsoft.com/office/officeart/2005/8/layout/hierarchy1"/>
    <dgm:cxn modelId="{1BDB14B9-A2A6-467E-9506-C40F8501CD65}" srcId="{4210383F-37D8-4805-B448-0216DF79DE6A}" destId="{1CF7BFCE-D5A7-4B2D-83F4-FD8630093FA6}" srcOrd="1" destOrd="0" parTransId="{A652D709-A566-4272-9E79-A10B27E2318A}" sibTransId="{C1B5B6A6-FDD2-4C6B-B943-B05F496F8733}"/>
    <dgm:cxn modelId="{3C97C2C2-55E5-4DE6-A18B-59CE8AA0B040}" type="presOf" srcId="{962A0E36-BB71-454B-B17A-ECE7B2252A41}" destId="{56C58161-4B43-4D6F-BC42-4ABA50746E55}" srcOrd="0" destOrd="0" presId="urn:microsoft.com/office/officeart/2005/8/layout/hierarchy1"/>
    <dgm:cxn modelId="{D1E0799E-B93D-4121-96E4-A8247DDBF580}" type="presParOf" srcId="{86C1F1A5-2920-4BF5-BDF3-B2C8673B03FC}" destId="{2C8B82D7-05B9-4C86-8DFC-17A505238AED}" srcOrd="0" destOrd="0" presId="urn:microsoft.com/office/officeart/2005/8/layout/hierarchy1"/>
    <dgm:cxn modelId="{097B8D3C-42D1-43D5-82E0-49E47CF78EA7}" type="presParOf" srcId="{2C8B82D7-05B9-4C86-8DFC-17A505238AED}" destId="{86834E60-16DC-4466-9391-D08C1B828216}" srcOrd="0" destOrd="0" presId="urn:microsoft.com/office/officeart/2005/8/layout/hierarchy1"/>
    <dgm:cxn modelId="{4FD8D626-73E8-47AD-B0FF-866DA4BD19FD}" type="presParOf" srcId="{86834E60-16DC-4466-9391-D08C1B828216}" destId="{F05820F8-742D-4717-A470-B2B25D3032F0}" srcOrd="0" destOrd="0" presId="urn:microsoft.com/office/officeart/2005/8/layout/hierarchy1"/>
    <dgm:cxn modelId="{9BE864AB-A281-4885-A8D6-6F7930733931}" type="presParOf" srcId="{86834E60-16DC-4466-9391-D08C1B828216}" destId="{56C58161-4B43-4D6F-BC42-4ABA50746E55}" srcOrd="1" destOrd="0" presId="urn:microsoft.com/office/officeart/2005/8/layout/hierarchy1"/>
    <dgm:cxn modelId="{A6388EBF-00AA-41C7-BB45-F0B427E320BF}" type="presParOf" srcId="{2C8B82D7-05B9-4C86-8DFC-17A505238AED}" destId="{3FB5ADCC-D284-4703-9883-0CF58FCD72FA}" srcOrd="1" destOrd="0" presId="urn:microsoft.com/office/officeart/2005/8/layout/hierarchy1"/>
    <dgm:cxn modelId="{5E6BE5BE-EC56-45EA-B506-398AD874E5FB}" type="presParOf" srcId="{86C1F1A5-2920-4BF5-BDF3-B2C8673B03FC}" destId="{630F5F89-412E-4E0E-973A-34533217FF39}" srcOrd="1" destOrd="0" presId="urn:microsoft.com/office/officeart/2005/8/layout/hierarchy1"/>
    <dgm:cxn modelId="{A5D105D1-7149-440D-A642-C26356C4AEE3}" type="presParOf" srcId="{630F5F89-412E-4E0E-973A-34533217FF39}" destId="{4EF8055C-9E28-46C7-AE20-FC4D31CDA642}" srcOrd="0" destOrd="0" presId="urn:microsoft.com/office/officeart/2005/8/layout/hierarchy1"/>
    <dgm:cxn modelId="{624AB2A0-32C9-4975-AE21-C91C66E15055}" type="presParOf" srcId="{4EF8055C-9E28-46C7-AE20-FC4D31CDA642}" destId="{72EF188C-83E5-4344-8A0D-E94872BB9CD6}" srcOrd="0" destOrd="0" presId="urn:microsoft.com/office/officeart/2005/8/layout/hierarchy1"/>
    <dgm:cxn modelId="{47EE1B00-33A8-48C2-92FF-04A7562B8621}" type="presParOf" srcId="{4EF8055C-9E28-46C7-AE20-FC4D31CDA642}" destId="{9804FE66-EAA8-42A0-BFD5-6375D6123033}" srcOrd="1" destOrd="0" presId="urn:microsoft.com/office/officeart/2005/8/layout/hierarchy1"/>
    <dgm:cxn modelId="{91548C2F-86EC-4D2C-9F18-8049FC3390C9}" type="presParOf" srcId="{630F5F89-412E-4E0E-973A-34533217FF39}" destId="{EA488448-D08D-4A4B-8641-E2B74201217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F334-A64E-41EA-956D-93D91E179A65}">
      <dsp:nvSpPr>
        <dsp:cNvPr id="0" name=""/>
        <dsp:cNvSpPr/>
      </dsp:nvSpPr>
      <dsp:spPr>
        <a:xfrm rot="5400000">
          <a:off x="690041" y="642247"/>
          <a:ext cx="1108224" cy="18440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CC107-5F28-40B6-A34F-9AF9C3296130}">
      <dsp:nvSpPr>
        <dsp:cNvPr id="0" name=""/>
        <dsp:cNvSpPr/>
      </dsp:nvSpPr>
      <dsp:spPr>
        <a:xfrm>
          <a:off x="505051" y="1193224"/>
          <a:ext cx="1664828" cy="1459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ctr" defTabSz="2711450">
            <a:lnSpc>
              <a:spcPct val="90000"/>
            </a:lnSpc>
            <a:spcBef>
              <a:spcPct val="0"/>
            </a:spcBef>
            <a:spcAft>
              <a:spcPct val="35000"/>
            </a:spcAft>
            <a:buNone/>
          </a:pPr>
          <a:r>
            <a:rPr lang="sl-SI" sz="6100" kern="1200" dirty="0">
              <a:solidFill>
                <a:schemeClr val="bg1"/>
              </a:solidFill>
            </a:rPr>
            <a:t>365</a:t>
          </a:r>
        </a:p>
      </dsp:txBody>
      <dsp:txXfrm>
        <a:off x="505051" y="1193224"/>
        <a:ext cx="1664828" cy="1459319"/>
      </dsp:txXfrm>
    </dsp:sp>
    <dsp:sp modelId="{7B417F92-68B4-4CD5-97A9-5AC10388979C}">
      <dsp:nvSpPr>
        <dsp:cNvPr id="0" name=""/>
        <dsp:cNvSpPr/>
      </dsp:nvSpPr>
      <dsp:spPr>
        <a:xfrm>
          <a:off x="1855761" y="506485"/>
          <a:ext cx="314118" cy="31411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DF063-374C-429A-ACBA-8DB1C481D74A}">
      <dsp:nvSpPr>
        <dsp:cNvPr id="0" name=""/>
        <dsp:cNvSpPr/>
      </dsp:nvSpPr>
      <dsp:spPr>
        <a:xfrm rot="5400000">
          <a:off x="2728117" y="137923"/>
          <a:ext cx="1108224" cy="18440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B4312-9D3C-4712-851C-813EDEF0FC1E}">
      <dsp:nvSpPr>
        <dsp:cNvPr id="0" name=""/>
        <dsp:cNvSpPr/>
      </dsp:nvSpPr>
      <dsp:spPr>
        <a:xfrm>
          <a:off x="2543127" y="688900"/>
          <a:ext cx="1664828" cy="1459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ctr" defTabSz="2711450">
            <a:lnSpc>
              <a:spcPct val="90000"/>
            </a:lnSpc>
            <a:spcBef>
              <a:spcPct val="0"/>
            </a:spcBef>
            <a:spcAft>
              <a:spcPct val="35000"/>
            </a:spcAft>
            <a:buNone/>
          </a:pPr>
          <a:r>
            <a:rPr lang="sl-SI" sz="6100" kern="1200" dirty="0">
              <a:solidFill>
                <a:schemeClr val="bg1"/>
              </a:solidFill>
            </a:rPr>
            <a:t>24</a:t>
          </a:r>
        </a:p>
      </dsp:txBody>
      <dsp:txXfrm>
        <a:off x="2543127" y="688900"/>
        <a:ext cx="1664828" cy="1459319"/>
      </dsp:txXfrm>
    </dsp:sp>
    <dsp:sp modelId="{8D04C230-AEE0-4E47-AA11-DAB1548B64B9}">
      <dsp:nvSpPr>
        <dsp:cNvPr id="0" name=""/>
        <dsp:cNvSpPr/>
      </dsp:nvSpPr>
      <dsp:spPr>
        <a:xfrm>
          <a:off x="3893837" y="2162"/>
          <a:ext cx="314118" cy="31411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49AF2-3453-4630-8178-6E8D0397D654}">
      <dsp:nvSpPr>
        <dsp:cNvPr id="0" name=""/>
        <dsp:cNvSpPr/>
      </dsp:nvSpPr>
      <dsp:spPr>
        <a:xfrm rot="5400000">
          <a:off x="4766192" y="-366399"/>
          <a:ext cx="1108224" cy="184406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F9958-1C7E-47D2-A1D1-C75FBF51D883}">
      <dsp:nvSpPr>
        <dsp:cNvPr id="0" name=""/>
        <dsp:cNvSpPr/>
      </dsp:nvSpPr>
      <dsp:spPr>
        <a:xfrm>
          <a:off x="4581202" y="184577"/>
          <a:ext cx="1664828" cy="1459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ctr" defTabSz="2711450">
            <a:lnSpc>
              <a:spcPct val="90000"/>
            </a:lnSpc>
            <a:spcBef>
              <a:spcPct val="0"/>
            </a:spcBef>
            <a:spcAft>
              <a:spcPct val="35000"/>
            </a:spcAft>
            <a:buNone/>
          </a:pPr>
          <a:r>
            <a:rPr lang="sl-SI" sz="6100" kern="1200" dirty="0">
              <a:solidFill>
                <a:schemeClr val="bg1"/>
              </a:solidFill>
            </a:rPr>
            <a:t>7</a:t>
          </a:r>
        </a:p>
      </dsp:txBody>
      <dsp:txXfrm>
        <a:off x="4581202" y="184577"/>
        <a:ext cx="1664828" cy="1459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F078F-4A54-4AB7-AB54-E35F9BA572C8}">
      <dsp:nvSpPr>
        <dsp:cNvPr id="0" name=""/>
        <dsp:cNvSpPr/>
      </dsp:nvSpPr>
      <dsp:spPr>
        <a:xfrm>
          <a:off x="0" y="202928"/>
          <a:ext cx="5181600"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Calibri Light" panose="020F0302020204030204" pitchFamily="34" charset="0"/>
              <a:ea typeface="Calibri Light" panose="020F0302020204030204" pitchFamily="34" charset="0"/>
              <a:cs typeface="Calibri Light" panose="020F0302020204030204" pitchFamily="34" charset="0"/>
            </a:rPr>
            <a:t>Most med družino, otrokom in institucijami.</a:t>
          </a:r>
          <a:endParaRPr lang="en-US" sz="34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66025" y="268953"/>
        <a:ext cx="5049550" cy="1220470"/>
      </dsp:txXfrm>
    </dsp:sp>
    <dsp:sp modelId="{9A8FEA5B-F2B1-429F-8177-E67ABDC91493}">
      <dsp:nvSpPr>
        <dsp:cNvPr id="0" name=""/>
        <dsp:cNvSpPr/>
      </dsp:nvSpPr>
      <dsp:spPr>
        <a:xfrm>
          <a:off x="0" y="1653368"/>
          <a:ext cx="5181600"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mj-lt"/>
            </a:rPr>
            <a:t>Sodelovanje s šolami, policijo, zdravstvom.</a:t>
          </a:r>
          <a:endParaRPr lang="en-US" sz="3400" kern="1200" dirty="0">
            <a:latin typeface="+mj-lt"/>
          </a:endParaRPr>
        </a:p>
      </dsp:txBody>
      <dsp:txXfrm>
        <a:off x="66025" y="1719393"/>
        <a:ext cx="5049550" cy="1220470"/>
      </dsp:txXfrm>
    </dsp:sp>
    <dsp:sp modelId="{EE2E6310-AE29-45E5-B84A-E0E19A364596}">
      <dsp:nvSpPr>
        <dsp:cNvPr id="0" name=""/>
        <dsp:cNvSpPr/>
      </dsp:nvSpPr>
      <dsp:spPr>
        <a:xfrm>
          <a:off x="0" y="3103809"/>
          <a:ext cx="5181600"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Calibri Light" panose="020F0302020204030204" pitchFamily="34" charset="0"/>
              <a:ea typeface="Calibri Light" panose="020F0302020204030204" pitchFamily="34" charset="0"/>
              <a:cs typeface="Calibri Light" panose="020F0302020204030204" pitchFamily="34" charset="0"/>
            </a:rPr>
            <a:t>Koordinacija in spremljanje načrta pomoči/ukrepov.</a:t>
          </a:r>
          <a:endParaRPr lang="en-US" sz="34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66025" y="3169834"/>
        <a:ext cx="5049550" cy="12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00C4-E36D-432A-93D5-5DD8C688DDCE}">
      <dsp:nvSpPr>
        <dsp:cNvPr id="0" name=""/>
        <dsp:cNvSpPr/>
      </dsp:nvSpPr>
      <dsp:spPr>
        <a:xfrm>
          <a:off x="0" y="129356"/>
          <a:ext cx="10040008"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mj-lt"/>
            </a:rPr>
            <a:t>Vzpostavitev varnega in podpornega okolja za otroke je temeljnega pomena.</a:t>
          </a:r>
          <a:endParaRPr lang="en-US" sz="3400" kern="1200" dirty="0">
            <a:latin typeface="+mj-lt"/>
          </a:endParaRPr>
        </a:p>
      </dsp:txBody>
      <dsp:txXfrm>
        <a:off x="66025" y="195381"/>
        <a:ext cx="9907958" cy="1220470"/>
      </dsp:txXfrm>
    </dsp:sp>
    <dsp:sp modelId="{F85A1DE1-31C0-406A-9555-9EB8EEA3949C}">
      <dsp:nvSpPr>
        <dsp:cNvPr id="0" name=""/>
        <dsp:cNvSpPr/>
      </dsp:nvSpPr>
      <dsp:spPr>
        <a:xfrm>
          <a:off x="0" y="1579796"/>
          <a:ext cx="10040008"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mj-lt"/>
            </a:rPr>
            <a:t>Zaupanje med družino in strokovnjaki omogoča odprto,  odkrito, vključujočo in sodelovalno komunikacijo.</a:t>
          </a:r>
          <a:endParaRPr lang="en-US" sz="3400" kern="1200" dirty="0">
            <a:latin typeface="+mj-lt"/>
          </a:endParaRPr>
        </a:p>
      </dsp:txBody>
      <dsp:txXfrm>
        <a:off x="66025" y="1645821"/>
        <a:ext cx="9907958" cy="1220470"/>
      </dsp:txXfrm>
    </dsp:sp>
    <dsp:sp modelId="{86A82901-7F9E-4632-90E8-DA526D1EA4E4}">
      <dsp:nvSpPr>
        <dsp:cNvPr id="0" name=""/>
        <dsp:cNvSpPr/>
      </dsp:nvSpPr>
      <dsp:spPr>
        <a:xfrm>
          <a:off x="0" y="3030236"/>
          <a:ext cx="10040008" cy="1352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sl-SI" sz="3400" kern="1200" dirty="0">
              <a:latin typeface="+mj-lt"/>
            </a:rPr>
            <a:t>Zaupanje je  osnova za učinkovito in uspešno sodelovanje, usmerjeno h skupnem cilju.</a:t>
          </a:r>
          <a:endParaRPr lang="en-US" sz="3400" kern="1200" dirty="0">
            <a:latin typeface="+mj-lt"/>
          </a:endParaRPr>
        </a:p>
      </dsp:txBody>
      <dsp:txXfrm>
        <a:off x="66025" y="3096261"/>
        <a:ext cx="9907958" cy="1220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650D-F8BB-4E4F-8113-65A210D7E8D3}">
      <dsp:nvSpPr>
        <dsp:cNvPr id="0" name=""/>
        <dsp:cNvSpPr/>
      </dsp:nvSpPr>
      <dsp:spPr>
        <a:xfrm>
          <a:off x="0" y="42489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8B827-BDA0-4098-A8E9-A33069BF02C4}">
      <dsp:nvSpPr>
        <dsp:cNvPr id="0" name=""/>
        <dsp:cNvSpPr/>
      </dsp:nvSpPr>
      <dsp:spPr>
        <a:xfrm>
          <a:off x="187871" y="0"/>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sl-SI" sz="2400" b="1" kern="1200" dirty="0">
              <a:solidFill>
                <a:schemeClr val="tx1"/>
              </a:solidFill>
              <a:latin typeface="+mj-lt"/>
            </a:rPr>
            <a:t>Individualizirani načrt pomoči </a:t>
          </a:r>
          <a:endParaRPr lang="en-US" sz="2400" b="1" kern="1200" dirty="0">
            <a:solidFill>
              <a:schemeClr val="tx1"/>
            </a:solidFill>
            <a:latin typeface="+mj-lt"/>
          </a:endParaRPr>
        </a:p>
      </dsp:txBody>
      <dsp:txXfrm>
        <a:off x="225338" y="37467"/>
        <a:ext cx="3552186" cy="692586"/>
      </dsp:txXfrm>
    </dsp:sp>
    <dsp:sp modelId="{496B628B-747C-49D4-8EAC-CD7F223C6FF6}">
      <dsp:nvSpPr>
        <dsp:cNvPr id="0" name=""/>
        <dsp:cNvSpPr/>
      </dsp:nvSpPr>
      <dsp:spPr>
        <a:xfrm>
          <a:off x="0" y="160425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88B0D8-C5CF-4406-BA91-EB546EDBA077}">
      <dsp:nvSpPr>
        <dsp:cNvPr id="0" name=""/>
        <dsp:cNvSpPr/>
      </dsp:nvSpPr>
      <dsp:spPr>
        <a:xfrm>
          <a:off x="259080" y="122049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44550">
            <a:lnSpc>
              <a:spcPct val="90000"/>
            </a:lnSpc>
            <a:spcBef>
              <a:spcPct val="0"/>
            </a:spcBef>
            <a:spcAft>
              <a:spcPct val="35000"/>
            </a:spcAft>
            <a:buNone/>
          </a:pPr>
          <a:r>
            <a:rPr lang="sl-SI" sz="1900" kern="1200" dirty="0">
              <a:latin typeface="Calibri Light" panose="020F0302020204030204" pitchFamily="34" charset="0"/>
              <a:ea typeface="Calibri Light" panose="020F0302020204030204" pitchFamily="34" charset="0"/>
              <a:cs typeface="Calibri Light" panose="020F0302020204030204" pitchFamily="34" charset="0"/>
            </a:rPr>
            <a:t>• Ocena potreb otroka in družine.</a:t>
          </a:r>
          <a:endParaRPr lang="en-US" sz="19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296547" y="1257963"/>
        <a:ext cx="3552186" cy="692586"/>
      </dsp:txXfrm>
    </dsp:sp>
    <dsp:sp modelId="{6962B842-DDE6-4976-9236-BB625A2AC7BA}">
      <dsp:nvSpPr>
        <dsp:cNvPr id="0" name=""/>
        <dsp:cNvSpPr/>
      </dsp:nvSpPr>
      <dsp:spPr>
        <a:xfrm>
          <a:off x="0" y="278361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AFA8D1-3B1D-4E01-9D29-1AAEB084FFA5}">
      <dsp:nvSpPr>
        <dsp:cNvPr id="0" name=""/>
        <dsp:cNvSpPr/>
      </dsp:nvSpPr>
      <dsp:spPr>
        <a:xfrm>
          <a:off x="259080" y="239985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44550">
            <a:lnSpc>
              <a:spcPct val="90000"/>
            </a:lnSpc>
            <a:spcBef>
              <a:spcPct val="0"/>
            </a:spcBef>
            <a:spcAft>
              <a:spcPct val="35000"/>
            </a:spcAft>
            <a:buNone/>
          </a:pPr>
          <a:r>
            <a:rPr lang="sl-SI" sz="1900" kern="1200" dirty="0"/>
            <a:t>• </a:t>
          </a:r>
          <a:r>
            <a:rPr lang="sl-SI" sz="1900" kern="1200" dirty="0">
              <a:latin typeface="+mj-lt"/>
            </a:rPr>
            <a:t>Edinstveni ukrepi in podpora.</a:t>
          </a:r>
          <a:endParaRPr lang="en-US" sz="1900" kern="1200" dirty="0">
            <a:latin typeface="+mj-lt"/>
          </a:endParaRPr>
        </a:p>
      </dsp:txBody>
      <dsp:txXfrm>
        <a:off x="296547" y="2437323"/>
        <a:ext cx="3552186" cy="692586"/>
      </dsp:txXfrm>
    </dsp:sp>
    <dsp:sp modelId="{1F8333B5-73EC-4D5F-8CA9-2880DBED1B9F}">
      <dsp:nvSpPr>
        <dsp:cNvPr id="0" name=""/>
        <dsp:cNvSpPr/>
      </dsp:nvSpPr>
      <dsp:spPr>
        <a:xfrm>
          <a:off x="0" y="396297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7FEB4A-108A-4BC3-B12B-AADDF8F26273}">
      <dsp:nvSpPr>
        <dsp:cNvPr id="0" name=""/>
        <dsp:cNvSpPr/>
      </dsp:nvSpPr>
      <dsp:spPr>
        <a:xfrm>
          <a:off x="259080" y="357921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44550">
            <a:lnSpc>
              <a:spcPct val="90000"/>
            </a:lnSpc>
            <a:spcBef>
              <a:spcPct val="0"/>
            </a:spcBef>
            <a:spcAft>
              <a:spcPct val="35000"/>
            </a:spcAft>
            <a:buNone/>
          </a:pPr>
          <a:r>
            <a:rPr lang="sl-SI" sz="1900" kern="1200" dirty="0"/>
            <a:t>• </a:t>
          </a:r>
          <a:r>
            <a:rPr lang="sl-SI" sz="1900" kern="1200" dirty="0">
              <a:latin typeface="Calibri Light" panose="020F0302020204030204" pitchFamily="34" charset="0"/>
              <a:ea typeface="Calibri Light" panose="020F0302020204030204" pitchFamily="34" charset="0"/>
              <a:cs typeface="Calibri Light" panose="020F0302020204030204" pitchFamily="34" charset="0"/>
            </a:rPr>
            <a:t>Aktivna vključenost družine. </a:t>
          </a:r>
          <a:endParaRPr lang="en-US" sz="19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296547" y="3616683"/>
        <a:ext cx="3552186"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650D-F8BB-4E4F-8113-65A210D7E8D3}">
      <dsp:nvSpPr>
        <dsp:cNvPr id="0" name=""/>
        <dsp:cNvSpPr/>
      </dsp:nvSpPr>
      <dsp:spPr>
        <a:xfrm>
          <a:off x="0" y="42489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8B827-BDA0-4098-A8E9-A33069BF02C4}">
      <dsp:nvSpPr>
        <dsp:cNvPr id="0" name=""/>
        <dsp:cNvSpPr/>
      </dsp:nvSpPr>
      <dsp:spPr>
        <a:xfrm>
          <a:off x="259080" y="4113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sl-SI" sz="2400" b="1" kern="1200" dirty="0">
              <a:solidFill>
                <a:schemeClr val="tx1"/>
              </a:solidFill>
              <a:latin typeface="+mj-lt"/>
            </a:rPr>
            <a:t>Multidisciplinarno timsko delo</a:t>
          </a:r>
          <a:endParaRPr lang="en-US" sz="2400" b="1" kern="1200" dirty="0">
            <a:solidFill>
              <a:schemeClr val="tx1"/>
            </a:solidFill>
            <a:latin typeface="+mj-lt"/>
          </a:endParaRPr>
        </a:p>
      </dsp:txBody>
      <dsp:txXfrm>
        <a:off x="296547" y="78603"/>
        <a:ext cx="3552186" cy="692586"/>
      </dsp:txXfrm>
    </dsp:sp>
    <dsp:sp modelId="{496B628B-747C-49D4-8EAC-CD7F223C6FF6}">
      <dsp:nvSpPr>
        <dsp:cNvPr id="0" name=""/>
        <dsp:cNvSpPr/>
      </dsp:nvSpPr>
      <dsp:spPr>
        <a:xfrm>
          <a:off x="0" y="160425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88B0D8-C5CF-4406-BA91-EB546EDBA077}">
      <dsp:nvSpPr>
        <dsp:cNvPr id="0" name=""/>
        <dsp:cNvSpPr/>
      </dsp:nvSpPr>
      <dsp:spPr>
        <a:xfrm>
          <a:off x="259080" y="122049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00100">
            <a:lnSpc>
              <a:spcPct val="90000"/>
            </a:lnSpc>
            <a:spcBef>
              <a:spcPct val="0"/>
            </a:spcBef>
            <a:spcAft>
              <a:spcPct val="35000"/>
            </a:spcAft>
            <a:buNone/>
          </a:pPr>
          <a:r>
            <a:rPr lang="sl-SI" sz="1800" kern="1200" dirty="0"/>
            <a:t>• </a:t>
          </a:r>
          <a:r>
            <a:rPr lang="sl-SI" sz="1900" kern="1200" dirty="0">
              <a:latin typeface="+mj-lt"/>
            </a:rPr>
            <a:t>Sodelovanje</a:t>
          </a:r>
          <a:r>
            <a:rPr lang="sl-SI" sz="1800" kern="1200" dirty="0">
              <a:latin typeface="+mj-lt"/>
            </a:rPr>
            <a:t> socialnih delavcev, staršev, otrok, psihologov, policije, učiteljev idr..</a:t>
          </a:r>
          <a:endParaRPr lang="en-US" sz="1800" kern="1200" dirty="0">
            <a:latin typeface="+mj-lt"/>
          </a:endParaRPr>
        </a:p>
      </dsp:txBody>
      <dsp:txXfrm>
        <a:off x="296547" y="1257963"/>
        <a:ext cx="3552186" cy="692586"/>
      </dsp:txXfrm>
    </dsp:sp>
    <dsp:sp modelId="{6962B842-DDE6-4976-9236-BB625A2AC7BA}">
      <dsp:nvSpPr>
        <dsp:cNvPr id="0" name=""/>
        <dsp:cNvSpPr/>
      </dsp:nvSpPr>
      <dsp:spPr>
        <a:xfrm>
          <a:off x="0" y="278361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AFA8D1-3B1D-4E01-9D29-1AAEB084FFA5}">
      <dsp:nvSpPr>
        <dsp:cNvPr id="0" name=""/>
        <dsp:cNvSpPr/>
      </dsp:nvSpPr>
      <dsp:spPr>
        <a:xfrm>
          <a:off x="259080" y="239985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00100">
            <a:lnSpc>
              <a:spcPct val="90000"/>
            </a:lnSpc>
            <a:spcBef>
              <a:spcPct val="0"/>
            </a:spcBef>
            <a:spcAft>
              <a:spcPct val="35000"/>
            </a:spcAft>
            <a:buNone/>
          </a:pPr>
          <a:r>
            <a:rPr lang="sl-SI" sz="1800" kern="1200" dirty="0"/>
            <a:t>• </a:t>
          </a:r>
          <a:r>
            <a:rPr lang="sl-SI" sz="1800" kern="1200" dirty="0">
              <a:latin typeface="+mj-lt"/>
            </a:rPr>
            <a:t>Redni koordinacijski </a:t>
          </a:r>
          <a:r>
            <a:rPr lang="sl-SI" sz="1900" kern="1200" dirty="0">
              <a:latin typeface="+mj-lt"/>
            </a:rPr>
            <a:t>sestanki</a:t>
          </a:r>
          <a:r>
            <a:rPr lang="sl-SI" sz="1800" kern="1200" dirty="0"/>
            <a:t>.</a:t>
          </a:r>
          <a:endParaRPr lang="en-US" sz="1800" kern="1200" dirty="0"/>
        </a:p>
      </dsp:txBody>
      <dsp:txXfrm>
        <a:off x="296547" y="2437323"/>
        <a:ext cx="3552186" cy="692586"/>
      </dsp:txXfrm>
    </dsp:sp>
    <dsp:sp modelId="{1F8333B5-73EC-4D5F-8CA9-2880DBED1B9F}">
      <dsp:nvSpPr>
        <dsp:cNvPr id="0" name=""/>
        <dsp:cNvSpPr/>
      </dsp:nvSpPr>
      <dsp:spPr>
        <a:xfrm>
          <a:off x="0" y="3962976"/>
          <a:ext cx="518160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7FEB4A-108A-4BC3-B12B-AADDF8F26273}">
      <dsp:nvSpPr>
        <dsp:cNvPr id="0" name=""/>
        <dsp:cNvSpPr/>
      </dsp:nvSpPr>
      <dsp:spPr>
        <a:xfrm>
          <a:off x="245828" y="3579216"/>
          <a:ext cx="362712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44550">
            <a:lnSpc>
              <a:spcPct val="90000"/>
            </a:lnSpc>
            <a:spcBef>
              <a:spcPct val="0"/>
            </a:spcBef>
            <a:spcAft>
              <a:spcPct val="35000"/>
            </a:spcAft>
            <a:buNone/>
          </a:pPr>
          <a:r>
            <a:rPr lang="sl-SI" sz="1900" kern="1200" dirty="0">
              <a:latin typeface="+mj-lt"/>
            </a:rPr>
            <a:t>• Celostni pristop</a:t>
          </a:r>
          <a:endParaRPr lang="en-US" sz="1900" kern="1200" dirty="0">
            <a:latin typeface="+mj-lt"/>
          </a:endParaRPr>
        </a:p>
      </dsp:txBody>
      <dsp:txXfrm>
        <a:off x="283295" y="3616683"/>
        <a:ext cx="3552186"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5EB89-0DA1-418B-9165-4724732894E2}">
      <dsp:nvSpPr>
        <dsp:cNvPr id="0" name=""/>
        <dsp:cNvSpPr/>
      </dsp:nvSpPr>
      <dsp:spPr>
        <a:xfrm>
          <a:off x="261171" y="0"/>
          <a:ext cx="4659258" cy="465925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0449672-665F-4877-91CE-1DE0F4870CD9}">
      <dsp:nvSpPr>
        <dsp:cNvPr id="0" name=""/>
        <dsp:cNvSpPr/>
      </dsp:nvSpPr>
      <dsp:spPr>
        <a:xfrm>
          <a:off x="703800" y="442629"/>
          <a:ext cx="1817110" cy="18171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l-SI" sz="1900" b="0" i="0" kern="1200" baseline="0" dirty="0">
              <a:latin typeface="Calibri Light" panose="020F0302020204030204" pitchFamily="34" charset="0"/>
              <a:ea typeface="Calibri Light" panose="020F0302020204030204" pitchFamily="34" charset="0"/>
              <a:cs typeface="Calibri Light" panose="020F0302020204030204" pitchFamily="34" charset="0"/>
            </a:rPr>
            <a:t>Psihosocialna pomoč žrtvam</a:t>
          </a:r>
          <a:endParaRPr lang="en-US" sz="19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792504" y="531333"/>
        <a:ext cx="1639702" cy="1639702"/>
      </dsp:txXfrm>
    </dsp:sp>
    <dsp:sp modelId="{7C4ED8E2-BE18-4CEE-B2AA-4B17FDB6D7F3}">
      <dsp:nvSpPr>
        <dsp:cNvPr id="0" name=""/>
        <dsp:cNvSpPr/>
      </dsp:nvSpPr>
      <dsp:spPr>
        <a:xfrm>
          <a:off x="2660688" y="442629"/>
          <a:ext cx="1817110" cy="18171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l-SI" sz="1900" b="0" i="0" kern="1200" baseline="0" dirty="0">
              <a:latin typeface="+mj-lt"/>
            </a:rPr>
            <a:t>Delo s povzročitelji nasilja </a:t>
          </a:r>
          <a:endParaRPr lang="en-US" sz="1900" kern="1200" dirty="0">
            <a:latin typeface="+mj-lt"/>
          </a:endParaRPr>
        </a:p>
      </dsp:txBody>
      <dsp:txXfrm>
        <a:off x="2749392" y="531333"/>
        <a:ext cx="1639702" cy="1639702"/>
      </dsp:txXfrm>
    </dsp:sp>
    <dsp:sp modelId="{140BB1A0-76D1-4D50-98D8-3AE4321E9B7F}">
      <dsp:nvSpPr>
        <dsp:cNvPr id="0" name=""/>
        <dsp:cNvSpPr/>
      </dsp:nvSpPr>
      <dsp:spPr>
        <a:xfrm>
          <a:off x="703800" y="2399517"/>
          <a:ext cx="1817110" cy="18171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l-SI" sz="1900" b="0" i="0" kern="1200" baseline="0" dirty="0">
              <a:latin typeface="+mj-lt"/>
            </a:rPr>
            <a:t>Podpora družinam </a:t>
          </a:r>
          <a:endParaRPr lang="en-US" sz="1900" kern="1200" dirty="0">
            <a:latin typeface="+mj-lt"/>
          </a:endParaRPr>
        </a:p>
      </dsp:txBody>
      <dsp:txXfrm>
        <a:off x="792504" y="2488221"/>
        <a:ext cx="1639702" cy="1639702"/>
      </dsp:txXfrm>
    </dsp:sp>
    <dsp:sp modelId="{135E945E-7E50-4D82-B9F8-623E9645147D}">
      <dsp:nvSpPr>
        <dsp:cNvPr id="0" name=""/>
        <dsp:cNvSpPr/>
      </dsp:nvSpPr>
      <dsp:spPr>
        <a:xfrm>
          <a:off x="2660688" y="2399517"/>
          <a:ext cx="1817110" cy="18171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l-SI" sz="1900" b="0" i="0" kern="1200" baseline="0" dirty="0">
              <a:latin typeface="+mj-lt"/>
            </a:rPr>
            <a:t>Ocena ogroženosti otroka, ukrepi po Družinskem zakoniku</a:t>
          </a:r>
          <a:endParaRPr lang="en-US" sz="1900" kern="1200" dirty="0">
            <a:latin typeface="+mj-lt"/>
          </a:endParaRPr>
        </a:p>
      </dsp:txBody>
      <dsp:txXfrm>
        <a:off x="2749392" y="2488221"/>
        <a:ext cx="1639702" cy="1639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820F8-742D-4717-A470-B2B25D3032F0}">
      <dsp:nvSpPr>
        <dsp:cNvPr id="0" name=""/>
        <dsp:cNvSpPr/>
      </dsp:nvSpPr>
      <dsp:spPr>
        <a:xfrm>
          <a:off x="-12508" y="642724"/>
          <a:ext cx="2576445" cy="37765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C58161-4B43-4D6F-BC42-4ABA50746E55}">
      <dsp:nvSpPr>
        <dsp:cNvPr id="0" name=""/>
        <dsp:cNvSpPr/>
      </dsp:nvSpPr>
      <dsp:spPr>
        <a:xfrm>
          <a:off x="273762" y="914682"/>
          <a:ext cx="2576445" cy="377659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sl-SI" sz="1700" kern="1200" dirty="0">
              <a:latin typeface="+mj-lt"/>
              <a:ea typeface="Calibri Light" panose="020F0302020204030204" pitchFamily="34" charset="0"/>
              <a:cs typeface="Calibri Light" panose="020F0302020204030204" pitchFamily="34" charset="0"/>
            </a:rPr>
            <a:t>Otrokova varnost, dobrobit in razvoj so skupna odgovornost vseh nas.</a:t>
          </a:r>
          <a:br>
            <a:rPr lang="sl-SI" sz="1700" kern="1200" dirty="0">
              <a:latin typeface="+mj-lt"/>
              <a:ea typeface="Calibri Light" panose="020F0302020204030204" pitchFamily="34" charset="0"/>
              <a:cs typeface="Calibri Light" panose="020F0302020204030204" pitchFamily="34" charset="0"/>
            </a:rPr>
          </a:br>
          <a:r>
            <a:rPr lang="sl-SI" sz="1700" kern="1200" dirty="0">
              <a:latin typeface="+mj-lt"/>
              <a:ea typeface="Calibri Light" panose="020F0302020204030204" pitchFamily="34" charset="0"/>
              <a:cs typeface="Calibri Light" panose="020F0302020204030204" pitchFamily="34" charset="0"/>
            </a:rPr>
            <a:t>Strokovnjaki, starši, izobraževalne ustanove, lokalna skupnost – vsak od nas ima ključno vlogo pri ustvarjanju okolja, kjer je otrok slišan, viden in podprt.</a:t>
          </a:r>
          <a:endParaRPr lang="en-US" sz="1700" kern="1200" dirty="0">
            <a:latin typeface="+mj-lt"/>
            <a:ea typeface="Calibri Light" panose="020F0302020204030204" pitchFamily="34" charset="0"/>
            <a:cs typeface="Calibri Light" panose="020F0302020204030204" pitchFamily="34" charset="0"/>
          </a:endParaRPr>
        </a:p>
      </dsp:txBody>
      <dsp:txXfrm>
        <a:off x="349223" y="990143"/>
        <a:ext cx="2425523" cy="3625670"/>
      </dsp:txXfrm>
    </dsp:sp>
    <dsp:sp modelId="{72EF188C-83E5-4344-8A0D-E94872BB9CD6}">
      <dsp:nvSpPr>
        <dsp:cNvPr id="0" name=""/>
        <dsp:cNvSpPr/>
      </dsp:nvSpPr>
      <dsp:spPr>
        <a:xfrm>
          <a:off x="3149722" y="616220"/>
          <a:ext cx="2576445" cy="38030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04FE66-EAA8-42A0-BFD5-6375D6123033}">
      <dsp:nvSpPr>
        <dsp:cNvPr id="0" name=""/>
        <dsp:cNvSpPr/>
      </dsp:nvSpPr>
      <dsp:spPr>
        <a:xfrm>
          <a:off x="3435994" y="888179"/>
          <a:ext cx="2576445" cy="380309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sl-SI" sz="1700" kern="1200" dirty="0">
              <a:latin typeface="+mj-lt"/>
            </a:rPr>
            <a:t>Samo kot partnerji  v  odprti in spoštljivi  komunikaciji, ter  prizadevanjih  po skupnemu iskanju rešitev v dobro otrok, lahko  povezani  gradimo celostne, pravočasne in učinkovite odgovore na njihove potrebe – ter jim omogočimo, da zrastejo v sočutne, samozavestne in odgovorne posameznike.</a:t>
          </a:r>
          <a:endParaRPr lang="en-US" sz="1700" kern="1200" dirty="0">
            <a:latin typeface="+mj-lt"/>
          </a:endParaRPr>
        </a:p>
      </dsp:txBody>
      <dsp:txXfrm>
        <a:off x="3511455" y="963640"/>
        <a:ext cx="2425523" cy="365217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0.60516</cdr:x>
      <cdr:y>0.15581</cdr:y>
    </cdr:from>
    <cdr:to>
      <cdr:x>0.70275</cdr:x>
      <cdr:y>0.28197</cdr:y>
    </cdr:to>
    <cdr:cxnSp macro="">
      <cdr:nvCxnSpPr>
        <cdr:cNvPr id="3" name="Raven povezovalnik 2">
          <a:extLst xmlns:a="http://schemas.openxmlformats.org/drawingml/2006/main">
            <a:ext uri="{FF2B5EF4-FFF2-40B4-BE49-F238E27FC236}">
              <a16:creationId xmlns:a16="http://schemas.microsoft.com/office/drawing/2014/main" id="{F04D0E09-4AE2-D75C-FE8C-E1DA3C0F1B9D}"/>
            </a:ext>
          </a:extLst>
        </cdr:cNvPr>
        <cdr:cNvCxnSpPr/>
      </cdr:nvCxnSpPr>
      <cdr:spPr>
        <a:xfrm xmlns:a="http://schemas.openxmlformats.org/drawingml/2006/main" flipV="1">
          <a:off x="6075395" y="702971"/>
          <a:ext cx="979714" cy="569167"/>
        </a:xfrm>
        <a:prstGeom xmlns:a="http://schemas.openxmlformats.org/drawingml/2006/main" prst="line">
          <a:avLst/>
        </a:prstGeom>
        <a:ln xmlns:a="http://schemas.openxmlformats.org/drawingml/2006/main" w="5715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0.70925</cdr:x>
      <cdr:y>0.06275</cdr:y>
    </cdr:from>
    <cdr:to>
      <cdr:x>0.88956</cdr:x>
      <cdr:y>0.26542</cdr:y>
    </cdr:to>
    <cdr:sp macro="" textlink="">
      <cdr:nvSpPr>
        <cdr:cNvPr id="4" name="PoljeZBesedilom 3">
          <a:extLst xmlns:a="http://schemas.openxmlformats.org/drawingml/2006/main">
            <a:ext uri="{FF2B5EF4-FFF2-40B4-BE49-F238E27FC236}">
              <a16:creationId xmlns:a16="http://schemas.microsoft.com/office/drawing/2014/main" id="{3636D3CC-EEAB-9B14-3DB4-5C03B667CC17}"/>
            </a:ext>
          </a:extLst>
        </cdr:cNvPr>
        <cdr:cNvSpPr txBox="1"/>
      </cdr:nvSpPr>
      <cdr:spPr>
        <a:xfrm xmlns:a="http://schemas.openxmlformats.org/drawingml/2006/main">
          <a:off x="7120424" y="283094"/>
          <a:ext cx="181013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l-SI" sz="2800" b="1" kern="1200" dirty="0">
              <a:solidFill>
                <a:schemeClr val="bg1"/>
              </a:solidFill>
            </a:rPr>
            <a:t>NASILNEŽ</a:t>
          </a:r>
          <a:endParaRPr lang="sl-SI" sz="1100" b="1" kern="12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0.60516</cdr:x>
      <cdr:y>0.15581</cdr:y>
    </cdr:from>
    <cdr:to>
      <cdr:x>0.70275</cdr:x>
      <cdr:y>0.28197</cdr:y>
    </cdr:to>
    <cdr:cxnSp macro="">
      <cdr:nvCxnSpPr>
        <cdr:cNvPr id="3" name="Raven povezovalnik 2">
          <a:extLst xmlns:a="http://schemas.openxmlformats.org/drawingml/2006/main">
            <a:ext uri="{FF2B5EF4-FFF2-40B4-BE49-F238E27FC236}">
              <a16:creationId xmlns:a16="http://schemas.microsoft.com/office/drawing/2014/main" id="{F04D0E09-4AE2-D75C-FE8C-E1DA3C0F1B9D}"/>
            </a:ext>
          </a:extLst>
        </cdr:cNvPr>
        <cdr:cNvCxnSpPr/>
      </cdr:nvCxnSpPr>
      <cdr:spPr>
        <a:xfrm xmlns:a="http://schemas.openxmlformats.org/drawingml/2006/main" flipV="1">
          <a:off x="3970205" y="702964"/>
          <a:ext cx="640248" cy="569193"/>
        </a:xfrm>
        <a:prstGeom xmlns:a="http://schemas.openxmlformats.org/drawingml/2006/main" prst="line">
          <a:avLst/>
        </a:prstGeom>
        <a:ln xmlns:a="http://schemas.openxmlformats.org/drawingml/2006/main" w="5715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0.73905</cdr:x>
      <cdr:y>0.05694</cdr:y>
    </cdr:from>
    <cdr:to>
      <cdr:x>1</cdr:x>
      <cdr:y>0.36392</cdr:y>
    </cdr:to>
    <cdr:sp macro="" textlink="">
      <cdr:nvSpPr>
        <cdr:cNvPr id="4" name="PoljeZBesedilom 3">
          <a:extLst xmlns:a="http://schemas.openxmlformats.org/drawingml/2006/main">
            <a:ext uri="{FF2B5EF4-FFF2-40B4-BE49-F238E27FC236}">
              <a16:creationId xmlns:a16="http://schemas.microsoft.com/office/drawing/2014/main" id="{3636D3CC-EEAB-9B14-3DB4-5C03B667CC17}"/>
            </a:ext>
          </a:extLst>
        </cdr:cNvPr>
        <cdr:cNvSpPr txBox="1"/>
      </cdr:nvSpPr>
      <cdr:spPr>
        <a:xfrm xmlns:a="http://schemas.openxmlformats.org/drawingml/2006/main">
          <a:off x="4848592" y="256900"/>
          <a:ext cx="1711995" cy="1384995"/>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sl-SI" sz="2800" b="1" kern="1200" dirty="0">
              <a:solidFill>
                <a:schemeClr val="bg1"/>
              </a:solidFill>
            </a:rPr>
            <a:t>„LE˝ ENA VRSTA NASILJA</a:t>
          </a:r>
          <a:endParaRPr lang="sl-SI" sz="1100" b="1" kern="12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3FC27-E198-410F-8498-CBAFE8F5BFA3}" type="datetimeFigureOut">
              <a:rPr lang="en-GB" smtClean="0"/>
              <a:t>20/05/2025</a:t>
            </a:fld>
            <a:endParaRPr lang="en-GB"/>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56B9C-2220-4CB0-8C1D-BA837E8B6636}" type="slidenum">
              <a:rPr lang="en-GB" smtClean="0"/>
              <a:t>‹#›</a:t>
            </a:fld>
            <a:endParaRPr lang="en-GB"/>
          </a:p>
        </p:txBody>
      </p:sp>
    </p:spTree>
    <p:extLst>
      <p:ext uri="{BB962C8B-B14F-4D97-AF65-F5344CB8AC3E}">
        <p14:creationId xmlns:p14="http://schemas.microsoft.com/office/powerpoint/2010/main" val="1332779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D85CE-3FDF-46CE-BF13-4D128A03FD45}" type="datetimeFigureOut">
              <a:rPr lang="sl-SI" smtClean="0"/>
              <a:t>20. 05. 2025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3E8B3-E937-43DD-A571-6167CC289D78}" type="slidenum">
              <a:rPr lang="sl-SI" smtClean="0"/>
              <a:t>‹#›</a:t>
            </a:fld>
            <a:endParaRPr lang="sl-SI"/>
          </a:p>
        </p:txBody>
      </p:sp>
    </p:spTree>
    <p:extLst>
      <p:ext uri="{BB962C8B-B14F-4D97-AF65-F5344CB8AC3E}">
        <p14:creationId xmlns:p14="http://schemas.microsoft.com/office/powerpoint/2010/main" val="248635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dirty="0"/>
              <a:t>Uredite slog naslova matrice</a:t>
            </a:r>
            <a:endParaRPr lang="en-GB" dirty="0"/>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da uredite slog podnaslova matrice</a:t>
            </a:r>
            <a:endParaRPr lang="en-GB" dirty="0"/>
          </a:p>
        </p:txBody>
      </p:sp>
      <p:sp>
        <p:nvSpPr>
          <p:cNvPr id="4" name="Označba mesta datuma 3"/>
          <p:cNvSpPr>
            <a:spLocks noGrp="1"/>
          </p:cNvSpPr>
          <p:nvPr>
            <p:ph type="dt" sz="half" idx="10"/>
          </p:nvPr>
        </p:nvSpPr>
        <p:spPr/>
        <p:txBody>
          <a:bodyPr/>
          <a:lstStyle/>
          <a:p>
            <a:fld id="{11EEBDBE-F45E-4957-BBBE-70292A799B66}" type="datetimeFigureOut">
              <a:rPr lang="en-GB" smtClean="0"/>
              <a:t>20/05/2025</a:t>
            </a:fld>
            <a:endParaRPr lang="en-GB"/>
          </a:p>
        </p:txBody>
      </p:sp>
      <p:sp>
        <p:nvSpPr>
          <p:cNvPr id="5" name="Označba mesta noge 4"/>
          <p:cNvSpPr>
            <a:spLocks noGrp="1"/>
          </p:cNvSpPr>
          <p:nvPr>
            <p:ph type="ftr" sz="quarter" idx="11"/>
          </p:nvPr>
        </p:nvSpPr>
        <p:spPr/>
        <p:txBody>
          <a:bodyPr/>
          <a:lstStyle/>
          <a:p>
            <a:endParaRPr lang="en-GB"/>
          </a:p>
        </p:txBody>
      </p:sp>
      <p:sp>
        <p:nvSpPr>
          <p:cNvPr id="6" name="Označba mesta številke diapozitiva 5"/>
          <p:cNvSpPr>
            <a:spLocks noGrp="1"/>
          </p:cNvSpPr>
          <p:nvPr>
            <p:ph type="sldNum" sz="quarter" idx="12"/>
          </p:nvPr>
        </p:nvSpPr>
        <p:spPr/>
        <p:txBody>
          <a:bodyPr/>
          <a:lstStyle/>
          <a:p>
            <a:fld id="{41C027A9-689A-47E3-82B6-96A4243472F2}" type="slidenum">
              <a:rPr lang="en-GB" smtClean="0"/>
              <a:t>‹#›</a:t>
            </a:fld>
            <a:endParaRPr lang="en-GB"/>
          </a:p>
        </p:txBody>
      </p:sp>
      <p:pic>
        <p:nvPicPr>
          <p:cNvPr id="7" name="Slika 6"/>
          <p:cNvPicPr>
            <a:picLocks noChangeAspect="1"/>
          </p:cNvPicPr>
          <p:nvPr userDrawn="1"/>
        </p:nvPicPr>
        <p:blipFill>
          <a:blip r:embed="rId2"/>
          <a:stretch>
            <a:fillRect/>
          </a:stretch>
        </p:blipFill>
        <p:spPr>
          <a:xfrm>
            <a:off x="0" y="0"/>
            <a:ext cx="2660073" cy="2095645"/>
          </a:xfrm>
          <a:prstGeom prst="rect">
            <a:avLst/>
          </a:prstGeom>
        </p:spPr>
      </p:pic>
      <p:pic>
        <p:nvPicPr>
          <p:cNvPr id="8" name="Slik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2857" y="97146"/>
            <a:ext cx="2442640" cy="512454"/>
          </a:xfrm>
          <a:prstGeom prst="rect">
            <a:avLst/>
          </a:prstGeom>
        </p:spPr>
      </p:pic>
    </p:spTree>
    <p:extLst>
      <p:ext uri="{BB962C8B-B14F-4D97-AF65-F5344CB8AC3E}">
        <p14:creationId xmlns:p14="http://schemas.microsoft.com/office/powerpoint/2010/main" val="255306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1313792" y="365125"/>
            <a:ext cx="10040007" cy="1325563"/>
          </a:xfrm>
        </p:spPr>
        <p:txBody>
          <a:bodyPr/>
          <a:lstStyle>
            <a:lvl1pPr>
              <a:defRPr b="1">
                <a:solidFill>
                  <a:schemeClr val="bg1"/>
                </a:solidFill>
              </a:defRPr>
            </a:lvl1pPr>
          </a:lstStyle>
          <a:p>
            <a:r>
              <a:rPr lang="sl-SI" dirty="0" err="1"/>
              <a:t>Slide</a:t>
            </a:r>
            <a:r>
              <a:rPr lang="sl-SI" dirty="0"/>
              <a:t> title</a:t>
            </a:r>
            <a:endParaRPr lang="en-GB" dirty="0"/>
          </a:p>
        </p:txBody>
      </p:sp>
      <p:sp>
        <p:nvSpPr>
          <p:cNvPr id="3" name="Označba mesta vsebine 2"/>
          <p:cNvSpPr>
            <a:spLocks noGrp="1"/>
          </p:cNvSpPr>
          <p:nvPr>
            <p:ph idx="1"/>
          </p:nvPr>
        </p:nvSpPr>
        <p:spPr>
          <a:xfrm>
            <a:off x="1313792" y="1825624"/>
            <a:ext cx="10040008" cy="45121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GB" dirty="0"/>
          </a:p>
        </p:txBody>
      </p:sp>
      <p:pic>
        <p:nvPicPr>
          <p:cNvPr id="9" name="Slika 8"/>
          <p:cNvPicPr>
            <a:picLocks noChangeAspect="1"/>
          </p:cNvPicPr>
          <p:nvPr userDrawn="1"/>
        </p:nvPicPr>
        <p:blipFill>
          <a:blip r:embed="rId2"/>
          <a:stretch>
            <a:fillRect/>
          </a:stretch>
        </p:blipFill>
        <p:spPr>
          <a:xfrm>
            <a:off x="0" y="0"/>
            <a:ext cx="1235825" cy="973601"/>
          </a:xfrm>
          <a:prstGeom prst="rect">
            <a:avLst/>
          </a:prstGeom>
        </p:spPr>
      </p:pic>
    </p:spTree>
    <p:extLst>
      <p:ext uri="{BB962C8B-B14F-4D97-AF65-F5344CB8AC3E}">
        <p14:creationId xmlns:p14="http://schemas.microsoft.com/office/powerpoint/2010/main" val="378689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lstStyle/>
          <a:p>
            <a:r>
              <a:rPr lang="sl-SI"/>
              <a:t>Uredite slog naslova matrice</a:t>
            </a:r>
            <a:endParaRPr lang="en-GB"/>
          </a:p>
        </p:txBody>
      </p:sp>
      <p:sp>
        <p:nvSpPr>
          <p:cNvPr id="3" name="Označba mesta vsebine 2"/>
          <p:cNvSpPr>
            <a:spLocks noGrp="1"/>
          </p:cNvSpPr>
          <p:nvPr>
            <p:ph sz="half" idx="1"/>
          </p:nvPr>
        </p:nvSpPr>
        <p:spPr>
          <a:xfrm>
            <a:off x="838200" y="1825625"/>
            <a:ext cx="5181600" cy="465925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p:cNvSpPr>
            <a:spLocks noGrp="1"/>
          </p:cNvSpPr>
          <p:nvPr>
            <p:ph sz="half" idx="2"/>
          </p:nvPr>
        </p:nvSpPr>
        <p:spPr>
          <a:xfrm>
            <a:off x="6172200" y="1825625"/>
            <a:ext cx="5181600" cy="465925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Tree>
    <p:extLst>
      <p:ext uri="{BB962C8B-B14F-4D97-AF65-F5344CB8AC3E}">
        <p14:creationId xmlns:p14="http://schemas.microsoft.com/office/powerpoint/2010/main" val="3990798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EBDBE-F45E-4957-BBBE-70292A799B66}" type="datetimeFigureOut">
              <a:rPr lang="en-GB" smtClean="0"/>
              <a:t>20/05/2025</a:t>
            </a:fld>
            <a:endParaRPr lang="en-GB"/>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027A9-689A-47E3-82B6-96A4243472F2}" type="slidenum">
              <a:rPr lang="en-GB" smtClean="0"/>
              <a:t>‹#›</a:t>
            </a:fld>
            <a:endParaRPr lang="en-GB"/>
          </a:p>
        </p:txBody>
      </p:sp>
      <p:pic>
        <p:nvPicPr>
          <p:cNvPr id="8" name="Slika 7"/>
          <p:cNvPicPr>
            <a:picLocks noChangeAspect="1"/>
          </p:cNvPicPr>
          <p:nvPr userDrawn="1"/>
        </p:nvPicPr>
        <p:blipFill>
          <a:blip r:embed="rId5"/>
          <a:stretch>
            <a:fillRect/>
          </a:stretch>
        </p:blipFill>
        <p:spPr>
          <a:xfrm>
            <a:off x="0" y="0"/>
            <a:ext cx="1235825" cy="973601"/>
          </a:xfrm>
          <a:prstGeom prst="rect">
            <a:avLst/>
          </a:prstGeom>
        </p:spPr>
      </p:pic>
    </p:spTree>
    <p:extLst>
      <p:ext uri="{BB962C8B-B14F-4D97-AF65-F5344CB8AC3E}">
        <p14:creationId xmlns:p14="http://schemas.microsoft.com/office/powerpoint/2010/main" val="692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31.svg"/><Relationship Id="rId5" Type="http://schemas.openxmlformats.org/officeDocument/2006/relationships/image" Target="../media/image40.svg"/><Relationship Id="rId10" Type="http://schemas.openxmlformats.org/officeDocument/2006/relationships/image" Target="../media/image30.png"/><Relationship Id="rId4" Type="http://schemas.openxmlformats.org/officeDocument/2006/relationships/image" Target="../media/image39.png"/><Relationship Id="rId9"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46.svg"/><Relationship Id="rId7" Type="http://schemas.openxmlformats.org/officeDocument/2006/relationships/chart" Target="../charts/chart2.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svg"/><Relationship Id="rId9" Type="http://schemas.openxmlformats.org/officeDocument/2006/relationships/image" Target="../media/image56.jpeg"/><Relationship Id="rId14" Type="http://schemas.openxmlformats.org/officeDocument/2006/relationships/image" Target="../media/image61.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4.jp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9E3B169A-FCA1-A29F-6B33-62F4BD4A4F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09938" cy="6811633"/>
          </a:xfrm>
        </p:spPr>
      </p:pic>
    </p:spTree>
    <p:extLst>
      <p:ext uri="{BB962C8B-B14F-4D97-AF65-F5344CB8AC3E}">
        <p14:creationId xmlns:p14="http://schemas.microsoft.com/office/powerpoint/2010/main" val="1394459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Protokoli</a:t>
            </a:r>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9"/>
          <p:cNvSpPr txBox="1">
            <a:spLocks noChangeArrowheads="1"/>
          </p:cNvSpPr>
          <p:nvPr/>
        </p:nvSpPr>
        <p:spPr bwMode="auto">
          <a:xfrm>
            <a:off x="4239886" y="5563967"/>
            <a:ext cx="9360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Vir: ZRSŠ</a:t>
            </a:r>
          </a:p>
        </p:txBody>
      </p:sp>
      <p:pic>
        <p:nvPicPr>
          <p:cNvPr id="12" name="Slika 11"/>
          <p:cNvPicPr>
            <a:picLocks noChangeAspect="1"/>
          </p:cNvPicPr>
          <p:nvPr/>
        </p:nvPicPr>
        <p:blipFill>
          <a:blip r:embed="rId4"/>
          <a:stretch>
            <a:fillRect/>
          </a:stretch>
        </p:blipFill>
        <p:spPr>
          <a:xfrm>
            <a:off x="1313792" y="1953626"/>
            <a:ext cx="6058746" cy="3562847"/>
          </a:xfrm>
          <a:prstGeom prst="rect">
            <a:avLst/>
          </a:prstGeom>
        </p:spPr>
      </p:pic>
      <p:pic>
        <p:nvPicPr>
          <p:cNvPr id="14" name="Slika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2835" y="2343990"/>
            <a:ext cx="235108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jeZBesedilom 9"/>
          <p:cNvSpPr txBox="1">
            <a:spLocks noChangeArrowheads="1"/>
          </p:cNvSpPr>
          <p:nvPr/>
        </p:nvSpPr>
        <p:spPr bwMode="auto">
          <a:xfrm>
            <a:off x="9385334" y="4685746"/>
            <a:ext cx="2224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https://copilot.microsoft.com/images/create/under </a:t>
            </a:r>
            <a:r>
              <a:rPr lang="sl-SI" altLang="sl-SI" sz="800" dirty="0" err="1">
                <a:solidFill>
                  <a:schemeClr val="bg1"/>
                </a:solidFill>
              </a:rPr>
              <a:t>the</a:t>
            </a:r>
            <a:r>
              <a:rPr lang="sl-SI" altLang="sl-SI" sz="800" dirty="0">
                <a:solidFill>
                  <a:schemeClr val="bg1"/>
                </a:solidFill>
              </a:rPr>
              <a:t> </a:t>
            </a:r>
            <a:r>
              <a:rPr lang="sl-SI" altLang="sl-SI" sz="800" dirty="0" err="1">
                <a:solidFill>
                  <a:schemeClr val="bg1"/>
                </a:solidFill>
              </a:rPr>
              <a:t>tons</a:t>
            </a:r>
            <a:r>
              <a:rPr lang="sl-SI" altLang="sl-SI" sz="800" dirty="0">
                <a:solidFill>
                  <a:schemeClr val="bg1"/>
                </a:solidFill>
              </a:rPr>
              <a:t> </a:t>
            </a:r>
            <a:r>
              <a:rPr lang="sl-SI" altLang="sl-SI" sz="800" dirty="0" err="1">
                <a:solidFill>
                  <a:schemeClr val="bg1"/>
                </a:solidFill>
              </a:rPr>
              <a:t>of</a:t>
            </a:r>
            <a:r>
              <a:rPr lang="sl-SI" altLang="sl-SI" sz="800" dirty="0">
                <a:solidFill>
                  <a:schemeClr val="bg1"/>
                </a:solidFill>
              </a:rPr>
              <a:t> </a:t>
            </a:r>
            <a:r>
              <a:rPr lang="sl-SI" altLang="sl-SI" sz="800" dirty="0" err="1">
                <a:solidFill>
                  <a:schemeClr val="bg1"/>
                </a:solidFill>
              </a:rPr>
              <a:t>rulles</a:t>
            </a:r>
            <a:r>
              <a:rPr lang="sl-SI" altLang="sl-SI" sz="800" dirty="0">
                <a:solidFill>
                  <a:schemeClr val="bg1"/>
                </a:solidFill>
              </a:rPr>
              <a:t> </a:t>
            </a:r>
            <a:r>
              <a:rPr lang="sl-SI" altLang="sl-SI" sz="800" dirty="0" err="1">
                <a:solidFill>
                  <a:schemeClr val="bg1"/>
                </a:solidFill>
              </a:rPr>
              <a:t>and</a:t>
            </a:r>
            <a:r>
              <a:rPr lang="sl-SI" altLang="sl-SI" sz="800" dirty="0">
                <a:solidFill>
                  <a:schemeClr val="bg1"/>
                </a:solidFill>
              </a:rPr>
              <a:t> </a:t>
            </a:r>
            <a:r>
              <a:rPr lang="sl-SI" altLang="sl-SI" sz="800" dirty="0" err="1">
                <a:solidFill>
                  <a:schemeClr val="bg1"/>
                </a:solidFill>
              </a:rPr>
              <a:t>protokoles</a:t>
            </a:r>
            <a:endParaRPr lang="sl-SI" altLang="sl-SI" sz="800" dirty="0">
              <a:solidFill>
                <a:schemeClr val="bg1"/>
              </a:solidFill>
            </a:endParaRPr>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3383405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Izzivi</a:t>
            </a:r>
            <a:endParaRPr lang="en-GB" dirty="0"/>
          </a:p>
        </p:txBody>
      </p:sp>
      <p:sp>
        <p:nvSpPr>
          <p:cNvPr id="3" name="Označba mesta vsebine 2"/>
          <p:cNvSpPr>
            <a:spLocks noGrp="1"/>
          </p:cNvSpPr>
          <p:nvPr>
            <p:ph idx="1"/>
          </p:nvPr>
        </p:nvSpPr>
        <p:spPr>
          <a:xfrm>
            <a:off x="1313792" y="1825624"/>
            <a:ext cx="6349724" cy="4512113"/>
          </a:xfrm>
        </p:spPr>
        <p:txBody>
          <a:bodyPr/>
          <a:lstStyle/>
          <a:p>
            <a:pPr marL="457200" indent="-457200">
              <a:buFont typeface="Arial" panose="020B0604020202020204" pitchFamily="34" charset="0"/>
              <a:buChar char="•"/>
            </a:pPr>
            <a:r>
              <a:rPr lang="sl-SI" dirty="0"/>
              <a:t>Ločnice med nasiljem / igro /  zabavo oz. ‚</a:t>
            </a:r>
            <a:r>
              <a:rPr lang="sl-SI" dirty="0" err="1"/>
              <a:t>hecom</a:t>
            </a:r>
            <a:r>
              <a:rPr lang="sl-SI" dirty="0"/>
              <a:t>‘</a:t>
            </a:r>
          </a:p>
          <a:p>
            <a:pPr marL="457200" indent="-457200">
              <a:buFont typeface="Arial" panose="020B0604020202020204" pitchFamily="34" charset="0"/>
              <a:buChar char="•"/>
            </a:pPr>
            <a:r>
              <a:rPr lang="sl-SI" dirty="0"/>
              <a:t>Permisivni starši, prijatelji svojim otrokom</a:t>
            </a:r>
          </a:p>
          <a:p>
            <a:pPr marL="457200" indent="-457200">
              <a:buFont typeface="Arial" panose="020B0604020202020204" pitchFamily="34" charset="0"/>
              <a:buChar char="•"/>
            </a:pPr>
            <a:r>
              <a:rPr lang="sl-SI" dirty="0"/>
              <a:t>Pristojnosti</a:t>
            </a:r>
          </a:p>
          <a:p>
            <a:pPr marL="457200" indent="-457200">
              <a:buFont typeface="Arial" panose="020B0604020202020204" pitchFamily="34" charset="0"/>
              <a:buChar char="•"/>
            </a:pPr>
            <a:r>
              <a:rPr lang="sl-SI" dirty="0"/>
              <a:t>Kaznovanje?</a:t>
            </a:r>
          </a:p>
          <a:p>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883" y="1434359"/>
            <a:ext cx="40767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9"/>
          <p:cNvSpPr txBox="1">
            <a:spLocks noChangeArrowheads="1"/>
          </p:cNvSpPr>
          <p:nvPr/>
        </p:nvSpPr>
        <p:spPr bwMode="auto">
          <a:xfrm>
            <a:off x="8675688" y="5457825"/>
            <a:ext cx="2224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https://copilot.microsoft.com/images/create/angry </a:t>
            </a:r>
            <a:r>
              <a:rPr lang="sl-SI" altLang="sl-SI" sz="800" dirty="0" err="1">
                <a:solidFill>
                  <a:schemeClr val="bg1"/>
                </a:solidFill>
              </a:rPr>
              <a:t>parrents</a:t>
            </a:r>
            <a:r>
              <a:rPr lang="sl-SI" altLang="sl-SI" sz="800" dirty="0">
                <a:solidFill>
                  <a:schemeClr val="bg1"/>
                </a:solidFill>
              </a:rPr>
              <a:t>, </a:t>
            </a:r>
            <a:r>
              <a:rPr lang="sl-SI" altLang="sl-SI" sz="800" dirty="0" err="1">
                <a:solidFill>
                  <a:schemeClr val="bg1"/>
                </a:solidFill>
              </a:rPr>
              <a:t>inspector</a:t>
            </a:r>
            <a:r>
              <a:rPr lang="sl-SI" altLang="sl-SI" sz="800" dirty="0">
                <a:solidFill>
                  <a:schemeClr val="bg1"/>
                </a:solidFill>
              </a:rPr>
              <a:t>, </a:t>
            </a:r>
            <a:r>
              <a:rPr lang="sl-SI" altLang="sl-SI" sz="800" dirty="0" err="1">
                <a:solidFill>
                  <a:schemeClr val="bg1"/>
                </a:solidFill>
              </a:rPr>
              <a:t>students</a:t>
            </a:r>
            <a:r>
              <a:rPr lang="sl-SI" altLang="sl-SI" sz="800" dirty="0">
                <a:solidFill>
                  <a:schemeClr val="bg1"/>
                </a:solidFill>
              </a:rPr>
              <a:t> </a:t>
            </a:r>
            <a:r>
              <a:rPr lang="sl-SI" altLang="sl-SI" sz="800" dirty="0" err="1">
                <a:solidFill>
                  <a:schemeClr val="bg1"/>
                </a:solidFill>
              </a:rPr>
              <a:t>misbehavior</a:t>
            </a:r>
            <a:endParaRPr lang="sl-SI" altLang="sl-SI" sz="800" dirty="0">
              <a:solidFill>
                <a:schemeClr val="bg1"/>
              </a:solidFill>
            </a:endParaRPr>
          </a:p>
        </p:txBody>
      </p:sp>
    </p:spTree>
    <p:extLst>
      <p:ext uri="{BB962C8B-B14F-4D97-AF65-F5344CB8AC3E}">
        <p14:creationId xmlns:p14="http://schemas.microsoft.com/office/powerpoint/2010/main" val="10195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13792" y="365125"/>
            <a:ext cx="10830363" cy="1325563"/>
          </a:xfrm>
        </p:spPr>
        <p:txBody>
          <a:bodyPr>
            <a:normAutofit/>
          </a:bodyPr>
          <a:lstStyle/>
          <a:p>
            <a:r>
              <a:rPr lang="en-US" sz="3200" dirty="0" err="1">
                <a:latin typeface="Arial" panose="020B0604020202020204" pitchFamily="34" charset="0"/>
                <a:cs typeface="Arial" panose="020B0604020202020204" pitchFamily="34" charset="0"/>
              </a:rPr>
              <a:t>Soodvisnost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soodgovornost</a:t>
            </a:r>
            <a:r>
              <a:rPr lang="en-US" sz="3200" dirty="0">
                <a:latin typeface="Arial" panose="020B0604020202020204" pitchFamily="34" charset="0"/>
                <a:cs typeface="Arial" panose="020B0604020202020204" pitchFamily="34" charset="0"/>
              </a:rPr>
              <a:t> in </a:t>
            </a:r>
            <a:r>
              <a:rPr lang="en-US" sz="3200" dirty="0" err="1">
                <a:latin typeface="Arial" panose="020B0604020202020204" pitchFamily="34" charset="0"/>
                <a:cs typeface="Arial" panose="020B0604020202020204" pitchFamily="34" charset="0"/>
              </a:rPr>
              <a:t>vzajemna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zanesljivost</a:t>
            </a:r>
            <a:r>
              <a:rPr lang="en-US" sz="3200" dirty="0">
                <a:latin typeface="Arial" panose="020B0604020202020204" pitchFamily="34" charset="0"/>
                <a:cs typeface="Arial" panose="020B0604020202020204" pitchFamily="34" charset="0"/>
              </a:rPr>
              <a:t> </a:t>
            </a:r>
            <a:endParaRPr lang="en-GB" sz="3200"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0C74E489-4CC9-F14B-9FE8-B760A387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294" y="2099832"/>
            <a:ext cx="3060292" cy="2369901"/>
          </a:xfrm>
          <a:prstGeom prst="rect">
            <a:avLst/>
          </a:prstGeom>
        </p:spPr>
      </p:pic>
      <p:sp>
        <p:nvSpPr>
          <p:cNvPr id="8" name="Rectangle 12">
            <a:extLst>
              <a:ext uri="{FF2B5EF4-FFF2-40B4-BE49-F238E27FC236}">
                <a16:creationId xmlns:a16="http://schemas.microsoft.com/office/drawing/2014/main" id="{D31375BC-3E19-C242-8563-715FE7851CCE}"/>
              </a:ext>
            </a:extLst>
          </p:cNvPr>
          <p:cNvSpPr/>
          <p:nvPr/>
        </p:nvSpPr>
        <p:spPr>
          <a:xfrm>
            <a:off x="2169050" y="4628483"/>
            <a:ext cx="2214291" cy="715581"/>
          </a:xfrm>
          <a:prstGeom prst="rect">
            <a:avLst/>
          </a:prstGeom>
        </p:spPr>
        <p:txBody>
          <a:bodyPr wrap="square">
            <a:spAutoFit/>
          </a:bodyPr>
          <a:lstStyle/>
          <a:p>
            <a:pPr algn="ctr"/>
            <a:r>
              <a:rPr lang="en-GB" sz="1350" dirty="0" err="1">
                <a:solidFill>
                  <a:schemeClr val="bg1"/>
                </a:solidFill>
                <a:latin typeface="Arial" panose="020B0604020202020204" pitchFamily="34" charset="0"/>
                <a:cs typeface="Arial" panose="020B0604020202020204" pitchFamily="34" charset="0"/>
              </a:rPr>
              <a:t>Odnos</a:t>
            </a:r>
            <a:r>
              <a:rPr lang="en-GB" sz="1350" dirty="0">
                <a:solidFill>
                  <a:schemeClr val="bg1"/>
                </a:solidFill>
                <a:latin typeface="Arial" panose="020B0604020202020204" pitchFamily="34" charset="0"/>
                <a:cs typeface="Arial" panose="020B0604020202020204" pitchFamily="34" charset="0"/>
              </a:rPr>
              <a:t> med </a:t>
            </a:r>
            <a:r>
              <a:rPr lang="en-GB" sz="1350" dirty="0" err="1">
                <a:solidFill>
                  <a:schemeClr val="bg1"/>
                </a:solidFill>
                <a:latin typeface="Arial" panose="020B0604020202020204" pitchFamily="34" charset="0"/>
                <a:cs typeface="Arial" panose="020B0604020202020204" pitchFamily="34" charset="0"/>
              </a:rPr>
              <a:t>deležnikoma</a:t>
            </a:r>
            <a:r>
              <a:rPr lang="en-GB" sz="1350" dirty="0">
                <a:solidFill>
                  <a:schemeClr val="bg1"/>
                </a:solidFill>
                <a:latin typeface="Arial" panose="020B0604020202020204" pitchFamily="34" charset="0"/>
                <a:cs typeface="Arial" panose="020B0604020202020204" pitchFamily="34" charset="0"/>
              </a:rPr>
              <a:t>, </a:t>
            </a:r>
            <a:r>
              <a:rPr lang="en-GB" sz="1350" dirty="0" err="1">
                <a:solidFill>
                  <a:schemeClr val="bg1"/>
                </a:solidFill>
                <a:latin typeface="Arial" panose="020B0604020202020204" pitchFamily="34" charset="0"/>
                <a:cs typeface="Arial" panose="020B0604020202020204" pitchFamily="34" charset="0"/>
              </a:rPr>
              <a:t>kjer</a:t>
            </a:r>
            <a:r>
              <a:rPr lang="en-GB" sz="1350" dirty="0">
                <a:solidFill>
                  <a:schemeClr val="bg1"/>
                </a:solidFill>
                <a:latin typeface="Arial" panose="020B0604020202020204" pitchFamily="34" charset="0"/>
                <a:cs typeface="Arial" panose="020B0604020202020204" pitchFamily="34" charset="0"/>
              </a:rPr>
              <a:t> z </a:t>
            </a:r>
            <a:r>
              <a:rPr lang="en-GB" sz="1350" dirty="0" err="1">
                <a:solidFill>
                  <a:schemeClr val="bg1"/>
                </a:solidFill>
                <a:latin typeface="Arial" panose="020B0604020202020204" pitchFamily="34" charset="0"/>
                <a:cs typeface="Arial" panose="020B0604020202020204" pitchFamily="34" charset="0"/>
              </a:rPr>
              <a:t>medsebojno</a:t>
            </a:r>
            <a:r>
              <a:rPr lang="en-GB" sz="1350" dirty="0">
                <a:solidFill>
                  <a:schemeClr val="bg1"/>
                </a:solidFill>
                <a:latin typeface="Arial" panose="020B0604020202020204" pitchFamily="34" charset="0"/>
                <a:cs typeface="Arial" panose="020B0604020202020204" pitchFamily="34" charset="0"/>
              </a:rPr>
              <a:t> </a:t>
            </a:r>
            <a:r>
              <a:rPr lang="en-GB" sz="1350" dirty="0" err="1">
                <a:solidFill>
                  <a:schemeClr val="bg1"/>
                </a:solidFill>
                <a:latin typeface="Arial" panose="020B0604020202020204" pitchFamily="34" charset="0"/>
                <a:cs typeface="Arial" panose="020B0604020202020204" pitchFamily="34" charset="0"/>
              </a:rPr>
              <a:t>odvisnostjo</a:t>
            </a:r>
            <a:r>
              <a:rPr lang="en-GB" sz="1350" dirty="0">
                <a:solidFill>
                  <a:schemeClr val="bg1"/>
                </a:solidFill>
                <a:latin typeface="Arial" panose="020B0604020202020204" pitchFamily="34" charset="0"/>
                <a:cs typeface="Arial" panose="020B0604020202020204" pitchFamily="34" charset="0"/>
              </a:rPr>
              <a:t> </a:t>
            </a:r>
            <a:r>
              <a:rPr lang="en-GB" sz="1350" dirty="0" err="1">
                <a:solidFill>
                  <a:schemeClr val="bg1"/>
                </a:solidFill>
                <a:latin typeface="Arial" panose="020B0604020202020204" pitchFamily="34" charset="0"/>
                <a:cs typeface="Arial" panose="020B0604020202020204" pitchFamily="34" charset="0"/>
              </a:rPr>
              <a:t>pridobita</a:t>
            </a:r>
            <a:r>
              <a:rPr lang="en-GB" sz="1350" dirty="0">
                <a:solidFill>
                  <a:schemeClr val="bg1"/>
                </a:solidFill>
                <a:latin typeface="Arial" panose="020B0604020202020204" pitchFamily="34" charset="0"/>
                <a:cs typeface="Arial" panose="020B0604020202020204" pitchFamily="34" charset="0"/>
              </a:rPr>
              <a:t> </a:t>
            </a:r>
            <a:r>
              <a:rPr lang="en-GB" sz="1350" dirty="0" err="1">
                <a:solidFill>
                  <a:schemeClr val="bg1"/>
                </a:solidFill>
                <a:latin typeface="Arial" panose="020B0604020202020204" pitchFamily="34" charset="0"/>
                <a:cs typeface="Arial" panose="020B0604020202020204" pitchFamily="34" charset="0"/>
              </a:rPr>
              <a:t>oba</a:t>
            </a:r>
            <a:r>
              <a:rPr lang="en-GB" sz="1350" dirty="0">
                <a:solidFill>
                  <a:schemeClr val="bg1"/>
                </a:solidFill>
                <a:latin typeface="Arial" panose="020B0604020202020204" pitchFamily="34" charset="0"/>
                <a:cs typeface="Arial" panose="020B0604020202020204" pitchFamily="34" charset="0"/>
              </a:rPr>
              <a:t>.</a:t>
            </a:r>
            <a:endParaRPr lang="en-US" sz="1350" dirty="0">
              <a:solidFill>
                <a:schemeClr val="bg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4025830A-1B35-0043-A2CC-E43105FF7D99}"/>
              </a:ext>
            </a:extLst>
          </p:cNvPr>
          <p:cNvSpPr/>
          <p:nvPr/>
        </p:nvSpPr>
        <p:spPr>
          <a:xfrm>
            <a:off x="2152652" y="4314123"/>
            <a:ext cx="2247089" cy="196208"/>
          </a:xfrm>
          <a:prstGeom prst="rect">
            <a:avLst/>
          </a:prstGeom>
        </p:spPr>
        <p:txBody>
          <a:bodyPr wrap="square">
            <a:spAutoFit/>
          </a:bodyPr>
          <a:lstStyle/>
          <a:p>
            <a:r>
              <a:rPr lang="en-US" sz="675" dirty="0"/>
              <a:t>https://overcoming-</a:t>
            </a:r>
            <a:r>
              <a:rPr lang="en-US" sz="675" dirty="0" err="1"/>
              <a:t>depression.org</a:t>
            </a:r>
            <a:r>
              <a:rPr lang="en-US" sz="675" dirty="0"/>
              <a:t>/need-to-be-needed/</a:t>
            </a:r>
          </a:p>
        </p:txBody>
      </p:sp>
      <p:pic>
        <p:nvPicPr>
          <p:cNvPr id="10" name="Picture 5">
            <a:extLst>
              <a:ext uri="{FF2B5EF4-FFF2-40B4-BE49-F238E27FC236}">
                <a16:creationId xmlns:a16="http://schemas.microsoft.com/office/drawing/2014/main" id="{749D9E98-6799-5342-8FF5-BAADDA7BA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479" y="2069677"/>
            <a:ext cx="2214292" cy="2214292"/>
          </a:xfrm>
          <a:prstGeom prst="rect">
            <a:avLst/>
          </a:prstGeom>
        </p:spPr>
      </p:pic>
      <p:sp>
        <p:nvSpPr>
          <p:cNvPr id="11" name="Rectangle 6">
            <a:extLst>
              <a:ext uri="{FF2B5EF4-FFF2-40B4-BE49-F238E27FC236}">
                <a16:creationId xmlns:a16="http://schemas.microsoft.com/office/drawing/2014/main" id="{EE9BD905-3357-CA4C-AE59-DD566175CDD2}"/>
              </a:ext>
            </a:extLst>
          </p:cNvPr>
          <p:cNvSpPr/>
          <p:nvPr/>
        </p:nvSpPr>
        <p:spPr>
          <a:xfrm>
            <a:off x="5259964" y="4302521"/>
            <a:ext cx="1853321" cy="196208"/>
          </a:xfrm>
          <a:prstGeom prst="rect">
            <a:avLst/>
          </a:prstGeom>
        </p:spPr>
        <p:txBody>
          <a:bodyPr wrap="square">
            <a:spAutoFit/>
          </a:bodyPr>
          <a:lstStyle/>
          <a:p>
            <a:r>
              <a:rPr lang="en-US" sz="675" dirty="0">
                <a:solidFill>
                  <a:schemeClr val="bg1"/>
                </a:solidFill>
              </a:rPr>
              <a:t>http://</a:t>
            </a:r>
            <a:r>
              <a:rPr lang="en-US" sz="675" dirty="0" err="1">
                <a:solidFill>
                  <a:schemeClr val="bg1"/>
                </a:solidFill>
              </a:rPr>
              <a:t>brucemctague.com</a:t>
            </a:r>
            <a:r>
              <a:rPr lang="en-US" sz="675" dirty="0">
                <a:solidFill>
                  <a:schemeClr val="bg1"/>
                </a:solidFill>
              </a:rPr>
              <a:t>/shared-responsibility</a:t>
            </a:r>
          </a:p>
        </p:txBody>
      </p:sp>
      <p:pic>
        <p:nvPicPr>
          <p:cNvPr id="12" name="Picture 8">
            <a:extLst>
              <a:ext uri="{FF2B5EF4-FFF2-40B4-BE49-F238E27FC236}">
                <a16:creationId xmlns:a16="http://schemas.microsoft.com/office/drawing/2014/main" id="{B601A30D-15D6-0148-88D1-30B231C5A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2167" y="2076402"/>
            <a:ext cx="2855582" cy="2261155"/>
          </a:xfrm>
          <a:prstGeom prst="rect">
            <a:avLst/>
          </a:prstGeom>
        </p:spPr>
      </p:pic>
      <p:sp>
        <p:nvSpPr>
          <p:cNvPr id="13" name="Rectangle 9">
            <a:extLst>
              <a:ext uri="{FF2B5EF4-FFF2-40B4-BE49-F238E27FC236}">
                <a16:creationId xmlns:a16="http://schemas.microsoft.com/office/drawing/2014/main" id="{F24FF6B6-A550-BE47-A06C-D7FD41E06F1E}"/>
              </a:ext>
            </a:extLst>
          </p:cNvPr>
          <p:cNvSpPr/>
          <p:nvPr/>
        </p:nvSpPr>
        <p:spPr>
          <a:xfrm>
            <a:off x="7837507" y="4400625"/>
            <a:ext cx="2244900" cy="300082"/>
          </a:xfrm>
          <a:prstGeom prst="rect">
            <a:avLst/>
          </a:prstGeom>
        </p:spPr>
        <p:txBody>
          <a:bodyPr wrap="square">
            <a:spAutoFit/>
          </a:bodyPr>
          <a:lstStyle/>
          <a:p>
            <a:r>
              <a:rPr lang="en-US" sz="675" dirty="0">
                <a:solidFill>
                  <a:schemeClr val="bg1"/>
                </a:solidFill>
              </a:rPr>
              <a:t>http://</a:t>
            </a:r>
            <a:r>
              <a:rPr lang="en-US" sz="675" dirty="0" err="1">
                <a:solidFill>
                  <a:schemeClr val="bg1"/>
                </a:solidFill>
              </a:rPr>
              <a:t>www.patheos.com</a:t>
            </a:r>
            <a:r>
              <a:rPr lang="en-US" sz="675" dirty="0">
                <a:solidFill>
                  <a:schemeClr val="bg1"/>
                </a:solidFill>
              </a:rPr>
              <a:t>/blogs/</a:t>
            </a:r>
            <a:r>
              <a:rPr lang="en-US" sz="675" dirty="0" err="1">
                <a:solidFill>
                  <a:schemeClr val="bg1"/>
                </a:solidFill>
              </a:rPr>
              <a:t>talkwiththepreacher</a:t>
            </a:r>
            <a:r>
              <a:rPr lang="en-US" sz="675" dirty="0">
                <a:solidFill>
                  <a:schemeClr val="bg1"/>
                </a:solidFill>
              </a:rPr>
              <a:t>/2013/02/20/back-from-the-dead-mutual-accountability/</a:t>
            </a:r>
          </a:p>
        </p:txBody>
      </p:sp>
      <p:sp>
        <p:nvSpPr>
          <p:cNvPr id="14" name="Rectangle 7">
            <a:extLst>
              <a:ext uri="{FF2B5EF4-FFF2-40B4-BE49-F238E27FC236}">
                <a16:creationId xmlns:a16="http://schemas.microsoft.com/office/drawing/2014/main" id="{D31375BC-3E19-C242-8563-715FE7851CCE}"/>
              </a:ext>
            </a:extLst>
          </p:cNvPr>
          <p:cNvSpPr/>
          <p:nvPr/>
        </p:nvSpPr>
        <p:spPr>
          <a:xfrm>
            <a:off x="4988854" y="4510559"/>
            <a:ext cx="2214291" cy="1131079"/>
          </a:xfrm>
          <a:prstGeom prst="rect">
            <a:avLst/>
          </a:prstGeom>
        </p:spPr>
        <p:txBody>
          <a:bodyPr wrap="square">
            <a:spAutoFit/>
          </a:bodyPr>
          <a:lstStyle/>
          <a:p>
            <a:pPr algn="ctr"/>
            <a:r>
              <a:rPr lang="sl-SI" sz="1350" dirty="0">
                <a:latin typeface="Arial" panose="020B0604020202020204" pitchFamily="34" charset="0"/>
                <a:cs typeface="Arial" panose="020B0604020202020204" pitchFamily="34" charset="0"/>
              </a:rPr>
              <a:t>Namesto, da se pogovarjamo, kaj morajo storiti drugi, iščemo rešitve, kako lahko nekaj storimo skupaj.</a:t>
            </a:r>
            <a:endParaRPr lang="en-US" sz="1350" dirty="0">
              <a:latin typeface="Arial" panose="020B0604020202020204" pitchFamily="34" charset="0"/>
              <a:cs typeface="Arial" panose="020B0604020202020204" pitchFamily="34" charset="0"/>
            </a:endParaRPr>
          </a:p>
        </p:txBody>
      </p:sp>
      <p:sp>
        <p:nvSpPr>
          <p:cNvPr id="15" name="Rectangle 7">
            <a:extLst>
              <a:ext uri="{FF2B5EF4-FFF2-40B4-BE49-F238E27FC236}">
                <a16:creationId xmlns:a16="http://schemas.microsoft.com/office/drawing/2014/main" id="{D31375BC-3E19-C242-8563-715FE7851CCE}"/>
              </a:ext>
            </a:extLst>
          </p:cNvPr>
          <p:cNvSpPr/>
          <p:nvPr/>
        </p:nvSpPr>
        <p:spPr>
          <a:xfrm>
            <a:off x="4955929" y="4616600"/>
            <a:ext cx="2337842" cy="1131079"/>
          </a:xfrm>
          <a:prstGeom prst="rect">
            <a:avLst/>
          </a:prstGeom>
        </p:spPr>
        <p:txBody>
          <a:bodyPr wrap="square">
            <a:spAutoFit/>
          </a:bodyPr>
          <a:lstStyle/>
          <a:p>
            <a:pPr algn="ctr"/>
            <a:r>
              <a:rPr lang="sl-SI" sz="1350" dirty="0">
                <a:solidFill>
                  <a:schemeClr val="bg1"/>
                </a:solidFill>
                <a:latin typeface="Arial" panose="020B0604020202020204" pitchFamily="34" charset="0"/>
                <a:cs typeface="Arial" panose="020B0604020202020204" pitchFamily="34" charset="0"/>
              </a:rPr>
              <a:t>Namesto, da se pogovarjamo, kaj morajo storiti drugi, iščemo rešitve, kako lahko nekaj storimo skupaj.</a:t>
            </a:r>
            <a:endParaRPr lang="en-US" sz="1350" dirty="0">
              <a:solidFill>
                <a:schemeClr val="bg1"/>
              </a:solidFill>
              <a:latin typeface="Arial" panose="020B0604020202020204" pitchFamily="34" charset="0"/>
              <a:cs typeface="Arial" panose="020B0604020202020204" pitchFamily="34" charset="0"/>
            </a:endParaRPr>
          </a:p>
        </p:txBody>
      </p:sp>
      <p:sp>
        <p:nvSpPr>
          <p:cNvPr id="16" name="Rectangle 10">
            <a:extLst>
              <a:ext uri="{FF2B5EF4-FFF2-40B4-BE49-F238E27FC236}">
                <a16:creationId xmlns:a16="http://schemas.microsoft.com/office/drawing/2014/main" id="{AE9DEB54-7AA9-A44A-BACE-7B5597E22179}"/>
              </a:ext>
            </a:extLst>
          </p:cNvPr>
          <p:cNvSpPr/>
          <p:nvPr/>
        </p:nvSpPr>
        <p:spPr>
          <a:xfrm>
            <a:off x="7532167" y="4763775"/>
            <a:ext cx="2855582" cy="715581"/>
          </a:xfrm>
          <a:prstGeom prst="rect">
            <a:avLst/>
          </a:prstGeom>
        </p:spPr>
        <p:txBody>
          <a:bodyPr wrap="square">
            <a:spAutoFit/>
          </a:bodyPr>
          <a:lstStyle/>
          <a:p>
            <a:pPr algn="ctr"/>
            <a:r>
              <a:rPr lang="en-US" sz="1350" dirty="0" err="1">
                <a:solidFill>
                  <a:schemeClr val="bg1"/>
                </a:solidFill>
                <a:latin typeface="Arial" panose="020B0604020202020204" pitchFamily="34" charset="0"/>
                <a:cs typeface="Arial" panose="020B0604020202020204" pitchFamily="34" charset="0"/>
              </a:rPr>
              <a:t>Deležniki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prostovoljno</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prevzamejo</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odgovornost</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za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izpolnjevanje</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skupnih</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dogovorjenih</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zavez</a:t>
            </a:r>
            <a:r>
              <a:rPr lang="en-US" sz="1350" dirty="0">
                <a:solidFill>
                  <a:schemeClr val="bg1"/>
                </a:solidFill>
                <a:latin typeface="Arial" panose="020B0604020202020204" pitchFamily="34" charset="0"/>
                <a:cs typeface="Arial" panose="020B0604020202020204" pitchFamily="34" charset="0"/>
              </a:rPr>
              <a:t>.</a:t>
            </a:r>
          </a:p>
        </p:txBody>
      </p:sp>
      <p:sp>
        <p:nvSpPr>
          <p:cNvPr id="17" name="Označba mesta vsebine 16"/>
          <p:cNvSpPr>
            <a:spLocks noGrp="1"/>
          </p:cNvSpPr>
          <p:nvPr>
            <p:ph idx="1"/>
          </p:nvPr>
        </p:nvSpPr>
        <p:spPr/>
        <p:txBody>
          <a:bodyPr/>
          <a:lstStyle/>
          <a:p>
            <a:endParaRPr lang="sl-SI"/>
          </a:p>
        </p:txBody>
      </p:sp>
    </p:spTree>
    <p:extLst>
      <p:ext uri="{BB962C8B-B14F-4D97-AF65-F5344CB8AC3E}">
        <p14:creationId xmlns:p14="http://schemas.microsoft.com/office/powerpoint/2010/main" val="84136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Namesto zaključka</a:t>
            </a:r>
            <a:endParaRPr lang="en-GB" dirty="0"/>
          </a:p>
        </p:txBody>
      </p:sp>
      <p:graphicFrame>
        <p:nvGraphicFramePr>
          <p:cNvPr id="9" name="Označba mesta vsebine 8"/>
          <p:cNvGraphicFramePr>
            <a:graphicFrameLocks noGrp="1"/>
          </p:cNvGraphicFramePr>
          <p:nvPr>
            <p:ph idx="1"/>
          </p:nvPr>
        </p:nvGraphicFramePr>
        <p:xfrm>
          <a:off x="560387" y="2623462"/>
          <a:ext cx="6568155" cy="265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6275" y="2001838"/>
            <a:ext cx="41624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9"/>
          <p:cNvSpPr txBox="1">
            <a:spLocks noChangeArrowheads="1"/>
          </p:cNvSpPr>
          <p:nvPr/>
        </p:nvSpPr>
        <p:spPr bwMode="auto">
          <a:xfrm>
            <a:off x="7881938" y="5603875"/>
            <a:ext cx="28543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https://www.firstforwomen.com/entertainment/teacher-jokes</a:t>
            </a:r>
          </a:p>
        </p:txBody>
      </p:sp>
    </p:spTree>
    <p:extLst>
      <p:ext uri="{BB962C8B-B14F-4D97-AF65-F5344CB8AC3E}">
        <p14:creationId xmlns:p14="http://schemas.microsoft.com/office/powerpoint/2010/main" val="178431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9007" y="1286933"/>
            <a:ext cx="1725699" cy="10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značba mesta vsebine 2"/>
          <p:cNvSpPr txBox="1">
            <a:spLocks noChangeArrowheads="1"/>
          </p:cNvSpPr>
          <p:nvPr/>
        </p:nvSpPr>
        <p:spPr bwMode="auto">
          <a:xfrm>
            <a:off x="1238250" y="2409825"/>
            <a:ext cx="2368550" cy="87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sl-SI" altLang="sl-SI" sz="1600" dirty="0">
                <a:solidFill>
                  <a:schemeClr val="bg1"/>
                </a:solidFill>
              </a:rPr>
              <a:t>Predsednica Združenja ravnateljev in pomočnikov ravnateljev Slovenije </a:t>
            </a:r>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008" y="4131733"/>
            <a:ext cx="93202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značba mesta vsebine 2"/>
          <p:cNvSpPr txBox="1">
            <a:spLocks noChangeArrowheads="1"/>
          </p:cNvSpPr>
          <p:nvPr/>
        </p:nvSpPr>
        <p:spPr bwMode="auto">
          <a:xfrm>
            <a:off x="1238250" y="5211232"/>
            <a:ext cx="2605617" cy="70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sl-SI" altLang="sl-SI" sz="1600" dirty="0">
                <a:solidFill>
                  <a:schemeClr val="bg1"/>
                </a:solidFill>
              </a:rPr>
              <a:t>Ravnateljica </a:t>
            </a:r>
          </a:p>
          <a:p>
            <a:pPr eaLnBrk="1" hangingPunct="1">
              <a:spcBef>
                <a:spcPts val="0"/>
              </a:spcBef>
              <a:buFont typeface="Arial" panose="020B0604020202020204" pitchFamily="34" charset="0"/>
              <a:buNone/>
            </a:pPr>
            <a:r>
              <a:rPr lang="sl-SI" altLang="sl-SI" sz="1600" dirty="0">
                <a:solidFill>
                  <a:schemeClr val="bg1"/>
                </a:solidFill>
              </a:rPr>
              <a:t>OŠ Danile Kumar Ljubljana</a:t>
            </a:r>
          </a:p>
        </p:txBody>
      </p:sp>
      <p:sp>
        <p:nvSpPr>
          <p:cNvPr id="9" name="Označba mesta vsebine 2"/>
          <p:cNvSpPr txBox="1">
            <a:spLocks noChangeArrowheads="1"/>
          </p:cNvSpPr>
          <p:nvPr/>
        </p:nvSpPr>
        <p:spPr bwMode="auto">
          <a:xfrm>
            <a:off x="4773613" y="2847446"/>
            <a:ext cx="468947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sl-SI" altLang="sl-SI" dirty="0">
                <a:solidFill>
                  <a:schemeClr val="bg1"/>
                </a:solidFill>
              </a:rPr>
              <a:t>mag. Mojca Mihelič</a:t>
            </a:r>
          </a:p>
          <a:p>
            <a:pPr eaLnBrk="1" hangingPunct="1">
              <a:buFont typeface="Arial" panose="020B0604020202020204" pitchFamily="34" charset="0"/>
              <a:buNone/>
            </a:pPr>
            <a:r>
              <a:rPr lang="sl-SI" altLang="sl-SI" dirty="0">
                <a:solidFill>
                  <a:schemeClr val="bg1"/>
                </a:solidFill>
              </a:rPr>
              <a:t>mojca.mihelic@guest.arnes.si</a:t>
            </a:r>
          </a:p>
          <a:p>
            <a:pPr eaLnBrk="1" hangingPunct="1">
              <a:buFont typeface="Arial" panose="020B0604020202020204" pitchFamily="34" charset="0"/>
              <a:buNone/>
            </a:pPr>
            <a:r>
              <a:rPr lang="sl-SI" altLang="sl-SI" dirty="0">
                <a:solidFill>
                  <a:schemeClr val="bg1"/>
                </a:solidFill>
              </a:rPr>
              <a:t>01 56 36 820</a:t>
            </a:r>
          </a:p>
          <a:p>
            <a:pPr eaLnBrk="1" hangingPunct="1">
              <a:buFont typeface="Arial" panose="020B0604020202020204" pitchFamily="34" charset="0"/>
              <a:buNone/>
            </a:pPr>
            <a:endParaRPr lang="sl-SI" altLang="sl-SI" dirty="0">
              <a:solidFill>
                <a:schemeClr val="bg1"/>
              </a:solidFill>
            </a:endParaRPr>
          </a:p>
        </p:txBody>
      </p:sp>
      <p:sp>
        <p:nvSpPr>
          <p:cNvPr id="10" name="Označba mesta vsebine 2"/>
          <p:cNvSpPr txBox="1">
            <a:spLocks noChangeArrowheads="1"/>
          </p:cNvSpPr>
          <p:nvPr/>
        </p:nvSpPr>
        <p:spPr>
          <a:xfrm>
            <a:off x="4773613" y="2017447"/>
            <a:ext cx="1674812" cy="544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altLang="sl-SI" b="1" dirty="0"/>
              <a:t>Kontakt:</a:t>
            </a:r>
          </a:p>
          <a:p>
            <a:endParaRPr lang="sl-SI" altLang="sl-SI" b="1" dirty="0"/>
          </a:p>
        </p:txBody>
      </p:sp>
      <p:sp>
        <p:nvSpPr>
          <p:cNvPr id="11"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spTree>
    <p:extLst>
      <p:ext uri="{BB962C8B-B14F-4D97-AF65-F5344CB8AC3E}">
        <p14:creationId xmlns:p14="http://schemas.microsoft.com/office/powerpoint/2010/main" val="36733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26718" y="3391592"/>
            <a:ext cx="11427229" cy="822181"/>
          </a:xfrm>
        </p:spPr>
        <p:txBody>
          <a:bodyPr>
            <a:noAutofit/>
          </a:bodyPr>
          <a:lstStyle/>
          <a:p>
            <a:br>
              <a:rPr lang="en-GB" sz="2800" b="1" dirty="0">
                <a:latin typeface="Arial" panose="020B0604020202020204" pitchFamily="34" charset="0"/>
                <a:cs typeface="Arial" panose="020B0604020202020204" pitchFamily="34" charset="0"/>
              </a:rPr>
            </a:br>
            <a:r>
              <a:rPr lang="sl-SI" sz="3600" b="1" dirty="0">
                <a:solidFill>
                  <a:schemeClr val="bg1"/>
                </a:solidFill>
                <a:latin typeface="Arial" panose="020B0604020202020204" pitchFamily="34" charset="0"/>
                <a:cs typeface="Arial" panose="020B0604020202020204" pitchFamily="34" charset="0"/>
              </a:rPr>
              <a:t>MEDVRSTNIŠKO NASILJE V ŠOLI</a:t>
            </a:r>
            <a:br>
              <a:rPr lang="en-GB" sz="8000" b="1" dirty="0">
                <a:solidFill>
                  <a:schemeClr val="bg1"/>
                </a:solidFill>
                <a:latin typeface="Arial" panose="020B0604020202020204" pitchFamily="34" charset="0"/>
                <a:cs typeface="Arial" panose="020B0604020202020204" pitchFamily="34" charset="0"/>
              </a:rPr>
            </a:br>
            <a:r>
              <a:rPr lang="sl-SI" sz="3200" b="1" dirty="0">
                <a:solidFill>
                  <a:schemeClr val="bg1"/>
                </a:solidFill>
                <a:latin typeface="Arial" panose="020B0604020202020204" pitchFamily="34" charset="0"/>
                <a:cs typeface="Arial" panose="020B0604020202020204" pitchFamily="34" charset="0"/>
              </a:rPr>
              <a:t>Nacionalna raziskava</a:t>
            </a:r>
            <a:endParaRPr lang="en-GB" sz="3200" b="1" dirty="0">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a:xfrm>
            <a:off x="1386094" y="5515708"/>
            <a:ext cx="9144000" cy="785445"/>
          </a:xfrm>
        </p:spPr>
        <p:txBody>
          <a:bodyPr>
            <a:normAutofit fontScale="92500" lnSpcReduction="20000"/>
          </a:bodyPr>
          <a:lstStyle/>
          <a:p>
            <a:r>
              <a:rPr lang="sl-SI" sz="2900" dirty="0">
                <a:solidFill>
                  <a:schemeClr val="bg1"/>
                </a:solidFill>
              </a:rPr>
              <a:t>Vanja Erčulj in Aleš Bučar Ručman, Fakulteta za varnostne vede</a:t>
            </a:r>
            <a:endParaRPr lang="sl-SI" sz="400" dirty="0">
              <a:solidFill>
                <a:schemeClr val="bg1"/>
              </a:solidFill>
            </a:endParaRPr>
          </a:p>
          <a:p>
            <a:r>
              <a:rPr lang="sl-SI" sz="2300" dirty="0">
                <a:solidFill>
                  <a:schemeClr val="bg1"/>
                </a:solidFill>
              </a:rPr>
              <a:t>Ljubljana, 21/5/2025</a:t>
            </a:r>
            <a:endParaRPr lang="en-US" sz="2300" dirty="0">
              <a:solidFill>
                <a:schemeClr val="bg1"/>
              </a:solidFill>
            </a:endParaRPr>
          </a:p>
        </p:txBody>
      </p:sp>
    </p:spTree>
    <p:extLst>
      <p:ext uri="{BB962C8B-B14F-4D97-AF65-F5344CB8AC3E}">
        <p14:creationId xmlns:p14="http://schemas.microsoft.com/office/powerpoint/2010/main" val="329324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	Ozadje raziskave</a:t>
            </a:r>
            <a:endParaRPr lang="en-GB" dirty="0"/>
          </a:p>
        </p:txBody>
      </p:sp>
      <p:sp>
        <p:nvSpPr>
          <p:cNvPr id="3" name="Označba mesta vsebine 2"/>
          <p:cNvSpPr>
            <a:spLocks noGrp="1"/>
          </p:cNvSpPr>
          <p:nvPr>
            <p:ph idx="1"/>
          </p:nvPr>
        </p:nvSpPr>
        <p:spPr/>
        <p:txBody>
          <a:bodyPr>
            <a:normAutofit/>
          </a:bodyPr>
          <a:lstStyle/>
          <a:p>
            <a:pPr marL="457200" indent="-457200">
              <a:buFont typeface="Arial" panose="020B0604020202020204" pitchFamily="34" charset="0"/>
              <a:buChar char="•"/>
            </a:pPr>
            <a:r>
              <a:rPr lang="sl-SI" sz="2000" dirty="0"/>
              <a:t>Potreba za pridobitev podatkov? </a:t>
            </a:r>
          </a:p>
          <a:p>
            <a:pPr marL="457200" indent="-457200">
              <a:buFont typeface="Arial" panose="020B0604020202020204" pitchFamily="34" charset="0"/>
              <a:buChar char="•"/>
            </a:pPr>
            <a:r>
              <a:rPr lang="sl-SI" sz="2000" dirty="0"/>
              <a:t>Oblikovanje vprašalnika in priprave:</a:t>
            </a:r>
          </a:p>
          <a:p>
            <a:pPr marL="1143000" lvl="1" indent="-457200">
              <a:buFontTx/>
              <a:buChar char="-"/>
            </a:pPr>
            <a:r>
              <a:rPr lang="en-GB" sz="1800" dirty="0"/>
              <a:t>Fakulteta za varnostne vede</a:t>
            </a:r>
            <a:r>
              <a:rPr lang="sl-SI" sz="1800" dirty="0"/>
              <a:t>,</a:t>
            </a:r>
            <a:r>
              <a:rPr lang="en-GB" sz="1800" dirty="0"/>
              <a:t> </a:t>
            </a:r>
            <a:r>
              <a:rPr lang="en-GB" sz="1800" dirty="0" err="1"/>
              <a:t>Univerz</a:t>
            </a:r>
            <a:r>
              <a:rPr lang="sl-SI" sz="1800" dirty="0"/>
              <a:t>a</a:t>
            </a:r>
            <a:r>
              <a:rPr lang="en-GB" sz="1800" dirty="0"/>
              <a:t> v Mariboru</a:t>
            </a:r>
            <a:endParaRPr lang="sl-SI" sz="1800" dirty="0"/>
          </a:p>
          <a:p>
            <a:pPr marL="1143000" lvl="1" indent="-457200">
              <a:buFontTx/>
              <a:buChar char="-"/>
            </a:pPr>
            <a:r>
              <a:rPr lang="sl-SI" sz="1800" dirty="0"/>
              <a:t>P</a:t>
            </a:r>
            <a:r>
              <a:rPr lang="en-GB" sz="1800" dirty="0" err="1"/>
              <a:t>edagoška</a:t>
            </a:r>
            <a:r>
              <a:rPr lang="en-GB" sz="1800" dirty="0"/>
              <a:t> Fakulteta</a:t>
            </a:r>
            <a:r>
              <a:rPr lang="sl-SI" sz="1800" dirty="0"/>
              <a:t>,</a:t>
            </a:r>
            <a:r>
              <a:rPr lang="en-GB" sz="1800" dirty="0"/>
              <a:t> </a:t>
            </a:r>
            <a:r>
              <a:rPr lang="en-GB" sz="1800" dirty="0" err="1"/>
              <a:t>Univerz</a:t>
            </a:r>
            <a:r>
              <a:rPr lang="sl-SI" sz="1800" dirty="0"/>
              <a:t>a</a:t>
            </a:r>
            <a:r>
              <a:rPr lang="en-GB" sz="1800" dirty="0"/>
              <a:t> v </a:t>
            </a:r>
            <a:r>
              <a:rPr lang="en-GB" sz="1800" dirty="0" err="1"/>
              <a:t>Ljubljani</a:t>
            </a:r>
            <a:r>
              <a:rPr lang="en-GB" sz="1800" dirty="0"/>
              <a:t> </a:t>
            </a:r>
            <a:endParaRPr lang="sl-SI" sz="1800" dirty="0"/>
          </a:p>
          <a:p>
            <a:pPr marL="457200" indent="-457200">
              <a:buFontTx/>
              <a:buChar char="-"/>
            </a:pPr>
            <a:r>
              <a:rPr lang="sl-SI" sz="2000" dirty="0"/>
              <a:t>Pomoč pri izvedbi raziskave: </a:t>
            </a:r>
          </a:p>
          <a:p>
            <a:pPr marL="1143000" lvl="1" indent="-457200">
              <a:buFontTx/>
              <a:buChar char="-"/>
            </a:pPr>
            <a:r>
              <a:rPr lang="en-GB" sz="1800" dirty="0" err="1"/>
              <a:t>Združenj</a:t>
            </a:r>
            <a:r>
              <a:rPr lang="sl-SI" sz="1800" dirty="0"/>
              <a:t>e</a:t>
            </a:r>
            <a:r>
              <a:rPr lang="en-GB" sz="1800" dirty="0"/>
              <a:t> </a:t>
            </a:r>
            <a:r>
              <a:rPr lang="en-GB" sz="1800" dirty="0" err="1"/>
              <a:t>ravnateljev</a:t>
            </a:r>
            <a:r>
              <a:rPr lang="en-GB" sz="1800" dirty="0"/>
              <a:t> in </a:t>
            </a:r>
            <a:r>
              <a:rPr lang="en-GB" sz="1800" dirty="0" err="1"/>
              <a:t>pomočnikov</a:t>
            </a:r>
            <a:r>
              <a:rPr lang="en-GB" sz="1800" dirty="0"/>
              <a:t> </a:t>
            </a:r>
            <a:r>
              <a:rPr lang="en-GB" sz="1800" dirty="0" err="1"/>
              <a:t>ravnateljev</a:t>
            </a:r>
            <a:r>
              <a:rPr lang="sl-SI" sz="1800" dirty="0"/>
              <a:t> </a:t>
            </a:r>
          </a:p>
          <a:p>
            <a:pPr marL="1143000" lvl="1" indent="-457200">
              <a:buFontTx/>
              <a:buChar char="-"/>
            </a:pPr>
            <a:r>
              <a:rPr lang="en-GB" sz="1800" dirty="0" err="1"/>
              <a:t>Inšpektorat</a:t>
            </a:r>
            <a:r>
              <a:rPr lang="en-GB" sz="1800" dirty="0"/>
              <a:t> RS za </a:t>
            </a:r>
            <a:r>
              <a:rPr lang="en-GB" sz="1800" dirty="0" err="1"/>
              <a:t>šolstvo</a:t>
            </a:r>
            <a:r>
              <a:rPr lang="en-GB" sz="1800" dirty="0"/>
              <a:t> </a:t>
            </a:r>
            <a:endParaRPr lang="sl-SI" sz="1800" dirty="0"/>
          </a:p>
          <a:p>
            <a:pPr marL="1143000" lvl="1" indent="-457200">
              <a:buFontTx/>
              <a:buChar char="-"/>
            </a:pPr>
            <a:r>
              <a:rPr lang="sl-SI" sz="1800" dirty="0"/>
              <a:t>Operativna pomoč </a:t>
            </a:r>
            <a:r>
              <a:rPr lang="it-IT" sz="1800" dirty="0" err="1"/>
              <a:t>Logout</a:t>
            </a:r>
            <a:r>
              <a:rPr lang="it-IT" sz="1800" dirty="0"/>
              <a:t> – center </a:t>
            </a:r>
            <a:r>
              <a:rPr lang="it-IT" sz="1800" dirty="0" err="1"/>
              <a:t>pomoči</a:t>
            </a:r>
            <a:r>
              <a:rPr lang="it-IT" sz="1800" dirty="0"/>
              <a:t> </a:t>
            </a:r>
            <a:r>
              <a:rPr lang="it-IT" sz="1800" dirty="0" err="1"/>
              <a:t>pri</a:t>
            </a:r>
            <a:r>
              <a:rPr lang="it-IT" sz="1800" dirty="0"/>
              <a:t> </a:t>
            </a:r>
            <a:r>
              <a:rPr lang="it-IT" sz="1800" dirty="0" err="1"/>
              <a:t>prekomerni</a:t>
            </a:r>
            <a:r>
              <a:rPr lang="it-IT" sz="1800" dirty="0"/>
              <a:t> </a:t>
            </a:r>
            <a:r>
              <a:rPr lang="it-IT" sz="1800" dirty="0" err="1"/>
              <a:t>rabi</a:t>
            </a:r>
            <a:r>
              <a:rPr lang="it-IT" sz="1800" dirty="0"/>
              <a:t> </a:t>
            </a:r>
            <a:r>
              <a:rPr lang="it-IT" sz="1800" dirty="0" err="1"/>
              <a:t>interneta</a:t>
            </a:r>
            <a:endParaRPr lang="sl-SI" sz="1800" dirty="0"/>
          </a:p>
          <a:p>
            <a:pPr marL="457200" indent="-457200">
              <a:buFontTx/>
              <a:buChar char="-"/>
            </a:pPr>
            <a:r>
              <a:rPr lang="sl-SI" sz="2000" dirty="0" err="1"/>
              <a:t>Časovnica</a:t>
            </a:r>
            <a:r>
              <a:rPr lang="sl-SI" sz="2000" dirty="0"/>
              <a:t>: Priprave november 2024–marec 2025; izvedba </a:t>
            </a:r>
            <a:r>
              <a:rPr lang="en-GB" sz="2000" dirty="0"/>
              <a:t>17. do 29. </a:t>
            </a:r>
            <a:r>
              <a:rPr lang="en-GB" sz="2000" dirty="0" err="1"/>
              <a:t>marec</a:t>
            </a:r>
            <a:r>
              <a:rPr lang="en-GB" sz="2000" dirty="0"/>
              <a:t> 2025</a:t>
            </a:r>
            <a:endParaRPr lang="sl-SI" sz="2000" dirty="0"/>
          </a:p>
          <a:p>
            <a:pPr marL="457200" indent="-457200">
              <a:buFontTx/>
              <a:buChar char="-"/>
            </a:pPr>
            <a:r>
              <a:rPr lang="sl-SI" sz="2000" dirty="0"/>
              <a:t>Preliminarni rezultati!</a:t>
            </a:r>
            <a:r>
              <a:rPr lang="en-GB" sz="2000" dirty="0"/>
              <a:t> </a:t>
            </a:r>
            <a:endParaRPr lang="sl-SI" sz="2000" dirty="0"/>
          </a:p>
          <a:p>
            <a:pPr marL="457200" indent="-457200">
              <a:buFont typeface="Arial" panose="020B0604020202020204" pitchFamily="34" charset="0"/>
              <a:buChar char="•"/>
            </a:pPr>
            <a:endParaRPr lang="en-GB" sz="2000" dirty="0"/>
          </a:p>
        </p:txBody>
      </p:sp>
    </p:spTree>
    <p:extLst>
      <p:ext uri="{BB962C8B-B14F-4D97-AF65-F5344CB8AC3E}">
        <p14:creationId xmlns:p14="http://schemas.microsoft.com/office/powerpoint/2010/main" val="101040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99140-8362-E8BE-3CA1-7EA74B06EE25}"/>
            </a:ext>
          </a:extLst>
        </p:cNvPr>
        <p:cNvGrpSpPr/>
        <p:nvPr/>
      </p:nvGrpSpPr>
      <p:grpSpPr>
        <a:xfrm>
          <a:off x="0" y="0"/>
          <a:ext cx="0" cy="0"/>
          <a:chOff x="0" y="0"/>
          <a:chExt cx="0" cy="0"/>
        </a:xfrm>
      </p:grpSpPr>
      <p:sp>
        <p:nvSpPr>
          <p:cNvPr id="5" name="Podnaslov 4">
            <a:extLst>
              <a:ext uri="{FF2B5EF4-FFF2-40B4-BE49-F238E27FC236}">
                <a16:creationId xmlns:a16="http://schemas.microsoft.com/office/drawing/2014/main" id="{EA6F9763-9C36-3713-E9FF-4007385D9CEB}"/>
              </a:ext>
            </a:extLst>
          </p:cNvPr>
          <p:cNvSpPr>
            <a:spLocks noGrp="1"/>
          </p:cNvSpPr>
          <p:nvPr>
            <p:ph type="subTitle" idx="1"/>
          </p:nvPr>
        </p:nvSpPr>
        <p:spPr>
          <a:xfrm>
            <a:off x="1524000" y="3359443"/>
            <a:ext cx="9144000" cy="1655762"/>
          </a:xfrm>
        </p:spPr>
        <p:txBody>
          <a:bodyPr>
            <a:normAutofit/>
          </a:bodyPr>
          <a:lstStyle/>
          <a:p>
            <a:r>
              <a:rPr lang="sl-SI" sz="3600" dirty="0">
                <a:solidFill>
                  <a:schemeClr val="bg1"/>
                </a:solidFill>
              </a:rPr>
              <a:t>OPIS RAZISKAVE</a:t>
            </a:r>
          </a:p>
        </p:txBody>
      </p:sp>
    </p:spTree>
    <p:extLst>
      <p:ext uri="{BB962C8B-B14F-4D97-AF65-F5344CB8AC3E}">
        <p14:creationId xmlns:p14="http://schemas.microsoft.com/office/powerpoint/2010/main" val="110513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ravokotnik: zaokroženi vogali 36">
            <a:extLst>
              <a:ext uri="{FF2B5EF4-FFF2-40B4-BE49-F238E27FC236}">
                <a16:creationId xmlns:a16="http://schemas.microsoft.com/office/drawing/2014/main" id="{501404C2-D5FF-FA71-5E25-3494746AAE98}"/>
              </a:ext>
            </a:extLst>
          </p:cNvPr>
          <p:cNvSpPr/>
          <p:nvPr/>
        </p:nvSpPr>
        <p:spPr>
          <a:xfrm>
            <a:off x="5382120" y="4503617"/>
            <a:ext cx="6695512" cy="20125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81C57EEB-6111-CF9D-4499-DE37809DFD85}"/>
              </a:ext>
            </a:extLst>
          </p:cNvPr>
          <p:cNvSpPr>
            <a:spLocks noGrp="1"/>
          </p:cNvSpPr>
          <p:nvPr>
            <p:ph type="title"/>
          </p:nvPr>
        </p:nvSpPr>
        <p:spPr/>
        <p:txBody>
          <a:bodyPr/>
          <a:lstStyle/>
          <a:p>
            <a:r>
              <a:rPr lang="sl-SI" dirty="0"/>
              <a:t>Potek raziskave in struktura vzorca</a:t>
            </a:r>
          </a:p>
        </p:txBody>
      </p:sp>
      <p:pic>
        <p:nvPicPr>
          <p:cNvPr id="5" name="Označba mesta vsebine 4" descr="Schoolhouse with solid fill">
            <a:extLst>
              <a:ext uri="{FF2B5EF4-FFF2-40B4-BE49-F238E27FC236}">
                <a16:creationId xmlns:a16="http://schemas.microsoft.com/office/drawing/2014/main" id="{AB67CC85-2C17-9858-FF2F-3211B8543ED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9902179" y="5119269"/>
            <a:ext cx="914400" cy="914400"/>
          </a:xfrm>
        </p:spPr>
      </p:pic>
      <p:sp>
        <p:nvSpPr>
          <p:cNvPr id="6" name="PoljeZBesedilom 5">
            <a:extLst>
              <a:ext uri="{FF2B5EF4-FFF2-40B4-BE49-F238E27FC236}">
                <a16:creationId xmlns:a16="http://schemas.microsoft.com/office/drawing/2014/main" id="{835FB849-D371-122A-D91F-8A0FF12D7667}"/>
              </a:ext>
            </a:extLst>
          </p:cNvPr>
          <p:cNvSpPr txBox="1"/>
          <p:nvPr/>
        </p:nvSpPr>
        <p:spPr>
          <a:xfrm>
            <a:off x="3200394" y="2407298"/>
            <a:ext cx="651140" cy="461665"/>
          </a:xfrm>
          <a:prstGeom prst="rect">
            <a:avLst/>
          </a:prstGeom>
          <a:noFill/>
        </p:spPr>
        <p:txBody>
          <a:bodyPr wrap="none" rtlCol="0">
            <a:spAutoFit/>
          </a:bodyPr>
          <a:lstStyle/>
          <a:p>
            <a:r>
              <a:rPr lang="sl-SI" sz="2400" dirty="0">
                <a:solidFill>
                  <a:schemeClr val="bg1"/>
                </a:solidFill>
              </a:rPr>
              <a:t>112</a:t>
            </a:r>
          </a:p>
        </p:txBody>
      </p:sp>
      <p:sp>
        <p:nvSpPr>
          <p:cNvPr id="7" name="PoljeZBesedilom 6">
            <a:extLst>
              <a:ext uri="{FF2B5EF4-FFF2-40B4-BE49-F238E27FC236}">
                <a16:creationId xmlns:a16="http://schemas.microsoft.com/office/drawing/2014/main" id="{013838AE-5359-C224-5027-BAB6A499C5AB}"/>
              </a:ext>
            </a:extLst>
          </p:cNvPr>
          <p:cNvSpPr txBox="1"/>
          <p:nvPr/>
        </p:nvSpPr>
        <p:spPr>
          <a:xfrm>
            <a:off x="516294" y="2407297"/>
            <a:ext cx="1451744" cy="461665"/>
          </a:xfrm>
          <a:prstGeom prst="rect">
            <a:avLst/>
          </a:prstGeom>
          <a:noFill/>
        </p:spPr>
        <p:txBody>
          <a:bodyPr wrap="none" rtlCol="0">
            <a:spAutoFit/>
          </a:bodyPr>
          <a:lstStyle/>
          <a:p>
            <a:r>
              <a:rPr lang="sl-SI" sz="2400" dirty="0">
                <a:solidFill>
                  <a:schemeClr val="bg1"/>
                </a:solidFill>
              </a:rPr>
              <a:t>POVABILO</a:t>
            </a:r>
          </a:p>
        </p:txBody>
      </p:sp>
      <p:pic>
        <p:nvPicPr>
          <p:cNvPr id="8" name="Označba mesta vsebine 4" descr="Schoolhouse with solid fill">
            <a:extLst>
              <a:ext uri="{FF2B5EF4-FFF2-40B4-BE49-F238E27FC236}">
                <a16:creationId xmlns:a16="http://schemas.microsoft.com/office/drawing/2014/main" id="{F4D95A43-F934-738B-4796-80CBAA20AF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3324" y="3074638"/>
            <a:ext cx="914400" cy="914400"/>
          </a:xfrm>
          <a:prstGeom prst="rect">
            <a:avLst/>
          </a:prstGeom>
        </p:spPr>
      </p:pic>
      <p:sp>
        <p:nvSpPr>
          <p:cNvPr id="9" name="PoljeZBesedilom 8">
            <a:extLst>
              <a:ext uri="{FF2B5EF4-FFF2-40B4-BE49-F238E27FC236}">
                <a16:creationId xmlns:a16="http://schemas.microsoft.com/office/drawing/2014/main" id="{21639FB2-0252-AD17-0623-DC78E0784E00}"/>
              </a:ext>
            </a:extLst>
          </p:cNvPr>
          <p:cNvSpPr txBox="1"/>
          <p:nvPr/>
        </p:nvSpPr>
        <p:spPr>
          <a:xfrm>
            <a:off x="3298894" y="3429000"/>
            <a:ext cx="495649" cy="461665"/>
          </a:xfrm>
          <a:prstGeom prst="rect">
            <a:avLst/>
          </a:prstGeom>
          <a:noFill/>
        </p:spPr>
        <p:txBody>
          <a:bodyPr wrap="none" rtlCol="0">
            <a:spAutoFit/>
          </a:bodyPr>
          <a:lstStyle/>
          <a:p>
            <a:r>
              <a:rPr lang="sl-SI" sz="2400" dirty="0">
                <a:solidFill>
                  <a:schemeClr val="bg1"/>
                </a:solidFill>
              </a:rPr>
              <a:t>99</a:t>
            </a:r>
          </a:p>
        </p:txBody>
      </p:sp>
      <p:sp>
        <p:nvSpPr>
          <p:cNvPr id="10" name="PoljeZBesedilom 9">
            <a:extLst>
              <a:ext uri="{FF2B5EF4-FFF2-40B4-BE49-F238E27FC236}">
                <a16:creationId xmlns:a16="http://schemas.microsoft.com/office/drawing/2014/main" id="{1793F41E-381B-96AF-01D4-6C3897067DDA}"/>
              </a:ext>
            </a:extLst>
          </p:cNvPr>
          <p:cNvSpPr txBox="1"/>
          <p:nvPr/>
        </p:nvSpPr>
        <p:spPr>
          <a:xfrm>
            <a:off x="516294" y="3354738"/>
            <a:ext cx="970009" cy="461665"/>
          </a:xfrm>
          <a:prstGeom prst="rect">
            <a:avLst/>
          </a:prstGeom>
          <a:noFill/>
        </p:spPr>
        <p:txBody>
          <a:bodyPr wrap="none" rtlCol="0">
            <a:spAutoFit/>
          </a:bodyPr>
          <a:lstStyle/>
          <a:p>
            <a:r>
              <a:rPr lang="sl-SI" sz="2400" dirty="0">
                <a:solidFill>
                  <a:schemeClr val="bg1"/>
                </a:solidFill>
              </a:rPr>
              <a:t>ODZIV</a:t>
            </a:r>
          </a:p>
        </p:txBody>
      </p:sp>
      <p:sp>
        <p:nvSpPr>
          <p:cNvPr id="12" name="PoljeZBesedilom 11">
            <a:extLst>
              <a:ext uri="{FF2B5EF4-FFF2-40B4-BE49-F238E27FC236}">
                <a16:creationId xmlns:a16="http://schemas.microsoft.com/office/drawing/2014/main" id="{4CC987B6-53C4-1895-F8DA-D50B970F2DE6}"/>
              </a:ext>
            </a:extLst>
          </p:cNvPr>
          <p:cNvSpPr txBox="1"/>
          <p:nvPr/>
        </p:nvSpPr>
        <p:spPr>
          <a:xfrm>
            <a:off x="654678" y="4172659"/>
            <a:ext cx="3646734" cy="461665"/>
          </a:xfrm>
          <a:prstGeom prst="rect">
            <a:avLst/>
          </a:prstGeom>
          <a:noFill/>
        </p:spPr>
        <p:txBody>
          <a:bodyPr wrap="square" rtlCol="0">
            <a:spAutoFit/>
          </a:bodyPr>
          <a:lstStyle/>
          <a:p>
            <a:r>
              <a:rPr lang="sl-SI" sz="2400" dirty="0">
                <a:solidFill>
                  <a:schemeClr val="bg1"/>
                </a:solidFill>
              </a:rPr>
              <a:t>88 % STOPNJA ODGOVORA</a:t>
            </a:r>
          </a:p>
        </p:txBody>
      </p:sp>
      <p:sp>
        <p:nvSpPr>
          <p:cNvPr id="13" name="Puščica: desno 12">
            <a:extLst>
              <a:ext uri="{FF2B5EF4-FFF2-40B4-BE49-F238E27FC236}">
                <a16:creationId xmlns:a16="http://schemas.microsoft.com/office/drawing/2014/main" id="{4494F6A1-DAD2-0314-3FBA-E012BB9C20B4}"/>
              </a:ext>
            </a:extLst>
          </p:cNvPr>
          <p:cNvSpPr/>
          <p:nvPr/>
        </p:nvSpPr>
        <p:spPr>
          <a:xfrm>
            <a:off x="4165713" y="2925595"/>
            <a:ext cx="1716833" cy="8499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t>VZOREC</a:t>
            </a:r>
          </a:p>
        </p:txBody>
      </p:sp>
      <p:sp>
        <p:nvSpPr>
          <p:cNvPr id="14" name="PoljeZBesedilom 13">
            <a:extLst>
              <a:ext uri="{FF2B5EF4-FFF2-40B4-BE49-F238E27FC236}">
                <a16:creationId xmlns:a16="http://schemas.microsoft.com/office/drawing/2014/main" id="{0A7F6C27-D8E9-9A12-87D6-86697678B018}"/>
              </a:ext>
            </a:extLst>
          </p:cNvPr>
          <p:cNvSpPr txBox="1"/>
          <p:nvPr/>
        </p:nvSpPr>
        <p:spPr>
          <a:xfrm>
            <a:off x="7040203" y="3107678"/>
            <a:ext cx="883575" cy="461665"/>
          </a:xfrm>
          <a:prstGeom prst="rect">
            <a:avLst/>
          </a:prstGeom>
          <a:noFill/>
        </p:spPr>
        <p:txBody>
          <a:bodyPr wrap="none" rtlCol="0">
            <a:spAutoFit/>
          </a:bodyPr>
          <a:lstStyle/>
          <a:p>
            <a:r>
              <a:rPr lang="sl-SI" sz="2400" dirty="0">
                <a:solidFill>
                  <a:schemeClr val="bg1"/>
                </a:solidFill>
              </a:rPr>
              <a:t>1.782</a:t>
            </a:r>
          </a:p>
        </p:txBody>
      </p:sp>
      <p:pic>
        <p:nvPicPr>
          <p:cNvPr id="15" name="Grafika 14" descr="Group with solid fill">
            <a:extLst>
              <a:ext uri="{FF2B5EF4-FFF2-40B4-BE49-F238E27FC236}">
                <a16:creationId xmlns:a16="http://schemas.microsoft.com/office/drawing/2014/main" id="{107E3991-3ECB-834F-C520-285B5B94FF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2675481"/>
            <a:ext cx="581677" cy="581677"/>
          </a:xfrm>
          <a:prstGeom prst="rect">
            <a:avLst/>
          </a:prstGeom>
        </p:spPr>
      </p:pic>
      <p:pic>
        <p:nvPicPr>
          <p:cNvPr id="16" name="Grafika 15" descr="Group with solid fill">
            <a:extLst>
              <a:ext uri="{FF2B5EF4-FFF2-40B4-BE49-F238E27FC236}">
                <a16:creationId xmlns:a16="http://schemas.microsoft.com/office/drawing/2014/main" id="{F6D342AA-693A-3376-DF3A-E1A6FC9ED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2546" y="3078155"/>
            <a:ext cx="581677" cy="581677"/>
          </a:xfrm>
          <a:prstGeom prst="rect">
            <a:avLst/>
          </a:prstGeom>
        </p:spPr>
      </p:pic>
      <p:pic>
        <p:nvPicPr>
          <p:cNvPr id="17" name="Grafika 16" descr="Group with solid fill">
            <a:extLst>
              <a:ext uri="{FF2B5EF4-FFF2-40B4-BE49-F238E27FC236}">
                <a16:creationId xmlns:a16="http://schemas.microsoft.com/office/drawing/2014/main" id="{CB55C763-EBB1-941A-219A-0EFA51DCC7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6838" y="3074638"/>
            <a:ext cx="581677" cy="581677"/>
          </a:xfrm>
          <a:prstGeom prst="rect">
            <a:avLst/>
          </a:prstGeom>
        </p:spPr>
      </p:pic>
      <p:pic>
        <p:nvPicPr>
          <p:cNvPr id="18" name="Grafika 17" descr="Group with solid fill">
            <a:extLst>
              <a:ext uri="{FF2B5EF4-FFF2-40B4-BE49-F238E27FC236}">
                <a16:creationId xmlns:a16="http://schemas.microsoft.com/office/drawing/2014/main" id="{8898293B-FC6A-9ECE-AE83-C1D226951E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3384" y="3457704"/>
            <a:ext cx="581677" cy="581677"/>
          </a:xfrm>
          <a:prstGeom prst="rect">
            <a:avLst/>
          </a:prstGeom>
        </p:spPr>
      </p:pic>
      <p:sp>
        <p:nvSpPr>
          <p:cNvPr id="19" name="Puščica: desno 18">
            <a:extLst>
              <a:ext uri="{FF2B5EF4-FFF2-40B4-BE49-F238E27FC236}">
                <a16:creationId xmlns:a16="http://schemas.microsoft.com/office/drawing/2014/main" id="{5B269664-1698-A3E7-C091-82B1D944CE95}"/>
              </a:ext>
            </a:extLst>
          </p:cNvPr>
          <p:cNvSpPr/>
          <p:nvPr/>
        </p:nvSpPr>
        <p:spPr>
          <a:xfrm>
            <a:off x="8187041" y="2925922"/>
            <a:ext cx="1716833" cy="9647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t>KONČNI VZOREC</a:t>
            </a:r>
          </a:p>
        </p:txBody>
      </p:sp>
      <p:sp>
        <p:nvSpPr>
          <p:cNvPr id="20" name="PoljeZBesedilom 19">
            <a:extLst>
              <a:ext uri="{FF2B5EF4-FFF2-40B4-BE49-F238E27FC236}">
                <a16:creationId xmlns:a16="http://schemas.microsoft.com/office/drawing/2014/main" id="{41D4F4F0-73FA-C2FD-6245-50BE9B97234B}"/>
              </a:ext>
            </a:extLst>
          </p:cNvPr>
          <p:cNvSpPr txBox="1"/>
          <p:nvPr/>
        </p:nvSpPr>
        <p:spPr>
          <a:xfrm>
            <a:off x="11158378" y="3226871"/>
            <a:ext cx="883575" cy="461665"/>
          </a:xfrm>
          <a:prstGeom prst="rect">
            <a:avLst/>
          </a:prstGeom>
          <a:noFill/>
        </p:spPr>
        <p:txBody>
          <a:bodyPr wrap="none" rtlCol="0">
            <a:spAutoFit/>
          </a:bodyPr>
          <a:lstStyle/>
          <a:p>
            <a:r>
              <a:rPr lang="sl-SI" sz="2400" dirty="0">
                <a:solidFill>
                  <a:schemeClr val="bg1"/>
                </a:solidFill>
              </a:rPr>
              <a:t>1.652</a:t>
            </a:r>
          </a:p>
        </p:txBody>
      </p:sp>
      <p:pic>
        <p:nvPicPr>
          <p:cNvPr id="21" name="Grafika 20" descr="Group with solid fill">
            <a:extLst>
              <a:ext uri="{FF2B5EF4-FFF2-40B4-BE49-F238E27FC236}">
                <a16:creationId xmlns:a16="http://schemas.microsoft.com/office/drawing/2014/main" id="{0015DA0C-BDF4-F6BB-0747-1E457A301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14175" y="2794674"/>
            <a:ext cx="581677" cy="581677"/>
          </a:xfrm>
          <a:prstGeom prst="rect">
            <a:avLst/>
          </a:prstGeom>
        </p:spPr>
      </p:pic>
      <p:pic>
        <p:nvPicPr>
          <p:cNvPr id="22" name="Grafika 21" descr="Group with solid fill">
            <a:extLst>
              <a:ext uri="{FF2B5EF4-FFF2-40B4-BE49-F238E27FC236}">
                <a16:creationId xmlns:a16="http://schemas.microsoft.com/office/drawing/2014/main" id="{8EA2CB03-D37E-D427-5E0A-2D8B4B7513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0721" y="3197348"/>
            <a:ext cx="581677" cy="581677"/>
          </a:xfrm>
          <a:prstGeom prst="rect">
            <a:avLst/>
          </a:prstGeom>
        </p:spPr>
      </p:pic>
      <p:pic>
        <p:nvPicPr>
          <p:cNvPr id="23" name="Grafika 22" descr="Group with solid fill">
            <a:extLst>
              <a:ext uri="{FF2B5EF4-FFF2-40B4-BE49-F238E27FC236}">
                <a16:creationId xmlns:a16="http://schemas.microsoft.com/office/drawing/2014/main" id="{71C98455-6BA7-96F6-04A9-C624396051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5013" y="3193831"/>
            <a:ext cx="581677" cy="581677"/>
          </a:xfrm>
          <a:prstGeom prst="rect">
            <a:avLst/>
          </a:prstGeom>
        </p:spPr>
      </p:pic>
      <p:pic>
        <p:nvPicPr>
          <p:cNvPr id="24" name="Grafika 23" descr="Group with solid fill">
            <a:extLst>
              <a:ext uri="{FF2B5EF4-FFF2-40B4-BE49-F238E27FC236}">
                <a16:creationId xmlns:a16="http://schemas.microsoft.com/office/drawing/2014/main" id="{4BE1F50F-D509-4E24-A7A1-E19A3B3C66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1559" y="3576897"/>
            <a:ext cx="581677" cy="581677"/>
          </a:xfrm>
          <a:prstGeom prst="rect">
            <a:avLst/>
          </a:prstGeom>
        </p:spPr>
      </p:pic>
      <p:pic>
        <p:nvPicPr>
          <p:cNvPr id="26" name="Grafika 25" descr="Man with solid fill">
            <a:extLst>
              <a:ext uri="{FF2B5EF4-FFF2-40B4-BE49-F238E27FC236}">
                <a16:creationId xmlns:a16="http://schemas.microsoft.com/office/drawing/2014/main" id="{4B058CFC-13B8-6B60-23A3-F9CB36BCE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7129" y="4857990"/>
            <a:ext cx="914400" cy="914400"/>
          </a:xfrm>
          <a:prstGeom prst="rect">
            <a:avLst/>
          </a:prstGeom>
        </p:spPr>
      </p:pic>
      <p:pic>
        <p:nvPicPr>
          <p:cNvPr id="28" name="Grafika 27" descr="Woman with solid fill">
            <a:extLst>
              <a:ext uri="{FF2B5EF4-FFF2-40B4-BE49-F238E27FC236}">
                <a16:creationId xmlns:a16="http://schemas.microsoft.com/office/drawing/2014/main" id="{4C92EDCD-02BF-157A-8786-38286B1069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57196" y="4857990"/>
            <a:ext cx="914400" cy="914400"/>
          </a:xfrm>
          <a:prstGeom prst="rect">
            <a:avLst/>
          </a:prstGeom>
        </p:spPr>
      </p:pic>
      <p:sp>
        <p:nvSpPr>
          <p:cNvPr id="29" name="PoljeZBesedilom 28">
            <a:extLst>
              <a:ext uri="{FF2B5EF4-FFF2-40B4-BE49-F238E27FC236}">
                <a16:creationId xmlns:a16="http://schemas.microsoft.com/office/drawing/2014/main" id="{86A66B7F-D804-4407-1B9A-F0FF067227CB}"/>
              </a:ext>
            </a:extLst>
          </p:cNvPr>
          <p:cNvSpPr txBox="1"/>
          <p:nvPr/>
        </p:nvSpPr>
        <p:spPr>
          <a:xfrm>
            <a:off x="8333937" y="5965854"/>
            <a:ext cx="636713" cy="369332"/>
          </a:xfrm>
          <a:prstGeom prst="rect">
            <a:avLst/>
          </a:prstGeom>
          <a:noFill/>
        </p:spPr>
        <p:txBody>
          <a:bodyPr wrap="none" rtlCol="0">
            <a:spAutoFit/>
          </a:bodyPr>
          <a:lstStyle/>
          <a:p>
            <a:r>
              <a:rPr lang="sl-SI" dirty="0">
                <a:solidFill>
                  <a:schemeClr val="bg1"/>
                </a:solidFill>
              </a:rPr>
              <a:t>43 %</a:t>
            </a:r>
          </a:p>
        </p:txBody>
      </p:sp>
      <p:sp>
        <p:nvSpPr>
          <p:cNvPr id="30" name="PoljeZBesedilom 29">
            <a:extLst>
              <a:ext uri="{FF2B5EF4-FFF2-40B4-BE49-F238E27FC236}">
                <a16:creationId xmlns:a16="http://schemas.microsoft.com/office/drawing/2014/main" id="{57CFB001-F1B9-4085-E669-E15662D45886}"/>
              </a:ext>
            </a:extLst>
          </p:cNvPr>
          <p:cNvSpPr txBox="1"/>
          <p:nvPr/>
        </p:nvSpPr>
        <p:spPr>
          <a:xfrm>
            <a:off x="8940124" y="5965854"/>
            <a:ext cx="636713" cy="369332"/>
          </a:xfrm>
          <a:prstGeom prst="rect">
            <a:avLst/>
          </a:prstGeom>
          <a:noFill/>
        </p:spPr>
        <p:txBody>
          <a:bodyPr wrap="none" rtlCol="0">
            <a:spAutoFit/>
          </a:bodyPr>
          <a:lstStyle/>
          <a:p>
            <a:r>
              <a:rPr lang="sl-SI" dirty="0">
                <a:solidFill>
                  <a:schemeClr val="bg1"/>
                </a:solidFill>
              </a:rPr>
              <a:t>56 %</a:t>
            </a:r>
          </a:p>
        </p:txBody>
      </p:sp>
      <p:pic>
        <p:nvPicPr>
          <p:cNvPr id="31" name="Označba mesta vsebine 4" descr="Schoolhouse with solid fill">
            <a:extLst>
              <a:ext uri="{FF2B5EF4-FFF2-40B4-BE49-F238E27FC236}">
                <a16:creationId xmlns:a16="http://schemas.microsoft.com/office/drawing/2014/main" id="{6D2F950A-7DAE-061D-07D5-850F59509C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63851" y="4857990"/>
            <a:ext cx="1061946" cy="1246364"/>
          </a:xfrm>
          <a:prstGeom prst="rect">
            <a:avLst/>
          </a:prstGeom>
        </p:spPr>
      </p:pic>
      <p:pic>
        <p:nvPicPr>
          <p:cNvPr id="32" name="Označba mesta vsebine 4" descr="Schoolhouse with solid fill">
            <a:extLst>
              <a:ext uri="{FF2B5EF4-FFF2-40B4-BE49-F238E27FC236}">
                <a16:creationId xmlns:a16="http://schemas.microsoft.com/office/drawing/2014/main" id="{AFD53F5F-DBFE-9DF1-6CC6-64AEBC9E74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768" y="2209119"/>
            <a:ext cx="914400" cy="914400"/>
          </a:xfrm>
          <a:prstGeom prst="rect">
            <a:avLst/>
          </a:prstGeom>
        </p:spPr>
      </p:pic>
      <p:sp>
        <p:nvSpPr>
          <p:cNvPr id="33" name="PoljeZBesedilom 32">
            <a:extLst>
              <a:ext uri="{FF2B5EF4-FFF2-40B4-BE49-F238E27FC236}">
                <a16:creationId xmlns:a16="http://schemas.microsoft.com/office/drawing/2014/main" id="{CB531B58-2420-CF63-C39E-484B212621B6}"/>
              </a:ext>
            </a:extLst>
          </p:cNvPr>
          <p:cNvSpPr txBox="1"/>
          <p:nvPr/>
        </p:nvSpPr>
        <p:spPr>
          <a:xfrm>
            <a:off x="10069710" y="4634324"/>
            <a:ext cx="639406" cy="461665"/>
          </a:xfrm>
          <a:prstGeom prst="rect">
            <a:avLst/>
          </a:prstGeom>
          <a:noFill/>
        </p:spPr>
        <p:txBody>
          <a:bodyPr wrap="none" rtlCol="0">
            <a:spAutoFit/>
          </a:bodyPr>
          <a:lstStyle/>
          <a:p>
            <a:r>
              <a:rPr lang="sl-SI" sz="2400" dirty="0">
                <a:solidFill>
                  <a:schemeClr val="bg1"/>
                </a:solidFill>
              </a:rPr>
              <a:t>7. r.</a:t>
            </a:r>
          </a:p>
        </p:txBody>
      </p:sp>
      <p:sp>
        <p:nvSpPr>
          <p:cNvPr id="34" name="PoljeZBesedilom 33">
            <a:extLst>
              <a:ext uri="{FF2B5EF4-FFF2-40B4-BE49-F238E27FC236}">
                <a16:creationId xmlns:a16="http://schemas.microsoft.com/office/drawing/2014/main" id="{D2E30604-5702-CAAD-A425-114097446EC2}"/>
              </a:ext>
            </a:extLst>
          </p:cNvPr>
          <p:cNvSpPr txBox="1"/>
          <p:nvPr/>
        </p:nvSpPr>
        <p:spPr>
          <a:xfrm>
            <a:off x="11081370" y="4664234"/>
            <a:ext cx="562462" cy="461665"/>
          </a:xfrm>
          <a:prstGeom prst="rect">
            <a:avLst/>
          </a:prstGeom>
          <a:noFill/>
        </p:spPr>
        <p:txBody>
          <a:bodyPr wrap="none" rtlCol="0">
            <a:spAutoFit/>
          </a:bodyPr>
          <a:lstStyle/>
          <a:p>
            <a:r>
              <a:rPr lang="sl-SI" sz="2400" dirty="0">
                <a:solidFill>
                  <a:schemeClr val="bg1"/>
                </a:solidFill>
              </a:rPr>
              <a:t>9 r.</a:t>
            </a:r>
          </a:p>
        </p:txBody>
      </p:sp>
      <p:sp>
        <p:nvSpPr>
          <p:cNvPr id="35" name="PoljeZBesedilom 34">
            <a:extLst>
              <a:ext uri="{FF2B5EF4-FFF2-40B4-BE49-F238E27FC236}">
                <a16:creationId xmlns:a16="http://schemas.microsoft.com/office/drawing/2014/main" id="{684AE4FF-F9E3-6D13-48F8-73AFDDB0FAC8}"/>
              </a:ext>
            </a:extLst>
          </p:cNvPr>
          <p:cNvSpPr txBox="1"/>
          <p:nvPr/>
        </p:nvSpPr>
        <p:spPr>
          <a:xfrm>
            <a:off x="10112711" y="5873521"/>
            <a:ext cx="651140" cy="461665"/>
          </a:xfrm>
          <a:prstGeom prst="rect">
            <a:avLst/>
          </a:prstGeom>
          <a:noFill/>
        </p:spPr>
        <p:txBody>
          <a:bodyPr wrap="none" rtlCol="0">
            <a:spAutoFit/>
          </a:bodyPr>
          <a:lstStyle/>
          <a:p>
            <a:r>
              <a:rPr lang="sl-SI" sz="2400" dirty="0">
                <a:solidFill>
                  <a:schemeClr val="bg1"/>
                </a:solidFill>
              </a:rPr>
              <a:t>825</a:t>
            </a:r>
          </a:p>
        </p:txBody>
      </p:sp>
      <p:sp>
        <p:nvSpPr>
          <p:cNvPr id="36" name="PoljeZBesedilom 35">
            <a:extLst>
              <a:ext uri="{FF2B5EF4-FFF2-40B4-BE49-F238E27FC236}">
                <a16:creationId xmlns:a16="http://schemas.microsoft.com/office/drawing/2014/main" id="{56BEE49D-AA45-A46B-184F-F0E39EBF8BC2}"/>
              </a:ext>
            </a:extLst>
          </p:cNvPr>
          <p:cNvSpPr txBox="1"/>
          <p:nvPr/>
        </p:nvSpPr>
        <p:spPr>
          <a:xfrm>
            <a:off x="11081370" y="5873521"/>
            <a:ext cx="651140" cy="461665"/>
          </a:xfrm>
          <a:prstGeom prst="rect">
            <a:avLst/>
          </a:prstGeom>
          <a:noFill/>
        </p:spPr>
        <p:txBody>
          <a:bodyPr wrap="none" rtlCol="0">
            <a:spAutoFit/>
          </a:bodyPr>
          <a:lstStyle/>
          <a:p>
            <a:r>
              <a:rPr lang="sl-SI" sz="2400" dirty="0">
                <a:solidFill>
                  <a:schemeClr val="bg1"/>
                </a:solidFill>
              </a:rPr>
              <a:t>827</a:t>
            </a:r>
          </a:p>
        </p:txBody>
      </p:sp>
      <p:pic>
        <p:nvPicPr>
          <p:cNvPr id="38" name="Slika 37">
            <a:extLst>
              <a:ext uri="{FF2B5EF4-FFF2-40B4-BE49-F238E27FC236}">
                <a16:creationId xmlns:a16="http://schemas.microsoft.com/office/drawing/2014/main" id="{02C7E8F0-EEBF-8B52-3AB3-FD2A1B341CD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66" t="1059" r="7866" b="6007"/>
          <a:stretch/>
        </p:blipFill>
        <p:spPr bwMode="auto">
          <a:xfrm>
            <a:off x="5952820" y="4785166"/>
            <a:ext cx="2112265" cy="155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7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 grpId="0"/>
      <p:bldP spid="7" grpId="0"/>
      <p:bldP spid="9" grpId="0"/>
      <p:bldP spid="10" grpId="0"/>
      <p:bldP spid="12" grpId="0"/>
      <p:bldP spid="13" grpId="0" animBg="1"/>
      <p:bldP spid="14" grpId="0"/>
      <p:bldP spid="19" grpId="0" animBg="1"/>
      <p:bldP spid="20" grpId="0"/>
      <p:bldP spid="29" grpId="0"/>
      <p:bldP spid="30"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dnaslov 4">
            <a:extLst>
              <a:ext uri="{FF2B5EF4-FFF2-40B4-BE49-F238E27FC236}">
                <a16:creationId xmlns:a16="http://schemas.microsoft.com/office/drawing/2014/main" id="{12A2700A-5BAF-0FA5-B99C-0BB3861BDD72}"/>
              </a:ext>
            </a:extLst>
          </p:cNvPr>
          <p:cNvSpPr>
            <a:spLocks noGrp="1"/>
          </p:cNvSpPr>
          <p:nvPr>
            <p:ph type="subTitle" idx="1"/>
          </p:nvPr>
        </p:nvSpPr>
        <p:spPr>
          <a:xfrm>
            <a:off x="1524000" y="3359443"/>
            <a:ext cx="9144000" cy="1655762"/>
          </a:xfrm>
        </p:spPr>
        <p:txBody>
          <a:bodyPr>
            <a:normAutofit/>
          </a:bodyPr>
          <a:lstStyle/>
          <a:p>
            <a:r>
              <a:rPr lang="sl-SI" sz="3600" dirty="0">
                <a:solidFill>
                  <a:schemeClr val="bg1"/>
                </a:solidFill>
              </a:rPr>
              <a:t>REZULTATI</a:t>
            </a:r>
          </a:p>
        </p:txBody>
      </p:sp>
    </p:spTree>
    <p:extLst>
      <p:ext uri="{BB962C8B-B14F-4D97-AF65-F5344CB8AC3E}">
        <p14:creationId xmlns:p14="http://schemas.microsoft.com/office/powerpoint/2010/main" val="204827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32580" y="3017909"/>
            <a:ext cx="11427229" cy="822181"/>
          </a:xfrm>
        </p:spPr>
        <p:txBody>
          <a:bodyPr>
            <a:noAutofit/>
          </a:bodyPr>
          <a:lstStyle/>
          <a:p>
            <a:r>
              <a:rPr lang="sl-SI" sz="2800" b="1" dirty="0">
                <a:solidFill>
                  <a:schemeClr val="bg1"/>
                </a:solidFill>
                <a:latin typeface="Arial" panose="020B0604020202020204" pitchFamily="34" charset="0"/>
                <a:cs typeface="Arial" panose="020B0604020202020204" pitchFamily="34" charset="0"/>
              </a:rPr>
              <a:t>Šole so ob zaznavi in ukrepanju proti </a:t>
            </a:r>
            <a:r>
              <a:rPr lang="sl-SI" sz="2800" b="1" dirty="0" err="1">
                <a:solidFill>
                  <a:schemeClr val="bg1"/>
                </a:solidFill>
                <a:latin typeface="Arial" panose="020B0604020202020204" pitchFamily="34" charset="0"/>
                <a:cs typeface="Arial" panose="020B0604020202020204" pitchFamily="34" charset="0"/>
              </a:rPr>
              <a:t>medvrstniškemu</a:t>
            </a:r>
            <a:r>
              <a:rPr lang="sl-SI" sz="2800" b="1" dirty="0">
                <a:solidFill>
                  <a:schemeClr val="bg1"/>
                </a:solidFill>
                <a:latin typeface="Arial" panose="020B0604020202020204" pitchFamily="34" charset="0"/>
                <a:cs typeface="Arial" panose="020B0604020202020204" pitchFamily="34" charset="0"/>
              </a:rPr>
              <a:t> nasilju prevečkrat prepuščene same sebi</a:t>
            </a:r>
            <a:endParaRPr lang="en-GB" sz="3200" b="1" dirty="0">
              <a:solidFill>
                <a:schemeClr val="bg1"/>
              </a:solidFill>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a:xfrm>
            <a:off x="1386094" y="4935415"/>
            <a:ext cx="9144000" cy="1365739"/>
          </a:xfrm>
        </p:spPr>
        <p:txBody>
          <a:bodyPr>
            <a:normAutofit fontScale="85000" lnSpcReduction="20000"/>
          </a:bodyPr>
          <a:lstStyle/>
          <a:p>
            <a:r>
              <a:rPr lang="sl-SI" sz="3300" dirty="0">
                <a:solidFill>
                  <a:schemeClr val="bg1"/>
                </a:solidFill>
              </a:rPr>
              <a:t>Mag. Mojca Mihelič</a:t>
            </a:r>
          </a:p>
          <a:p>
            <a:r>
              <a:rPr lang="sl-SI" sz="2900" dirty="0">
                <a:solidFill>
                  <a:schemeClr val="bg1"/>
                </a:solidFill>
              </a:rPr>
              <a:t>Združenje ravnateljev in pomočnikov ravnateljev Slovenije </a:t>
            </a:r>
          </a:p>
          <a:p>
            <a:endParaRPr lang="sl-SI" sz="400" dirty="0">
              <a:solidFill>
                <a:schemeClr val="bg1"/>
              </a:solidFill>
            </a:endParaRPr>
          </a:p>
          <a:p>
            <a:r>
              <a:rPr lang="sl-SI" sz="2300" dirty="0">
                <a:solidFill>
                  <a:schemeClr val="bg1"/>
                </a:solidFill>
              </a:rPr>
              <a:t>Ljubljana, 21. maj 2025</a:t>
            </a:r>
            <a:endParaRPr lang="en-US" sz="2300" dirty="0">
              <a:solidFill>
                <a:schemeClr val="bg1"/>
              </a:solidFill>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0094" y="5265493"/>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značba mesta vseb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78019" y="5265493"/>
            <a:ext cx="1108075" cy="642937"/>
          </a:xfrm>
          <a:prstGeom prst="rect">
            <a:avLst/>
          </a:prstGeom>
        </p:spPr>
      </p:pic>
    </p:spTree>
    <p:extLst>
      <p:ext uri="{BB962C8B-B14F-4D97-AF65-F5344CB8AC3E}">
        <p14:creationId xmlns:p14="http://schemas.microsoft.com/office/powerpoint/2010/main" val="1253899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AE384767-BA64-2C8D-3184-6FF5858135A7}"/>
              </a:ext>
            </a:extLst>
          </p:cNvPr>
          <p:cNvSpPr>
            <a:spLocks noGrp="1"/>
          </p:cNvSpPr>
          <p:nvPr>
            <p:ph idx="1"/>
          </p:nvPr>
        </p:nvSpPr>
        <p:spPr>
          <a:xfrm>
            <a:off x="1313792" y="345234"/>
            <a:ext cx="10040008" cy="5992504"/>
          </a:xfrm>
        </p:spPr>
        <p:txBody>
          <a:bodyPr anchor="ctr">
            <a:normAutofit/>
          </a:bodyPr>
          <a:lstStyle/>
          <a:p>
            <a:pPr algn="ctr"/>
            <a:r>
              <a:rPr lang="sl-SI" sz="2000" b="1" i="1" dirty="0" err="1">
                <a:effectLst/>
                <a:latin typeface="SourceSansPro-Bold-Identity-H"/>
              </a:rPr>
              <a:t>Medvrstniško</a:t>
            </a:r>
            <a:r>
              <a:rPr lang="sl-SI" sz="2000" b="1" i="1" dirty="0">
                <a:effectLst/>
                <a:latin typeface="SourceSansPro-Bold-Identity-H"/>
              </a:rPr>
              <a:t> nasilje (</a:t>
            </a:r>
            <a:r>
              <a:rPr lang="sl-SI" sz="2000" b="1" i="1" dirty="0" err="1">
                <a:effectLst/>
                <a:latin typeface="SourceSansPro-Bold-Identity-H"/>
              </a:rPr>
              <a:t>bullying</a:t>
            </a:r>
            <a:r>
              <a:rPr lang="sl-SI" sz="2000" b="1" i="1" dirty="0">
                <a:effectLst/>
                <a:latin typeface="SourceSansPro-Bold-Identity-H"/>
              </a:rPr>
              <a:t>) je, ko učenec uporabi svojo moč ali priljubljenost za namerno in pogosto ponavljajoče škodovanje, ustrahovanje ali sramotenje drugega učenca, ki je manj priljubljen ali ima slabši položaj v razredu. </a:t>
            </a:r>
            <a:br>
              <a:rPr lang="sl-SI" sz="2000" i="1" dirty="0"/>
            </a:br>
            <a:endParaRPr lang="sl-SI" sz="2000" i="1" dirty="0"/>
          </a:p>
        </p:txBody>
      </p:sp>
    </p:spTree>
    <p:extLst>
      <p:ext uri="{BB962C8B-B14F-4D97-AF65-F5344CB8AC3E}">
        <p14:creationId xmlns:p14="http://schemas.microsoft.com/office/powerpoint/2010/main" val="4048534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6DA7-CCFB-C36F-D463-39AA961952FC}"/>
            </a:ext>
          </a:extLst>
        </p:cNvPr>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079FCE9-CCBB-AD2B-1596-490788035287}"/>
              </a:ext>
            </a:extLst>
          </p:cNvPr>
          <p:cNvSpPr>
            <a:spLocks noGrp="1"/>
          </p:cNvSpPr>
          <p:nvPr>
            <p:ph idx="1"/>
          </p:nvPr>
        </p:nvSpPr>
        <p:spPr>
          <a:xfrm>
            <a:off x="2192694" y="1081504"/>
            <a:ext cx="8649477" cy="1903444"/>
          </a:xfrm>
        </p:spPr>
        <p:txBody>
          <a:bodyPr anchor="ctr">
            <a:normAutofit/>
          </a:bodyPr>
          <a:lstStyle/>
          <a:p>
            <a:r>
              <a:rPr lang="sl-SI" sz="2000" b="1" i="1" dirty="0">
                <a:effectLst/>
                <a:latin typeface="SourceSansPro-Bold-Identity-H"/>
              </a:rPr>
              <a:t>Fizično nasilje (</a:t>
            </a:r>
            <a:r>
              <a:rPr lang="sl-SI" sz="2000" b="1" i="1" dirty="0" err="1">
                <a:effectLst/>
                <a:latin typeface="SourceSansPro-Bold-Identity-H"/>
              </a:rPr>
              <a:t>bullying</a:t>
            </a:r>
            <a:r>
              <a:rPr lang="sl-SI" sz="2000" b="1" i="1" dirty="0">
                <a:effectLst/>
                <a:latin typeface="SourceSansPro-Bold-Identity-H"/>
              </a:rPr>
              <a:t>) vključuje namerno in ponavljajoče udarjanje, brcanje, ali odrivanje šibkejšega od sebe.</a:t>
            </a:r>
            <a:endParaRPr lang="sl-SI" sz="2000" i="1" dirty="0"/>
          </a:p>
        </p:txBody>
      </p:sp>
      <p:sp>
        <p:nvSpPr>
          <p:cNvPr id="2" name="Označba mesta vsebine 2">
            <a:extLst>
              <a:ext uri="{FF2B5EF4-FFF2-40B4-BE49-F238E27FC236}">
                <a16:creationId xmlns:a16="http://schemas.microsoft.com/office/drawing/2014/main" id="{5CCB5C67-DDBD-CECC-7261-9D6CD9C0525C}"/>
              </a:ext>
            </a:extLst>
          </p:cNvPr>
          <p:cNvSpPr txBox="1">
            <a:spLocks/>
          </p:cNvSpPr>
          <p:nvPr/>
        </p:nvSpPr>
        <p:spPr>
          <a:xfrm>
            <a:off x="2192694" y="2409562"/>
            <a:ext cx="8649477" cy="19034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000" b="1" i="1" dirty="0">
                <a:effectLst/>
                <a:latin typeface="SourceSansPro-Bold-Identity-H"/>
              </a:rPr>
              <a:t>Verbalno (besedno, psihično) nasilje (</a:t>
            </a:r>
            <a:r>
              <a:rPr lang="sl-SI" sz="2000" b="1" i="1" dirty="0" err="1">
                <a:effectLst/>
                <a:latin typeface="SourceSansPro-Bold-Identity-H"/>
              </a:rPr>
              <a:t>bullying</a:t>
            </a:r>
            <a:r>
              <a:rPr lang="sl-SI" sz="2000" b="1" i="1" dirty="0">
                <a:effectLst/>
                <a:latin typeface="SourceSansPro-Bold-Identity-H"/>
              </a:rPr>
              <a:t>) vključuje namerno in ponavljajoče poniževanje, norčevanje ali žaljenje drugega učenca.</a:t>
            </a:r>
            <a:r>
              <a:rPr lang="sl-SI" sz="2000" i="1" dirty="0"/>
              <a:t> </a:t>
            </a:r>
            <a:br>
              <a:rPr lang="sl-SI" sz="2000" i="1" dirty="0"/>
            </a:br>
            <a:endParaRPr lang="sl-SI" sz="2000" i="1" dirty="0"/>
          </a:p>
        </p:txBody>
      </p:sp>
      <p:sp>
        <p:nvSpPr>
          <p:cNvPr id="4" name="Označba mesta vsebine 2">
            <a:extLst>
              <a:ext uri="{FF2B5EF4-FFF2-40B4-BE49-F238E27FC236}">
                <a16:creationId xmlns:a16="http://schemas.microsoft.com/office/drawing/2014/main" id="{F9A0AA77-79BF-669B-2CC6-42729FA03A3A}"/>
              </a:ext>
            </a:extLst>
          </p:cNvPr>
          <p:cNvSpPr txBox="1">
            <a:spLocks/>
          </p:cNvSpPr>
          <p:nvPr/>
        </p:nvSpPr>
        <p:spPr>
          <a:xfrm>
            <a:off x="2192694" y="3361284"/>
            <a:ext cx="8649477" cy="19034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000" b="1" i="1" dirty="0">
                <a:effectLst/>
                <a:latin typeface="SourceSansPro-Bold-Identity-H"/>
              </a:rPr>
              <a:t>Socialno nasilje (</a:t>
            </a:r>
            <a:r>
              <a:rPr lang="sl-SI" sz="2000" b="1" i="1" dirty="0" err="1">
                <a:effectLst/>
                <a:latin typeface="SourceSansPro-Bold-Identity-H"/>
              </a:rPr>
              <a:t>bullying</a:t>
            </a:r>
            <a:r>
              <a:rPr lang="sl-SI" sz="2000" b="1" i="1" dirty="0">
                <a:effectLst/>
                <a:latin typeface="SourceSansPro-Bold-Identity-H"/>
              </a:rPr>
              <a:t>) vključuje namerno in ponavljajoče se ignoriranje ali izključevanje drugega učenca</a:t>
            </a:r>
            <a:r>
              <a:rPr lang="sl-SI" sz="2000" i="1" dirty="0"/>
              <a:t> .</a:t>
            </a:r>
          </a:p>
        </p:txBody>
      </p:sp>
      <p:sp>
        <p:nvSpPr>
          <p:cNvPr id="5" name="Označba mesta vsebine 2">
            <a:extLst>
              <a:ext uri="{FF2B5EF4-FFF2-40B4-BE49-F238E27FC236}">
                <a16:creationId xmlns:a16="http://schemas.microsoft.com/office/drawing/2014/main" id="{F025ABB9-A409-5CE1-8063-BBAA0E5E9E3E}"/>
              </a:ext>
            </a:extLst>
          </p:cNvPr>
          <p:cNvSpPr txBox="1">
            <a:spLocks/>
          </p:cNvSpPr>
          <p:nvPr/>
        </p:nvSpPr>
        <p:spPr>
          <a:xfrm>
            <a:off x="2192694" y="4689342"/>
            <a:ext cx="8649477" cy="19034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000" b="1" i="1" dirty="0">
                <a:effectLst/>
                <a:latin typeface="SourceSansPro-Bold-Identity-H"/>
              </a:rPr>
              <a:t>Spletno nasilje (</a:t>
            </a:r>
            <a:r>
              <a:rPr lang="sl-SI" sz="2000" b="1" i="1" dirty="0" err="1">
                <a:effectLst/>
                <a:latin typeface="SourceSansPro-Bold-Identity-H"/>
              </a:rPr>
              <a:t>cyberbullying</a:t>
            </a:r>
            <a:r>
              <a:rPr lang="sl-SI" sz="2000" b="1" i="1" dirty="0">
                <a:effectLst/>
                <a:latin typeface="SourceSansPro-Bold-Identity-H"/>
              </a:rPr>
              <a:t>) vključuje uporabo tehnologije (pametnega telefona, družbenih omrežij, spletnih klepetalnic, objav na spletu, spletne pošte) za norčevanje ali poniževanje iz drugega učenca. </a:t>
            </a:r>
            <a:br>
              <a:rPr lang="sl-SI" sz="2000" dirty="0"/>
            </a:br>
            <a:endParaRPr lang="sl-SI" sz="2000" i="1" dirty="0"/>
          </a:p>
        </p:txBody>
      </p:sp>
      <p:pic>
        <p:nvPicPr>
          <p:cNvPr id="7" name="Grafika 6" descr="Martial Arts with solid fill">
            <a:extLst>
              <a:ext uri="{FF2B5EF4-FFF2-40B4-BE49-F238E27FC236}">
                <a16:creationId xmlns:a16="http://schemas.microsoft.com/office/drawing/2014/main" id="{822D05C0-0133-9C64-A0AF-AFC8590FCF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1261" y="1747512"/>
            <a:ext cx="571428" cy="571428"/>
          </a:xfrm>
          <a:prstGeom prst="rect">
            <a:avLst/>
          </a:prstGeom>
        </p:spPr>
      </p:pic>
      <p:grpSp>
        <p:nvGrpSpPr>
          <p:cNvPr id="23" name="Skupina 22">
            <a:extLst>
              <a:ext uri="{FF2B5EF4-FFF2-40B4-BE49-F238E27FC236}">
                <a16:creationId xmlns:a16="http://schemas.microsoft.com/office/drawing/2014/main" id="{7A6D5A9C-DCD0-226F-D1D3-9FAF60CE5B6A}"/>
              </a:ext>
            </a:extLst>
          </p:cNvPr>
          <p:cNvGrpSpPr/>
          <p:nvPr/>
        </p:nvGrpSpPr>
        <p:grpSpPr>
          <a:xfrm>
            <a:off x="1185548" y="2712653"/>
            <a:ext cx="896448" cy="1023559"/>
            <a:chOff x="1278294" y="2736129"/>
            <a:chExt cx="914400" cy="914400"/>
          </a:xfrm>
        </p:grpSpPr>
        <p:pic>
          <p:nvPicPr>
            <p:cNvPr id="11" name="Grafika 10" descr="Chat outline">
              <a:extLst>
                <a:ext uri="{FF2B5EF4-FFF2-40B4-BE49-F238E27FC236}">
                  <a16:creationId xmlns:a16="http://schemas.microsoft.com/office/drawing/2014/main" id="{7B9EDC5F-2AF7-9BF9-9786-B6FE70F14F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8294" y="2736129"/>
              <a:ext cx="914400" cy="914400"/>
            </a:xfrm>
            <a:prstGeom prst="rect">
              <a:avLst/>
            </a:prstGeom>
          </p:spPr>
        </p:pic>
        <p:grpSp>
          <p:nvGrpSpPr>
            <p:cNvPr id="22" name="Skupina 21">
              <a:extLst>
                <a:ext uri="{FF2B5EF4-FFF2-40B4-BE49-F238E27FC236}">
                  <a16:creationId xmlns:a16="http://schemas.microsoft.com/office/drawing/2014/main" id="{F3A5F3D1-9E9B-D76F-5217-EEB76BD85C8C}"/>
                </a:ext>
              </a:extLst>
            </p:cNvPr>
            <p:cNvGrpSpPr/>
            <p:nvPr/>
          </p:nvGrpSpPr>
          <p:grpSpPr>
            <a:xfrm>
              <a:off x="1635968" y="3063836"/>
              <a:ext cx="404326" cy="228178"/>
              <a:chOff x="1635968" y="3063836"/>
              <a:chExt cx="404326" cy="228178"/>
            </a:xfrm>
          </p:grpSpPr>
          <p:pic>
            <p:nvPicPr>
              <p:cNvPr id="13" name="Grafika 12" descr="Exclamation mark with solid fill">
                <a:extLst>
                  <a:ext uri="{FF2B5EF4-FFF2-40B4-BE49-F238E27FC236}">
                    <a16:creationId xmlns:a16="http://schemas.microsoft.com/office/drawing/2014/main" id="{8492BE7B-73D5-2EE7-65F1-49E7C36D67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5968" y="3071190"/>
                <a:ext cx="220824" cy="220824"/>
              </a:xfrm>
              <a:prstGeom prst="rect">
                <a:avLst/>
              </a:prstGeom>
            </p:spPr>
          </p:pic>
          <p:pic>
            <p:nvPicPr>
              <p:cNvPr id="14" name="Grafika 13" descr="Exclamation mark with solid fill">
                <a:extLst>
                  <a:ext uri="{FF2B5EF4-FFF2-40B4-BE49-F238E27FC236}">
                    <a16:creationId xmlns:a16="http://schemas.microsoft.com/office/drawing/2014/main" id="{E386F06F-E7AF-63C9-81A9-45EBC8C627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9470" y="3071190"/>
                <a:ext cx="220824" cy="220824"/>
              </a:xfrm>
              <a:prstGeom prst="rect">
                <a:avLst/>
              </a:prstGeom>
            </p:spPr>
          </p:pic>
          <p:pic>
            <p:nvPicPr>
              <p:cNvPr id="15" name="Grafika 14" descr="Exclamation mark with solid fill">
                <a:extLst>
                  <a:ext uri="{FF2B5EF4-FFF2-40B4-BE49-F238E27FC236}">
                    <a16:creationId xmlns:a16="http://schemas.microsoft.com/office/drawing/2014/main" id="{7887399B-3B9F-8A1E-7BAA-6CB07EBFB4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7719" y="3063836"/>
                <a:ext cx="220824" cy="220824"/>
              </a:xfrm>
              <a:prstGeom prst="rect">
                <a:avLst/>
              </a:prstGeom>
            </p:spPr>
          </p:pic>
        </p:grpSp>
      </p:grpSp>
      <p:pic>
        <p:nvPicPr>
          <p:cNvPr id="17" name="Grafika 16" descr="Woman with solid fill">
            <a:extLst>
              <a:ext uri="{FF2B5EF4-FFF2-40B4-BE49-F238E27FC236}">
                <a16:creationId xmlns:a16="http://schemas.microsoft.com/office/drawing/2014/main" id="{989F1B7F-196A-02A2-4EAC-5CF3EBA23B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265" y="4152122"/>
            <a:ext cx="328400" cy="328400"/>
          </a:xfrm>
          <a:prstGeom prst="rect">
            <a:avLst/>
          </a:prstGeom>
        </p:spPr>
      </p:pic>
      <p:pic>
        <p:nvPicPr>
          <p:cNvPr id="19" name="Grafika 18" descr="Group with solid fill">
            <a:extLst>
              <a:ext uri="{FF2B5EF4-FFF2-40B4-BE49-F238E27FC236}">
                <a16:creationId xmlns:a16="http://schemas.microsoft.com/office/drawing/2014/main" id="{5930FDEF-EAC3-F19A-1AD3-E948D1B9F4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5548" y="4022167"/>
            <a:ext cx="581677" cy="581677"/>
          </a:xfrm>
          <a:prstGeom prst="rect">
            <a:avLst/>
          </a:prstGeom>
        </p:spPr>
      </p:pic>
      <p:pic>
        <p:nvPicPr>
          <p:cNvPr id="21" name="Grafika 20" descr="Phone Vibration with solid fill">
            <a:extLst>
              <a:ext uri="{FF2B5EF4-FFF2-40B4-BE49-F238E27FC236}">
                <a16:creationId xmlns:a16="http://schemas.microsoft.com/office/drawing/2014/main" id="{8875FAD1-2C61-A3F8-AF6A-61C5CE74AE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85548" y="5183864"/>
            <a:ext cx="685800" cy="685800"/>
          </a:xfrm>
          <a:prstGeom prst="rect">
            <a:avLst/>
          </a:prstGeom>
        </p:spPr>
      </p:pic>
    </p:spTree>
    <p:extLst>
      <p:ext uri="{BB962C8B-B14F-4D97-AF65-F5344CB8AC3E}">
        <p14:creationId xmlns:p14="http://schemas.microsoft.com/office/powerpoint/2010/main" val="169685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Vsak četrti učenec v preteklosti žrtev </a:t>
            </a:r>
            <a:r>
              <a:rPr lang="sl-SI" dirty="0" err="1"/>
              <a:t>medvrstniškega</a:t>
            </a:r>
            <a:r>
              <a:rPr lang="sl-SI" dirty="0"/>
              <a:t> nasilja v šoli</a:t>
            </a:r>
            <a:endParaRPr lang="en-GB" dirty="0"/>
          </a:p>
        </p:txBody>
      </p:sp>
      <p:sp>
        <p:nvSpPr>
          <p:cNvPr id="43" name="PoljeZBesedilom 42">
            <a:extLst>
              <a:ext uri="{FF2B5EF4-FFF2-40B4-BE49-F238E27FC236}">
                <a16:creationId xmlns:a16="http://schemas.microsoft.com/office/drawing/2014/main" id="{5F53E02A-B3D4-F887-16B0-5E259412E3BB}"/>
              </a:ext>
            </a:extLst>
          </p:cNvPr>
          <p:cNvSpPr txBox="1"/>
          <p:nvPr/>
        </p:nvSpPr>
        <p:spPr>
          <a:xfrm>
            <a:off x="14091" y="2365605"/>
            <a:ext cx="852221" cy="400110"/>
          </a:xfrm>
          <a:prstGeom prst="rect">
            <a:avLst/>
          </a:prstGeom>
          <a:noFill/>
        </p:spPr>
        <p:txBody>
          <a:bodyPr wrap="none" rtlCol="0">
            <a:spAutoFit/>
          </a:bodyPr>
          <a:lstStyle/>
          <a:p>
            <a:r>
              <a:rPr lang="sl-SI" sz="2000" b="1" dirty="0">
                <a:solidFill>
                  <a:schemeClr val="bg1"/>
                </a:solidFill>
              </a:rPr>
              <a:t>ŽRTEV</a:t>
            </a:r>
          </a:p>
        </p:txBody>
      </p:sp>
      <p:sp>
        <p:nvSpPr>
          <p:cNvPr id="44" name="PoljeZBesedilom 43">
            <a:extLst>
              <a:ext uri="{FF2B5EF4-FFF2-40B4-BE49-F238E27FC236}">
                <a16:creationId xmlns:a16="http://schemas.microsoft.com/office/drawing/2014/main" id="{474639C7-8767-2565-7332-DB0C92BF886C}"/>
              </a:ext>
            </a:extLst>
          </p:cNvPr>
          <p:cNvSpPr txBox="1"/>
          <p:nvPr/>
        </p:nvSpPr>
        <p:spPr>
          <a:xfrm>
            <a:off x="14091" y="3502076"/>
            <a:ext cx="1222129" cy="400110"/>
          </a:xfrm>
          <a:prstGeom prst="rect">
            <a:avLst/>
          </a:prstGeom>
          <a:noFill/>
        </p:spPr>
        <p:txBody>
          <a:bodyPr wrap="none" rtlCol="0">
            <a:spAutoFit/>
          </a:bodyPr>
          <a:lstStyle/>
          <a:p>
            <a:r>
              <a:rPr lang="sl-SI" sz="2000" b="1" dirty="0">
                <a:solidFill>
                  <a:schemeClr val="bg1"/>
                </a:solidFill>
              </a:rPr>
              <a:t>NASILNEŽ</a:t>
            </a:r>
          </a:p>
        </p:txBody>
      </p:sp>
      <p:sp>
        <p:nvSpPr>
          <p:cNvPr id="45" name="PoljeZBesedilom 44">
            <a:extLst>
              <a:ext uri="{FF2B5EF4-FFF2-40B4-BE49-F238E27FC236}">
                <a16:creationId xmlns:a16="http://schemas.microsoft.com/office/drawing/2014/main" id="{A63F3F00-15E1-2F48-EAF9-8DA4E8D31E0B}"/>
              </a:ext>
            </a:extLst>
          </p:cNvPr>
          <p:cNvSpPr txBox="1"/>
          <p:nvPr/>
        </p:nvSpPr>
        <p:spPr>
          <a:xfrm>
            <a:off x="14091" y="4880751"/>
            <a:ext cx="1735667" cy="400110"/>
          </a:xfrm>
          <a:prstGeom prst="rect">
            <a:avLst/>
          </a:prstGeom>
          <a:noFill/>
        </p:spPr>
        <p:txBody>
          <a:bodyPr wrap="square" rtlCol="0">
            <a:spAutoFit/>
          </a:bodyPr>
          <a:lstStyle/>
          <a:p>
            <a:r>
              <a:rPr lang="sl-SI" sz="2000" b="1" dirty="0">
                <a:solidFill>
                  <a:schemeClr val="bg1"/>
                </a:solidFill>
              </a:rPr>
              <a:t>OPAZOVALEC</a:t>
            </a:r>
          </a:p>
        </p:txBody>
      </p:sp>
      <p:grpSp>
        <p:nvGrpSpPr>
          <p:cNvPr id="108" name="Skupina 107">
            <a:extLst>
              <a:ext uri="{FF2B5EF4-FFF2-40B4-BE49-F238E27FC236}">
                <a16:creationId xmlns:a16="http://schemas.microsoft.com/office/drawing/2014/main" id="{98B0A9AA-8904-6FEA-2B14-69BF319ACB7C}"/>
              </a:ext>
            </a:extLst>
          </p:cNvPr>
          <p:cNvGrpSpPr/>
          <p:nvPr/>
        </p:nvGrpSpPr>
        <p:grpSpPr>
          <a:xfrm>
            <a:off x="2744230" y="2239971"/>
            <a:ext cx="9195272" cy="712933"/>
            <a:chOff x="2585206" y="2243141"/>
            <a:chExt cx="9195272" cy="712933"/>
          </a:xfrm>
        </p:grpSpPr>
        <p:pic>
          <p:nvPicPr>
            <p:cNvPr id="81" name="Grafika 80" descr="School boy with solid fill">
              <a:extLst>
                <a:ext uri="{FF2B5EF4-FFF2-40B4-BE49-F238E27FC236}">
                  <a16:creationId xmlns:a16="http://schemas.microsoft.com/office/drawing/2014/main" id="{8ABE7A66-A8B7-735E-DDD3-2E4D9533BE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5206" y="2243141"/>
              <a:ext cx="712933" cy="712933"/>
            </a:xfrm>
            <a:prstGeom prst="rect">
              <a:avLst/>
            </a:prstGeom>
          </p:spPr>
        </p:pic>
        <p:grpSp>
          <p:nvGrpSpPr>
            <p:cNvPr id="107" name="Skupina 106">
              <a:extLst>
                <a:ext uri="{FF2B5EF4-FFF2-40B4-BE49-F238E27FC236}">
                  <a16:creationId xmlns:a16="http://schemas.microsoft.com/office/drawing/2014/main" id="{985B1193-BE07-7C59-7A8B-A6D59BE84D38}"/>
                </a:ext>
              </a:extLst>
            </p:cNvPr>
            <p:cNvGrpSpPr/>
            <p:nvPr/>
          </p:nvGrpSpPr>
          <p:grpSpPr>
            <a:xfrm>
              <a:off x="3082180" y="2243141"/>
              <a:ext cx="8698298" cy="712933"/>
              <a:chOff x="3082180" y="2243141"/>
              <a:chExt cx="8698298" cy="712933"/>
            </a:xfrm>
          </p:grpSpPr>
          <p:pic>
            <p:nvPicPr>
              <p:cNvPr id="82" name="Grafika 81" descr="School boy with solid fill">
                <a:extLst>
                  <a:ext uri="{FF2B5EF4-FFF2-40B4-BE49-F238E27FC236}">
                    <a16:creationId xmlns:a16="http://schemas.microsoft.com/office/drawing/2014/main" id="{1A4A5F02-A6DE-B4A9-3679-BAC3896071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180" y="2243141"/>
                <a:ext cx="712933" cy="712933"/>
              </a:xfrm>
              <a:prstGeom prst="rect">
                <a:avLst/>
              </a:prstGeom>
            </p:spPr>
          </p:pic>
          <p:pic>
            <p:nvPicPr>
              <p:cNvPr id="83" name="Grafika 82" descr="School boy with solid fill">
                <a:extLst>
                  <a:ext uri="{FF2B5EF4-FFF2-40B4-BE49-F238E27FC236}">
                    <a16:creationId xmlns:a16="http://schemas.microsoft.com/office/drawing/2014/main" id="{3D271E1C-F2CB-EDA6-3080-DC60F0CCE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1265" y="2243141"/>
                <a:ext cx="712933" cy="712933"/>
              </a:xfrm>
              <a:prstGeom prst="rect">
                <a:avLst/>
              </a:prstGeom>
            </p:spPr>
          </p:pic>
          <p:pic>
            <p:nvPicPr>
              <p:cNvPr id="84" name="Grafika 83" descr="School boy with solid fill">
                <a:extLst>
                  <a:ext uri="{FF2B5EF4-FFF2-40B4-BE49-F238E27FC236}">
                    <a16:creationId xmlns:a16="http://schemas.microsoft.com/office/drawing/2014/main" id="{DE7497B1-74FC-0585-642D-355E7F1F8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0350" y="2243141"/>
                <a:ext cx="712933" cy="712933"/>
              </a:xfrm>
              <a:prstGeom prst="rect">
                <a:avLst/>
              </a:prstGeom>
            </p:spPr>
          </p:pic>
          <p:pic>
            <p:nvPicPr>
              <p:cNvPr id="85" name="Grafika 84" descr="School boy with solid fill">
                <a:extLst>
                  <a:ext uri="{FF2B5EF4-FFF2-40B4-BE49-F238E27FC236}">
                    <a16:creationId xmlns:a16="http://schemas.microsoft.com/office/drawing/2014/main" id="{9052D1ED-A715-E38D-957D-038CE8FDBD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8520" y="2243141"/>
                <a:ext cx="712933" cy="712933"/>
              </a:xfrm>
              <a:prstGeom prst="rect">
                <a:avLst/>
              </a:prstGeom>
            </p:spPr>
          </p:pic>
          <p:pic>
            <p:nvPicPr>
              <p:cNvPr id="86" name="Grafika 85" descr="School boy with solid fill">
                <a:extLst>
                  <a:ext uri="{FF2B5EF4-FFF2-40B4-BE49-F238E27FC236}">
                    <a16:creationId xmlns:a16="http://schemas.microsoft.com/office/drawing/2014/main" id="{E9A5D4C5-3562-7283-BB90-84996246A5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9435" y="2243141"/>
                <a:ext cx="712933" cy="712933"/>
              </a:xfrm>
              <a:prstGeom prst="rect">
                <a:avLst/>
              </a:prstGeom>
            </p:spPr>
          </p:pic>
          <p:pic>
            <p:nvPicPr>
              <p:cNvPr id="88" name="Grafika 87" descr="School boy with solid fill">
                <a:extLst>
                  <a:ext uri="{FF2B5EF4-FFF2-40B4-BE49-F238E27FC236}">
                    <a16:creationId xmlns:a16="http://schemas.microsoft.com/office/drawing/2014/main" id="{4C2A1170-BE5E-E82F-E15E-97B2C2F32B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7605" y="2243141"/>
                <a:ext cx="712933" cy="712933"/>
              </a:xfrm>
              <a:prstGeom prst="rect">
                <a:avLst/>
              </a:prstGeom>
            </p:spPr>
          </p:pic>
          <p:pic>
            <p:nvPicPr>
              <p:cNvPr id="92" name="Grafika 91" descr="School boy with solid fill">
                <a:extLst>
                  <a:ext uri="{FF2B5EF4-FFF2-40B4-BE49-F238E27FC236}">
                    <a16:creationId xmlns:a16="http://schemas.microsoft.com/office/drawing/2014/main" id="{4FB65E78-D362-BBC2-C60A-F647E9D1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6690" y="2243141"/>
                <a:ext cx="712933" cy="712933"/>
              </a:xfrm>
              <a:prstGeom prst="rect">
                <a:avLst/>
              </a:prstGeom>
            </p:spPr>
          </p:pic>
          <p:pic>
            <p:nvPicPr>
              <p:cNvPr id="97" name="Grafika 96" descr="School boy with solid fill">
                <a:extLst>
                  <a:ext uri="{FF2B5EF4-FFF2-40B4-BE49-F238E27FC236}">
                    <a16:creationId xmlns:a16="http://schemas.microsoft.com/office/drawing/2014/main" id="{7EAD1A81-A50D-3A79-35CA-4256598755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775" y="2243141"/>
                <a:ext cx="712933" cy="712933"/>
              </a:xfrm>
              <a:prstGeom prst="rect">
                <a:avLst/>
              </a:prstGeom>
            </p:spPr>
          </p:pic>
          <p:pic>
            <p:nvPicPr>
              <p:cNvPr id="98" name="Grafika 97" descr="School boy with solid fill">
                <a:extLst>
                  <a:ext uri="{FF2B5EF4-FFF2-40B4-BE49-F238E27FC236}">
                    <a16:creationId xmlns:a16="http://schemas.microsoft.com/office/drawing/2014/main" id="{B55F05D0-F3F8-A6B9-82FA-45EC0364F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4860" y="2243141"/>
                <a:ext cx="712933" cy="712933"/>
              </a:xfrm>
              <a:prstGeom prst="rect">
                <a:avLst/>
              </a:prstGeom>
            </p:spPr>
          </p:pic>
          <p:pic>
            <p:nvPicPr>
              <p:cNvPr id="99" name="Grafika 98" descr="School boy with solid fill">
                <a:extLst>
                  <a:ext uri="{FF2B5EF4-FFF2-40B4-BE49-F238E27FC236}">
                    <a16:creationId xmlns:a16="http://schemas.microsoft.com/office/drawing/2014/main" id="{4D0C96F5-4975-5B4D-F173-426ED4A63B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3945" y="2243141"/>
                <a:ext cx="712933" cy="712933"/>
              </a:xfrm>
              <a:prstGeom prst="rect">
                <a:avLst/>
              </a:prstGeom>
            </p:spPr>
          </p:pic>
          <p:pic>
            <p:nvPicPr>
              <p:cNvPr id="100" name="Grafika 99" descr="School boy with solid fill">
                <a:extLst>
                  <a:ext uri="{FF2B5EF4-FFF2-40B4-BE49-F238E27FC236}">
                    <a16:creationId xmlns:a16="http://schemas.microsoft.com/office/drawing/2014/main" id="{DACBBB21-BE85-A6B6-8DC2-FC38812BC4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030" y="2243141"/>
                <a:ext cx="712933" cy="712933"/>
              </a:xfrm>
              <a:prstGeom prst="rect">
                <a:avLst/>
              </a:prstGeom>
            </p:spPr>
          </p:pic>
          <p:pic>
            <p:nvPicPr>
              <p:cNvPr id="101" name="Grafika 100" descr="School boy with solid fill">
                <a:extLst>
                  <a:ext uri="{FF2B5EF4-FFF2-40B4-BE49-F238E27FC236}">
                    <a16:creationId xmlns:a16="http://schemas.microsoft.com/office/drawing/2014/main" id="{C2AC4E2A-E8CE-14E1-7986-5CBB6BF6F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1200" y="2243141"/>
                <a:ext cx="712933" cy="712933"/>
              </a:xfrm>
              <a:prstGeom prst="rect">
                <a:avLst/>
              </a:prstGeom>
            </p:spPr>
          </p:pic>
          <p:pic>
            <p:nvPicPr>
              <p:cNvPr id="102" name="Grafika 101" descr="School boy with solid fill">
                <a:extLst>
                  <a:ext uri="{FF2B5EF4-FFF2-40B4-BE49-F238E27FC236}">
                    <a16:creationId xmlns:a16="http://schemas.microsoft.com/office/drawing/2014/main" id="{12D5F746-44DB-38CC-1D01-DCB2774CEE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2115" y="2243141"/>
                <a:ext cx="712933" cy="712933"/>
              </a:xfrm>
              <a:prstGeom prst="rect">
                <a:avLst/>
              </a:prstGeom>
            </p:spPr>
          </p:pic>
          <p:pic>
            <p:nvPicPr>
              <p:cNvPr id="103" name="Grafika 102" descr="School boy with solid fill">
                <a:extLst>
                  <a:ext uri="{FF2B5EF4-FFF2-40B4-BE49-F238E27FC236}">
                    <a16:creationId xmlns:a16="http://schemas.microsoft.com/office/drawing/2014/main" id="{82DEC8F6-D64A-942E-5EC4-77D5788294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0285" y="2243141"/>
                <a:ext cx="712933" cy="712933"/>
              </a:xfrm>
              <a:prstGeom prst="rect">
                <a:avLst/>
              </a:prstGeom>
            </p:spPr>
          </p:pic>
          <p:pic>
            <p:nvPicPr>
              <p:cNvPr id="104" name="Grafika 103" descr="School boy with solid fill">
                <a:extLst>
                  <a:ext uri="{FF2B5EF4-FFF2-40B4-BE49-F238E27FC236}">
                    <a16:creationId xmlns:a16="http://schemas.microsoft.com/office/drawing/2014/main" id="{7BF73209-C93C-2384-39E3-7C35AF6E77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9370" y="2243141"/>
                <a:ext cx="712933" cy="712933"/>
              </a:xfrm>
              <a:prstGeom prst="rect">
                <a:avLst/>
              </a:prstGeom>
            </p:spPr>
          </p:pic>
          <p:pic>
            <p:nvPicPr>
              <p:cNvPr id="105" name="Grafika 104" descr="School boy with solid fill">
                <a:extLst>
                  <a:ext uri="{FF2B5EF4-FFF2-40B4-BE49-F238E27FC236}">
                    <a16:creationId xmlns:a16="http://schemas.microsoft.com/office/drawing/2014/main" id="{DCEBA563-6870-DF45-E771-010DA2B3D4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8455" y="2243141"/>
                <a:ext cx="712933" cy="712933"/>
              </a:xfrm>
              <a:prstGeom prst="rect">
                <a:avLst/>
              </a:prstGeom>
            </p:spPr>
          </p:pic>
          <p:pic>
            <p:nvPicPr>
              <p:cNvPr id="106" name="Grafika 105" descr="School boy with solid fill">
                <a:extLst>
                  <a:ext uri="{FF2B5EF4-FFF2-40B4-BE49-F238E27FC236}">
                    <a16:creationId xmlns:a16="http://schemas.microsoft.com/office/drawing/2014/main" id="{FE0E6896-E7C3-D1BD-B3EC-165642D205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7545" y="2243141"/>
                <a:ext cx="712933" cy="712933"/>
              </a:xfrm>
              <a:prstGeom prst="rect">
                <a:avLst/>
              </a:prstGeom>
            </p:spPr>
          </p:pic>
        </p:grpSp>
      </p:grpSp>
      <p:grpSp>
        <p:nvGrpSpPr>
          <p:cNvPr id="109" name="Skupina 108">
            <a:extLst>
              <a:ext uri="{FF2B5EF4-FFF2-40B4-BE49-F238E27FC236}">
                <a16:creationId xmlns:a16="http://schemas.microsoft.com/office/drawing/2014/main" id="{65D51B53-539E-E48B-F58F-2BA886C22568}"/>
              </a:ext>
            </a:extLst>
          </p:cNvPr>
          <p:cNvGrpSpPr/>
          <p:nvPr/>
        </p:nvGrpSpPr>
        <p:grpSpPr>
          <a:xfrm>
            <a:off x="2744230" y="3376442"/>
            <a:ext cx="9195272" cy="712933"/>
            <a:chOff x="2585206" y="2243141"/>
            <a:chExt cx="9195272" cy="712933"/>
          </a:xfrm>
        </p:grpSpPr>
        <p:pic>
          <p:nvPicPr>
            <p:cNvPr id="110" name="Grafika 109" descr="School boy with solid fill">
              <a:extLst>
                <a:ext uri="{FF2B5EF4-FFF2-40B4-BE49-F238E27FC236}">
                  <a16:creationId xmlns:a16="http://schemas.microsoft.com/office/drawing/2014/main" id="{21438040-E7C9-AC68-6526-C0DC0895A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5206" y="2243141"/>
              <a:ext cx="712933" cy="712933"/>
            </a:xfrm>
            <a:prstGeom prst="rect">
              <a:avLst/>
            </a:prstGeom>
          </p:spPr>
        </p:pic>
        <p:grpSp>
          <p:nvGrpSpPr>
            <p:cNvPr id="111" name="Skupina 110">
              <a:extLst>
                <a:ext uri="{FF2B5EF4-FFF2-40B4-BE49-F238E27FC236}">
                  <a16:creationId xmlns:a16="http://schemas.microsoft.com/office/drawing/2014/main" id="{B4100C1E-334A-CEB2-C94A-4D33B3D38AB1}"/>
                </a:ext>
              </a:extLst>
            </p:cNvPr>
            <p:cNvGrpSpPr/>
            <p:nvPr/>
          </p:nvGrpSpPr>
          <p:grpSpPr>
            <a:xfrm>
              <a:off x="3082180" y="2243141"/>
              <a:ext cx="8698298" cy="712933"/>
              <a:chOff x="3082180" y="2243141"/>
              <a:chExt cx="8698298" cy="712933"/>
            </a:xfrm>
          </p:grpSpPr>
          <p:pic>
            <p:nvPicPr>
              <p:cNvPr id="112" name="Grafika 111" descr="School boy with solid fill">
                <a:extLst>
                  <a:ext uri="{FF2B5EF4-FFF2-40B4-BE49-F238E27FC236}">
                    <a16:creationId xmlns:a16="http://schemas.microsoft.com/office/drawing/2014/main" id="{C249B6EE-70D8-8B0D-054A-ED1C28633E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180" y="2243141"/>
                <a:ext cx="712933" cy="712933"/>
              </a:xfrm>
              <a:prstGeom prst="rect">
                <a:avLst/>
              </a:prstGeom>
            </p:spPr>
          </p:pic>
          <p:pic>
            <p:nvPicPr>
              <p:cNvPr id="113" name="Grafika 112" descr="School boy with solid fill">
                <a:extLst>
                  <a:ext uri="{FF2B5EF4-FFF2-40B4-BE49-F238E27FC236}">
                    <a16:creationId xmlns:a16="http://schemas.microsoft.com/office/drawing/2014/main" id="{26F7327B-1353-5922-F72C-AEB439595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1265" y="2243141"/>
                <a:ext cx="712933" cy="712933"/>
              </a:xfrm>
              <a:prstGeom prst="rect">
                <a:avLst/>
              </a:prstGeom>
            </p:spPr>
          </p:pic>
          <p:pic>
            <p:nvPicPr>
              <p:cNvPr id="114" name="Grafika 113" descr="School boy with solid fill">
                <a:extLst>
                  <a:ext uri="{FF2B5EF4-FFF2-40B4-BE49-F238E27FC236}">
                    <a16:creationId xmlns:a16="http://schemas.microsoft.com/office/drawing/2014/main" id="{8DF3CF55-3768-641F-BDC9-1C3F9AEE64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0350" y="2243141"/>
                <a:ext cx="712933" cy="712933"/>
              </a:xfrm>
              <a:prstGeom prst="rect">
                <a:avLst/>
              </a:prstGeom>
            </p:spPr>
          </p:pic>
          <p:pic>
            <p:nvPicPr>
              <p:cNvPr id="115" name="Grafika 114" descr="School boy with solid fill">
                <a:extLst>
                  <a:ext uri="{FF2B5EF4-FFF2-40B4-BE49-F238E27FC236}">
                    <a16:creationId xmlns:a16="http://schemas.microsoft.com/office/drawing/2014/main" id="{C84FAB13-47EF-2B42-C726-FEDACCAA9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8520" y="2243141"/>
                <a:ext cx="712933" cy="712933"/>
              </a:xfrm>
              <a:prstGeom prst="rect">
                <a:avLst/>
              </a:prstGeom>
            </p:spPr>
          </p:pic>
          <p:pic>
            <p:nvPicPr>
              <p:cNvPr id="116" name="Grafika 115" descr="School boy with solid fill">
                <a:extLst>
                  <a:ext uri="{FF2B5EF4-FFF2-40B4-BE49-F238E27FC236}">
                    <a16:creationId xmlns:a16="http://schemas.microsoft.com/office/drawing/2014/main" id="{E8B4B128-A202-B571-F8DC-3B8B219347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9435" y="2243141"/>
                <a:ext cx="712933" cy="712933"/>
              </a:xfrm>
              <a:prstGeom prst="rect">
                <a:avLst/>
              </a:prstGeom>
            </p:spPr>
          </p:pic>
          <p:pic>
            <p:nvPicPr>
              <p:cNvPr id="117" name="Grafika 116" descr="School boy with solid fill">
                <a:extLst>
                  <a:ext uri="{FF2B5EF4-FFF2-40B4-BE49-F238E27FC236}">
                    <a16:creationId xmlns:a16="http://schemas.microsoft.com/office/drawing/2014/main" id="{A02512C6-5AD1-C949-8DEC-189014B0AC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7605" y="2243141"/>
                <a:ext cx="712933" cy="712933"/>
              </a:xfrm>
              <a:prstGeom prst="rect">
                <a:avLst/>
              </a:prstGeom>
            </p:spPr>
          </p:pic>
          <p:pic>
            <p:nvPicPr>
              <p:cNvPr id="118" name="Grafika 117" descr="School boy with solid fill">
                <a:extLst>
                  <a:ext uri="{FF2B5EF4-FFF2-40B4-BE49-F238E27FC236}">
                    <a16:creationId xmlns:a16="http://schemas.microsoft.com/office/drawing/2014/main" id="{0A246D8D-137D-109E-8570-341CA2A5F3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76690" y="2243141"/>
                <a:ext cx="712933" cy="712933"/>
              </a:xfrm>
              <a:prstGeom prst="rect">
                <a:avLst/>
              </a:prstGeom>
            </p:spPr>
          </p:pic>
          <p:pic>
            <p:nvPicPr>
              <p:cNvPr id="119" name="Grafika 118" descr="School boy with solid fill">
                <a:extLst>
                  <a:ext uri="{FF2B5EF4-FFF2-40B4-BE49-F238E27FC236}">
                    <a16:creationId xmlns:a16="http://schemas.microsoft.com/office/drawing/2014/main" id="{A4D95098-6F89-7A95-C1D8-859DBB6111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775" y="2243141"/>
                <a:ext cx="712933" cy="712933"/>
              </a:xfrm>
              <a:prstGeom prst="rect">
                <a:avLst/>
              </a:prstGeom>
            </p:spPr>
          </p:pic>
          <p:pic>
            <p:nvPicPr>
              <p:cNvPr id="120" name="Grafika 119" descr="School boy with solid fill">
                <a:extLst>
                  <a:ext uri="{FF2B5EF4-FFF2-40B4-BE49-F238E27FC236}">
                    <a16:creationId xmlns:a16="http://schemas.microsoft.com/office/drawing/2014/main" id="{BC9D3A89-0705-D07C-D62A-79158FDF0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4860" y="2243141"/>
                <a:ext cx="712933" cy="712933"/>
              </a:xfrm>
              <a:prstGeom prst="rect">
                <a:avLst/>
              </a:prstGeom>
            </p:spPr>
          </p:pic>
          <p:pic>
            <p:nvPicPr>
              <p:cNvPr id="121" name="Grafika 120" descr="School boy with solid fill">
                <a:extLst>
                  <a:ext uri="{FF2B5EF4-FFF2-40B4-BE49-F238E27FC236}">
                    <a16:creationId xmlns:a16="http://schemas.microsoft.com/office/drawing/2014/main" id="{8AFC911D-74C8-3CD1-8658-909924C150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3945" y="2243141"/>
                <a:ext cx="712933" cy="712933"/>
              </a:xfrm>
              <a:prstGeom prst="rect">
                <a:avLst/>
              </a:prstGeom>
            </p:spPr>
          </p:pic>
          <p:pic>
            <p:nvPicPr>
              <p:cNvPr id="122" name="Grafika 121" descr="School boy with solid fill">
                <a:extLst>
                  <a:ext uri="{FF2B5EF4-FFF2-40B4-BE49-F238E27FC236}">
                    <a16:creationId xmlns:a16="http://schemas.microsoft.com/office/drawing/2014/main" id="{A44A490C-6803-1439-342F-7309180367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030" y="2243141"/>
                <a:ext cx="712933" cy="712933"/>
              </a:xfrm>
              <a:prstGeom prst="rect">
                <a:avLst/>
              </a:prstGeom>
            </p:spPr>
          </p:pic>
          <p:pic>
            <p:nvPicPr>
              <p:cNvPr id="123" name="Grafika 122" descr="School boy with solid fill">
                <a:extLst>
                  <a:ext uri="{FF2B5EF4-FFF2-40B4-BE49-F238E27FC236}">
                    <a16:creationId xmlns:a16="http://schemas.microsoft.com/office/drawing/2014/main" id="{B1D3C607-4333-8C86-A11B-9106F1FD9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1200" y="2243141"/>
                <a:ext cx="712933" cy="712933"/>
              </a:xfrm>
              <a:prstGeom prst="rect">
                <a:avLst/>
              </a:prstGeom>
            </p:spPr>
          </p:pic>
          <p:pic>
            <p:nvPicPr>
              <p:cNvPr id="124" name="Grafika 123" descr="School boy with solid fill">
                <a:extLst>
                  <a:ext uri="{FF2B5EF4-FFF2-40B4-BE49-F238E27FC236}">
                    <a16:creationId xmlns:a16="http://schemas.microsoft.com/office/drawing/2014/main" id="{A4102FC2-2279-780B-5CCC-CEFB74541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2115" y="2243141"/>
                <a:ext cx="712933" cy="712933"/>
              </a:xfrm>
              <a:prstGeom prst="rect">
                <a:avLst/>
              </a:prstGeom>
            </p:spPr>
          </p:pic>
          <p:pic>
            <p:nvPicPr>
              <p:cNvPr id="125" name="Grafika 124" descr="School boy with solid fill">
                <a:extLst>
                  <a:ext uri="{FF2B5EF4-FFF2-40B4-BE49-F238E27FC236}">
                    <a16:creationId xmlns:a16="http://schemas.microsoft.com/office/drawing/2014/main" id="{C9648E0D-CCC9-D939-B9BA-0216C87B1C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0285" y="2243141"/>
                <a:ext cx="712933" cy="712933"/>
              </a:xfrm>
              <a:prstGeom prst="rect">
                <a:avLst/>
              </a:prstGeom>
            </p:spPr>
          </p:pic>
          <p:pic>
            <p:nvPicPr>
              <p:cNvPr id="126" name="Grafika 125" descr="School boy with solid fill">
                <a:extLst>
                  <a:ext uri="{FF2B5EF4-FFF2-40B4-BE49-F238E27FC236}">
                    <a16:creationId xmlns:a16="http://schemas.microsoft.com/office/drawing/2014/main" id="{11B9EC73-934D-0A2D-6CDA-397AB0D651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9370" y="2243141"/>
                <a:ext cx="712933" cy="712933"/>
              </a:xfrm>
              <a:prstGeom prst="rect">
                <a:avLst/>
              </a:prstGeom>
            </p:spPr>
          </p:pic>
          <p:pic>
            <p:nvPicPr>
              <p:cNvPr id="127" name="Grafika 126" descr="School boy with solid fill">
                <a:extLst>
                  <a:ext uri="{FF2B5EF4-FFF2-40B4-BE49-F238E27FC236}">
                    <a16:creationId xmlns:a16="http://schemas.microsoft.com/office/drawing/2014/main" id="{7336923C-FEA4-20C1-98E9-8AB6896EA5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8455" y="2243141"/>
                <a:ext cx="712933" cy="712933"/>
              </a:xfrm>
              <a:prstGeom prst="rect">
                <a:avLst/>
              </a:prstGeom>
            </p:spPr>
          </p:pic>
          <p:pic>
            <p:nvPicPr>
              <p:cNvPr id="128" name="Grafika 127" descr="School boy with solid fill">
                <a:extLst>
                  <a:ext uri="{FF2B5EF4-FFF2-40B4-BE49-F238E27FC236}">
                    <a16:creationId xmlns:a16="http://schemas.microsoft.com/office/drawing/2014/main" id="{0088ED4C-AD38-56A5-49C1-7CF3D0CA6C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7545" y="2243141"/>
                <a:ext cx="712933" cy="712933"/>
              </a:xfrm>
              <a:prstGeom prst="rect">
                <a:avLst/>
              </a:prstGeom>
            </p:spPr>
          </p:pic>
        </p:grpSp>
      </p:grpSp>
      <p:grpSp>
        <p:nvGrpSpPr>
          <p:cNvPr id="129" name="Skupina 128">
            <a:extLst>
              <a:ext uri="{FF2B5EF4-FFF2-40B4-BE49-F238E27FC236}">
                <a16:creationId xmlns:a16="http://schemas.microsoft.com/office/drawing/2014/main" id="{C160DBE8-B957-376E-3AF2-3B1B355F57D3}"/>
              </a:ext>
            </a:extLst>
          </p:cNvPr>
          <p:cNvGrpSpPr/>
          <p:nvPr/>
        </p:nvGrpSpPr>
        <p:grpSpPr>
          <a:xfrm>
            <a:off x="2744230" y="4755117"/>
            <a:ext cx="9195272" cy="712933"/>
            <a:chOff x="2585206" y="2243141"/>
            <a:chExt cx="9195272" cy="712933"/>
          </a:xfrm>
        </p:grpSpPr>
        <p:pic>
          <p:nvPicPr>
            <p:cNvPr id="130" name="Grafika 129" descr="School boy with solid fill">
              <a:extLst>
                <a:ext uri="{FF2B5EF4-FFF2-40B4-BE49-F238E27FC236}">
                  <a16:creationId xmlns:a16="http://schemas.microsoft.com/office/drawing/2014/main" id="{7524798D-8D03-9591-C1AC-2DC58DE6DE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5206" y="2243141"/>
              <a:ext cx="712933" cy="712933"/>
            </a:xfrm>
            <a:prstGeom prst="rect">
              <a:avLst/>
            </a:prstGeom>
          </p:spPr>
        </p:pic>
        <p:grpSp>
          <p:nvGrpSpPr>
            <p:cNvPr id="131" name="Skupina 130">
              <a:extLst>
                <a:ext uri="{FF2B5EF4-FFF2-40B4-BE49-F238E27FC236}">
                  <a16:creationId xmlns:a16="http://schemas.microsoft.com/office/drawing/2014/main" id="{7DA63444-E31C-C73D-EACA-DC6D0F3AB1C3}"/>
                </a:ext>
              </a:extLst>
            </p:cNvPr>
            <p:cNvGrpSpPr/>
            <p:nvPr/>
          </p:nvGrpSpPr>
          <p:grpSpPr>
            <a:xfrm>
              <a:off x="3082180" y="2243141"/>
              <a:ext cx="8698298" cy="712933"/>
              <a:chOff x="3082180" y="2243141"/>
              <a:chExt cx="8698298" cy="712933"/>
            </a:xfrm>
          </p:grpSpPr>
          <p:pic>
            <p:nvPicPr>
              <p:cNvPr id="132" name="Grafika 131" descr="School boy with solid fill">
                <a:extLst>
                  <a:ext uri="{FF2B5EF4-FFF2-40B4-BE49-F238E27FC236}">
                    <a16:creationId xmlns:a16="http://schemas.microsoft.com/office/drawing/2014/main" id="{59994914-9740-DBFC-DA41-C2C74AC779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180" y="2243141"/>
                <a:ext cx="712933" cy="712933"/>
              </a:xfrm>
              <a:prstGeom prst="rect">
                <a:avLst/>
              </a:prstGeom>
            </p:spPr>
          </p:pic>
          <p:pic>
            <p:nvPicPr>
              <p:cNvPr id="133" name="Grafika 132" descr="School boy with solid fill">
                <a:extLst>
                  <a:ext uri="{FF2B5EF4-FFF2-40B4-BE49-F238E27FC236}">
                    <a16:creationId xmlns:a16="http://schemas.microsoft.com/office/drawing/2014/main" id="{D119242D-A3B5-CAA1-1A3A-37F308E0E0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1265" y="2243141"/>
                <a:ext cx="712933" cy="712933"/>
              </a:xfrm>
              <a:prstGeom prst="rect">
                <a:avLst/>
              </a:prstGeom>
            </p:spPr>
          </p:pic>
          <p:pic>
            <p:nvPicPr>
              <p:cNvPr id="134" name="Grafika 133" descr="School boy with solid fill">
                <a:extLst>
                  <a:ext uri="{FF2B5EF4-FFF2-40B4-BE49-F238E27FC236}">
                    <a16:creationId xmlns:a16="http://schemas.microsoft.com/office/drawing/2014/main" id="{AF48A347-DC3C-7655-6EE3-4E7DB35FB3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0350" y="2243141"/>
                <a:ext cx="712933" cy="712933"/>
              </a:xfrm>
              <a:prstGeom prst="rect">
                <a:avLst/>
              </a:prstGeom>
            </p:spPr>
          </p:pic>
          <p:pic>
            <p:nvPicPr>
              <p:cNvPr id="135" name="Grafika 134" descr="School boy with solid fill">
                <a:extLst>
                  <a:ext uri="{FF2B5EF4-FFF2-40B4-BE49-F238E27FC236}">
                    <a16:creationId xmlns:a16="http://schemas.microsoft.com/office/drawing/2014/main" id="{FCB3EC06-2EF8-D828-3AFC-12E1F400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8520" y="2243141"/>
                <a:ext cx="712933" cy="712933"/>
              </a:xfrm>
              <a:prstGeom prst="rect">
                <a:avLst/>
              </a:prstGeom>
            </p:spPr>
          </p:pic>
          <p:pic>
            <p:nvPicPr>
              <p:cNvPr id="136" name="Grafika 135" descr="School boy with solid fill">
                <a:extLst>
                  <a:ext uri="{FF2B5EF4-FFF2-40B4-BE49-F238E27FC236}">
                    <a16:creationId xmlns:a16="http://schemas.microsoft.com/office/drawing/2014/main" id="{20995366-5172-E1AF-39F3-56CAF9807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9435" y="2243141"/>
                <a:ext cx="712933" cy="712933"/>
              </a:xfrm>
              <a:prstGeom prst="rect">
                <a:avLst/>
              </a:prstGeom>
            </p:spPr>
          </p:pic>
          <p:pic>
            <p:nvPicPr>
              <p:cNvPr id="137" name="Grafika 136" descr="School boy with solid fill">
                <a:extLst>
                  <a:ext uri="{FF2B5EF4-FFF2-40B4-BE49-F238E27FC236}">
                    <a16:creationId xmlns:a16="http://schemas.microsoft.com/office/drawing/2014/main" id="{999D3E8B-9F63-DD2B-03A6-5C92D7FE8C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7605" y="2243141"/>
                <a:ext cx="712933" cy="712933"/>
              </a:xfrm>
              <a:prstGeom prst="rect">
                <a:avLst/>
              </a:prstGeom>
            </p:spPr>
          </p:pic>
          <p:pic>
            <p:nvPicPr>
              <p:cNvPr id="138" name="Grafika 137" descr="School boy with solid fill">
                <a:extLst>
                  <a:ext uri="{FF2B5EF4-FFF2-40B4-BE49-F238E27FC236}">
                    <a16:creationId xmlns:a16="http://schemas.microsoft.com/office/drawing/2014/main" id="{4651887C-3D55-2ADB-AA7D-B1C9C211B9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76690" y="2243141"/>
                <a:ext cx="712933" cy="712933"/>
              </a:xfrm>
              <a:prstGeom prst="rect">
                <a:avLst/>
              </a:prstGeom>
            </p:spPr>
          </p:pic>
          <p:pic>
            <p:nvPicPr>
              <p:cNvPr id="139" name="Grafika 138" descr="School boy with solid fill">
                <a:extLst>
                  <a:ext uri="{FF2B5EF4-FFF2-40B4-BE49-F238E27FC236}">
                    <a16:creationId xmlns:a16="http://schemas.microsoft.com/office/drawing/2014/main" id="{B78C7D6E-DC91-87C0-3E56-8208D0778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5775" y="2243141"/>
                <a:ext cx="712933" cy="712933"/>
              </a:xfrm>
              <a:prstGeom prst="rect">
                <a:avLst/>
              </a:prstGeom>
            </p:spPr>
          </p:pic>
          <p:pic>
            <p:nvPicPr>
              <p:cNvPr id="140" name="Grafika 139" descr="School boy with solid fill">
                <a:extLst>
                  <a:ext uri="{FF2B5EF4-FFF2-40B4-BE49-F238E27FC236}">
                    <a16:creationId xmlns:a16="http://schemas.microsoft.com/office/drawing/2014/main" id="{AFD5B295-18F3-3D19-50B3-68B33917AF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4860" y="2243141"/>
                <a:ext cx="712933" cy="712933"/>
              </a:xfrm>
              <a:prstGeom prst="rect">
                <a:avLst/>
              </a:prstGeom>
            </p:spPr>
          </p:pic>
          <p:pic>
            <p:nvPicPr>
              <p:cNvPr id="141" name="Grafika 140" descr="School boy with solid fill">
                <a:extLst>
                  <a:ext uri="{FF2B5EF4-FFF2-40B4-BE49-F238E27FC236}">
                    <a16:creationId xmlns:a16="http://schemas.microsoft.com/office/drawing/2014/main" id="{F8F44933-1B5E-ACED-E7BE-E802BF8411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3945" y="2243141"/>
                <a:ext cx="712933" cy="712933"/>
              </a:xfrm>
              <a:prstGeom prst="rect">
                <a:avLst/>
              </a:prstGeom>
            </p:spPr>
          </p:pic>
          <p:pic>
            <p:nvPicPr>
              <p:cNvPr id="142" name="Grafika 141" descr="School boy with solid fill">
                <a:extLst>
                  <a:ext uri="{FF2B5EF4-FFF2-40B4-BE49-F238E27FC236}">
                    <a16:creationId xmlns:a16="http://schemas.microsoft.com/office/drawing/2014/main" id="{90259D62-009F-A5CE-7BF7-F8A4626266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030" y="2243141"/>
                <a:ext cx="712933" cy="712933"/>
              </a:xfrm>
              <a:prstGeom prst="rect">
                <a:avLst/>
              </a:prstGeom>
            </p:spPr>
          </p:pic>
          <p:pic>
            <p:nvPicPr>
              <p:cNvPr id="143" name="Grafika 142" descr="School boy with solid fill">
                <a:extLst>
                  <a:ext uri="{FF2B5EF4-FFF2-40B4-BE49-F238E27FC236}">
                    <a16:creationId xmlns:a16="http://schemas.microsoft.com/office/drawing/2014/main" id="{D4164BD5-0C66-9801-2F82-23FB831B10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1200" y="2243141"/>
                <a:ext cx="712933" cy="712933"/>
              </a:xfrm>
              <a:prstGeom prst="rect">
                <a:avLst/>
              </a:prstGeom>
            </p:spPr>
          </p:pic>
          <p:pic>
            <p:nvPicPr>
              <p:cNvPr id="144" name="Grafika 143" descr="School boy with solid fill">
                <a:extLst>
                  <a:ext uri="{FF2B5EF4-FFF2-40B4-BE49-F238E27FC236}">
                    <a16:creationId xmlns:a16="http://schemas.microsoft.com/office/drawing/2014/main" id="{EBFD668C-FB0D-EE6B-B0D6-AEBFE6D982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2115" y="2243141"/>
                <a:ext cx="712933" cy="712933"/>
              </a:xfrm>
              <a:prstGeom prst="rect">
                <a:avLst/>
              </a:prstGeom>
            </p:spPr>
          </p:pic>
          <p:pic>
            <p:nvPicPr>
              <p:cNvPr id="145" name="Grafika 144" descr="School boy with solid fill">
                <a:extLst>
                  <a:ext uri="{FF2B5EF4-FFF2-40B4-BE49-F238E27FC236}">
                    <a16:creationId xmlns:a16="http://schemas.microsoft.com/office/drawing/2014/main" id="{C285A5AC-2796-D627-A8BE-4C07DAF85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0285" y="2243141"/>
                <a:ext cx="712933" cy="712933"/>
              </a:xfrm>
              <a:prstGeom prst="rect">
                <a:avLst/>
              </a:prstGeom>
            </p:spPr>
          </p:pic>
          <p:pic>
            <p:nvPicPr>
              <p:cNvPr id="146" name="Grafika 145" descr="School boy with solid fill">
                <a:extLst>
                  <a:ext uri="{FF2B5EF4-FFF2-40B4-BE49-F238E27FC236}">
                    <a16:creationId xmlns:a16="http://schemas.microsoft.com/office/drawing/2014/main" id="{668232A1-53E0-9034-05D0-1BED01E44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9370" y="2243141"/>
                <a:ext cx="712933" cy="712933"/>
              </a:xfrm>
              <a:prstGeom prst="rect">
                <a:avLst/>
              </a:prstGeom>
            </p:spPr>
          </p:pic>
          <p:pic>
            <p:nvPicPr>
              <p:cNvPr id="147" name="Grafika 146" descr="School boy with solid fill">
                <a:extLst>
                  <a:ext uri="{FF2B5EF4-FFF2-40B4-BE49-F238E27FC236}">
                    <a16:creationId xmlns:a16="http://schemas.microsoft.com/office/drawing/2014/main" id="{89CA95FA-13CD-F94D-CB23-34E38CFBF7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8455" y="2243141"/>
                <a:ext cx="712933" cy="712933"/>
              </a:xfrm>
              <a:prstGeom prst="rect">
                <a:avLst/>
              </a:prstGeom>
            </p:spPr>
          </p:pic>
          <p:pic>
            <p:nvPicPr>
              <p:cNvPr id="148" name="Grafika 147" descr="School boy with solid fill">
                <a:extLst>
                  <a:ext uri="{FF2B5EF4-FFF2-40B4-BE49-F238E27FC236}">
                    <a16:creationId xmlns:a16="http://schemas.microsoft.com/office/drawing/2014/main" id="{E3CC4402-86A5-A22D-A6B6-399B00EDC3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7545" y="2243141"/>
                <a:ext cx="712933" cy="712933"/>
              </a:xfrm>
              <a:prstGeom prst="rect">
                <a:avLst/>
              </a:prstGeom>
            </p:spPr>
          </p:pic>
        </p:grpSp>
      </p:grpSp>
      <p:graphicFrame>
        <p:nvGraphicFramePr>
          <p:cNvPr id="151" name="Grafikon 150">
            <a:extLst>
              <a:ext uri="{FF2B5EF4-FFF2-40B4-BE49-F238E27FC236}">
                <a16:creationId xmlns:a16="http://schemas.microsoft.com/office/drawing/2014/main" id="{596ADF1B-7075-B582-F6F6-185C0EB268DD}"/>
              </a:ext>
            </a:extLst>
          </p:cNvPr>
          <p:cNvGraphicFramePr/>
          <p:nvPr/>
        </p:nvGraphicFramePr>
        <p:xfrm>
          <a:off x="1631857" y="1690688"/>
          <a:ext cx="1264023" cy="18114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2" name="Grafikon 151">
            <a:extLst>
              <a:ext uri="{FF2B5EF4-FFF2-40B4-BE49-F238E27FC236}">
                <a16:creationId xmlns:a16="http://schemas.microsoft.com/office/drawing/2014/main" id="{FBCD9BA7-2ECA-F250-BC5A-96B782B01D1E}"/>
              </a:ext>
            </a:extLst>
          </p:cNvPr>
          <p:cNvGraphicFramePr/>
          <p:nvPr/>
        </p:nvGraphicFramePr>
        <p:xfrm>
          <a:off x="1619655" y="2827159"/>
          <a:ext cx="1264023" cy="18114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3" name="Grafikon 152">
            <a:extLst>
              <a:ext uri="{FF2B5EF4-FFF2-40B4-BE49-F238E27FC236}">
                <a16:creationId xmlns:a16="http://schemas.microsoft.com/office/drawing/2014/main" id="{01E78E04-3F78-488A-F468-0FA13B79D6B8}"/>
              </a:ext>
            </a:extLst>
          </p:cNvPr>
          <p:cNvGraphicFramePr/>
          <p:nvPr/>
        </p:nvGraphicFramePr>
        <p:xfrm>
          <a:off x="1529741" y="4205834"/>
          <a:ext cx="1264023" cy="1811499"/>
        </p:xfrm>
        <a:graphic>
          <a:graphicData uri="http://schemas.openxmlformats.org/drawingml/2006/chart">
            <c:chart xmlns:c="http://schemas.openxmlformats.org/drawingml/2006/chart" xmlns:r="http://schemas.openxmlformats.org/officeDocument/2006/relationships" r:id="rId8"/>
          </a:graphicData>
        </a:graphic>
      </p:graphicFrame>
      <p:sp>
        <p:nvSpPr>
          <p:cNvPr id="158" name="PoljeZBesedilom 157">
            <a:extLst>
              <a:ext uri="{FF2B5EF4-FFF2-40B4-BE49-F238E27FC236}">
                <a16:creationId xmlns:a16="http://schemas.microsoft.com/office/drawing/2014/main" id="{083E0FC6-3FFF-2A91-A0D7-D655422B2B45}"/>
              </a:ext>
            </a:extLst>
          </p:cNvPr>
          <p:cNvSpPr txBox="1"/>
          <p:nvPr/>
        </p:nvSpPr>
        <p:spPr>
          <a:xfrm>
            <a:off x="2379523" y="3083601"/>
            <a:ext cx="712933" cy="369332"/>
          </a:xfrm>
          <a:prstGeom prst="rect">
            <a:avLst/>
          </a:prstGeom>
          <a:noFill/>
        </p:spPr>
        <p:txBody>
          <a:bodyPr wrap="square" rtlCol="0">
            <a:spAutoFit/>
          </a:bodyPr>
          <a:lstStyle/>
          <a:p>
            <a:r>
              <a:rPr lang="sl-SI" b="1" dirty="0">
                <a:solidFill>
                  <a:srgbClr val="FF0000"/>
                </a:solidFill>
              </a:rPr>
              <a:t>16 %</a:t>
            </a:r>
          </a:p>
        </p:txBody>
      </p:sp>
      <p:sp>
        <p:nvSpPr>
          <p:cNvPr id="159" name="PoljeZBesedilom 158">
            <a:extLst>
              <a:ext uri="{FF2B5EF4-FFF2-40B4-BE49-F238E27FC236}">
                <a16:creationId xmlns:a16="http://schemas.microsoft.com/office/drawing/2014/main" id="{6A1B0CB1-EF26-B249-3816-C6FF2128FF66}"/>
              </a:ext>
            </a:extLst>
          </p:cNvPr>
          <p:cNvSpPr txBox="1"/>
          <p:nvPr/>
        </p:nvSpPr>
        <p:spPr>
          <a:xfrm>
            <a:off x="2341063" y="4512222"/>
            <a:ext cx="684178" cy="369332"/>
          </a:xfrm>
          <a:prstGeom prst="rect">
            <a:avLst/>
          </a:prstGeom>
          <a:noFill/>
        </p:spPr>
        <p:txBody>
          <a:bodyPr wrap="square" rtlCol="0">
            <a:spAutoFit/>
          </a:bodyPr>
          <a:lstStyle/>
          <a:p>
            <a:r>
              <a:rPr lang="sl-SI" b="1" dirty="0">
                <a:solidFill>
                  <a:srgbClr val="FF0000"/>
                </a:solidFill>
              </a:rPr>
              <a:t>32 %</a:t>
            </a:r>
          </a:p>
        </p:txBody>
      </p:sp>
      <p:sp>
        <p:nvSpPr>
          <p:cNvPr id="160" name="PoljeZBesedilom 159">
            <a:extLst>
              <a:ext uri="{FF2B5EF4-FFF2-40B4-BE49-F238E27FC236}">
                <a16:creationId xmlns:a16="http://schemas.microsoft.com/office/drawing/2014/main" id="{73C75C9E-1C85-C5DF-A68C-CCE87B812285}"/>
              </a:ext>
            </a:extLst>
          </p:cNvPr>
          <p:cNvSpPr txBox="1"/>
          <p:nvPr/>
        </p:nvSpPr>
        <p:spPr>
          <a:xfrm>
            <a:off x="2341063" y="1876726"/>
            <a:ext cx="837943" cy="369332"/>
          </a:xfrm>
          <a:prstGeom prst="rect">
            <a:avLst/>
          </a:prstGeom>
          <a:noFill/>
        </p:spPr>
        <p:txBody>
          <a:bodyPr wrap="square" rtlCol="0">
            <a:spAutoFit/>
          </a:bodyPr>
          <a:lstStyle/>
          <a:p>
            <a:r>
              <a:rPr lang="sl-SI" b="1" dirty="0">
                <a:solidFill>
                  <a:srgbClr val="FF0000"/>
                </a:solidFill>
              </a:rPr>
              <a:t>19 %</a:t>
            </a:r>
          </a:p>
        </p:txBody>
      </p:sp>
    </p:spTree>
    <p:extLst>
      <p:ext uri="{BB962C8B-B14F-4D97-AF65-F5344CB8AC3E}">
        <p14:creationId xmlns:p14="http://schemas.microsoft.com/office/powerpoint/2010/main" val="650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P spid="1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aslov 16">
            <a:extLst>
              <a:ext uri="{FF2B5EF4-FFF2-40B4-BE49-F238E27FC236}">
                <a16:creationId xmlns:a16="http://schemas.microsoft.com/office/drawing/2014/main" id="{D166E7B1-6E1D-7361-6311-D224F0575B70}"/>
              </a:ext>
            </a:extLst>
          </p:cNvPr>
          <p:cNvSpPr>
            <a:spLocks noGrp="1"/>
          </p:cNvSpPr>
          <p:nvPr>
            <p:ph type="title"/>
          </p:nvPr>
        </p:nvSpPr>
        <p:spPr/>
        <p:txBody>
          <a:bodyPr/>
          <a:lstStyle/>
          <a:p>
            <a:r>
              <a:rPr lang="sl-SI" dirty="0"/>
              <a:t>Nekoliko več starejših učencev imelo izkušnjo z nasiljem</a:t>
            </a:r>
          </a:p>
        </p:txBody>
      </p:sp>
      <p:graphicFrame>
        <p:nvGraphicFramePr>
          <p:cNvPr id="18" name="Označba mesta vsebine 17">
            <a:extLst>
              <a:ext uri="{FF2B5EF4-FFF2-40B4-BE49-F238E27FC236}">
                <a16:creationId xmlns:a16="http://schemas.microsoft.com/office/drawing/2014/main" id="{7B21FC5E-1CA5-97DF-F9A0-A142972C8360}"/>
              </a:ext>
            </a:extLst>
          </p:cNvPr>
          <p:cNvGraphicFramePr>
            <a:graphicFrameLocks noGrp="1"/>
          </p:cNvGraphicFramePr>
          <p:nvPr>
            <p:ph idx="1"/>
          </p:nvPr>
        </p:nvGraphicFramePr>
        <p:xfrm>
          <a:off x="1313792" y="1785868"/>
          <a:ext cx="10039350" cy="4511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894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A3765-2AB5-4C2C-E800-819D363FDA00}"/>
            </a:ext>
          </a:extLst>
        </p:cNvPr>
        <p:cNvGrpSpPr/>
        <p:nvPr/>
      </p:nvGrpSpPr>
      <p:grpSpPr>
        <a:xfrm>
          <a:off x="0" y="0"/>
          <a:ext cx="0" cy="0"/>
          <a:chOff x="0" y="0"/>
          <a:chExt cx="0" cy="0"/>
        </a:xfrm>
      </p:grpSpPr>
      <p:sp>
        <p:nvSpPr>
          <p:cNvPr id="17" name="Naslov 16">
            <a:extLst>
              <a:ext uri="{FF2B5EF4-FFF2-40B4-BE49-F238E27FC236}">
                <a16:creationId xmlns:a16="http://schemas.microsoft.com/office/drawing/2014/main" id="{708C8887-AD93-0852-8C9E-5212EA11A425}"/>
              </a:ext>
            </a:extLst>
          </p:cNvPr>
          <p:cNvSpPr>
            <a:spLocks noGrp="1"/>
          </p:cNvSpPr>
          <p:nvPr>
            <p:ph type="title"/>
          </p:nvPr>
        </p:nvSpPr>
        <p:spPr/>
        <p:txBody>
          <a:bodyPr/>
          <a:lstStyle/>
          <a:p>
            <a:r>
              <a:rPr lang="sl-SI" dirty="0"/>
              <a:t>Starejši učenci poročali o več nasilja v zadnjem času</a:t>
            </a:r>
          </a:p>
        </p:txBody>
      </p:sp>
      <p:graphicFrame>
        <p:nvGraphicFramePr>
          <p:cNvPr id="18" name="Označba mesta vsebine 17">
            <a:extLst>
              <a:ext uri="{FF2B5EF4-FFF2-40B4-BE49-F238E27FC236}">
                <a16:creationId xmlns:a16="http://schemas.microsoft.com/office/drawing/2014/main" id="{A22113E1-5466-01E1-C740-A6800031F976}"/>
              </a:ext>
            </a:extLst>
          </p:cNvPr>
          <p:cNvGraphicFramePr>
            <a:graphicFrameLocks noGrp="1"/>
          </p:cNvGraphicFramePr>
          <p:nvPr>
            <p:ph idx="1"/>
          </p:nvPr>
        </p:nvGraphicFramePr>
        <p:xfrm>
          <a:off x="1313792" y="1785868"/>
          <a:ext cx="10039350" cy="4511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8001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Žrtve nasilja poročajo pretežno o verbalnem nasilju</a:t>
            </a:r>
            <a:endParaRPr lang="en-GB" dirty="0"/>
          </a:p>
        </p:txBody>
      </p:sp>
      <p:graphicFrame>
        <p:nvGraphicFramePr>
          <p:cNvPr id="6" name="Označba mesta vsebine 5">
            <a:extLst>
              <a:ext uri="{FF2B5EF4-FFF2-40B4-BE49-F238E27FC236}">
                <a16:creationId xmlns:a16="http://schemas.microsoft.com/office/drawing/2014/main" id="{169DCF5D-1445-16B5-F2B5-2C41D9CE32EC}"/>
              </a:ext>
            </a:extLst>
          </p:cNvPr>
          <p:cNvGraphicFramePr>
            <a:graphicFrameLocks noGrp="1"/>
          </p:cNvGraphicFramePr>
          <p:nvPr>
            <p:ph idx="1"/>
          </p:nvPr>
        </p:nvGraphicFramePr>
        <p:xfrm>
          <a:off x="556592" y="2179983"/>
          <a:ext cx="10376452" cy="4511675"/>
        </p:xfrm>
        <a:graphic>
          <a:graphicData uri="http://schemas.openxmlformats.org/drawingml/2006/chart">
            <c:chart xmlns:c="http://schemas.openxmlformats.org/drawingml/2006/chart" xmlns:r="http://schemas.openxmlformats.org/officeDocument/2006/relationships" r:id="rId2"/>
          </a:graphicData>
        </a:graphic>
      </p:graphicFrame>
      <p:sp>
        <p:nvSpPr>
          <p:cNvPr id="3" name="Oblaček govora: pravokotnik z zaobljenimi vogali 2">
            <a:extLst>
              <a:ext uri="{FF2B5EF4-FFF2-40B4-BE49-F238E27FC236}">
                <a16:creationId xmlns:a16="http://schemas.microsoft.com/office/drawing/2014/main" id="{BD451021-B31C-1871-088D-498E7B732C83}"/>
              </a:ext>
            </a:extLst>
          </p:cNvPr>
          <p:cNvSpPr/>
          <p:nvPr/>
        </p:nvSpPr>
        <p:spPr>
          <a:xfrm>
            <a:off x="6096000" y="1132114"/>
            <a:ext cx="4455886" cy="1047869"/>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solidFill>
                  <a:sysClr val="windowText" lastClr="000000"/>
                </a:solidFill>
              </a:rPr>
              <a:t>Nekoliko več spletnega nasilja v 9. razredu in več groženj s fizičnim ali fizičnega v 7. razredu.</a:t>
            </a:r>
          </a:p>
        </p:txBody>
      </p:sp>
    </p:spTree>
    <p:extLst>
      <p:ext uri="{BB962C8B-B14F-4D97-AF65-F5344CB8AC3E}">
        <p14:creationId xmlns:p14="http://schemas.microsoft.com/office/powerpoint/2010/main" val="37825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right)">
                                      <p:cBhvr>
                                        <p:cTn id="7" dur="10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right)">
                                      <p:cBhvr>
                                        <p:cTn id="12" dur="10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right)">
                                      <p:cBhvr>
                                        <p:cTn id="17" dur="10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right)">
                                      <p:cBhvr>
                                        <p:cTn id="22" dur="1000"/>
                                        <p:tgtEl>
                                          <p:spTgt spid="6">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right)">
                                      <p:cBhvr>
                                        <p:cTn id="27" dur="1000"/>
                                        <p:tgtEl>
                                          <p:spTgt spid="6">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right)">
                                      <p:cBhvr>
                                        <p:cTn id="32" dur="1000"/>
                                        <p:tgtEl>
                                          <p:spTgt spid="6">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46272-D461-06DC-1C49-24456F3DF67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DA98FF0-F11E-5BDF-72F7-3FA2A52D993D}"/>
              </a:ext>
            </a:extLst>
          </p:cNvPr>
          <p:cNvSpPr>
            <a:spLocks noGrp="1"/>
          </p:cNvSpPr>
          <p:nvPr>
            <p:ph type="title"/>
          </p:nvPr>
        </p:nvSpPr>
        <p:spPr/>
        <p:txBody>
          <a:bodyPr>
            <a:normAutofit/>
          </a:bodyPr>
          <a:lstStyle/>
          <a:p>
            <a:r>
              <a:rPr lang="sl-SI" dirty="0"/>
              <a:t>Nasilneži v največji meri verbalno nasilni do drugih učencev</a:t>
            </a:r>
            <a:endParaRPr lang="en-GB" dirty="0"/>
          </a:p>
        </p:txBody>
      </p:sp>
      <p:graphicFrame>
        <p:nvGraphicFramePr>
          <p:cNvPr id="6" name="Označba mesta vsebine 5">
            <a:extLst>
              <a:ext uri="{FF2B5EF4-FFF2-40B4-BE49-F238E27FC236}">
                <a16:creationId xmlns:a16="http://schemas.microsoft.com/office/drawing/2014/main" id="{DE1132BB-67AC-BD08-7B48-9A28178A6DCB}"/>
              </a:ext>
            </a:extLst>
          </p:cNvPr>
          <p:cNvGraphicFramePr>
            <a:graphicFrameLocks noGrp="1"/>
          </p:cNvGraphicFramePr>
          <p:nvPr>
            <p:ph idx="1"/>
          </p:nvPr>
        </p:nvGraphicFramePr>
        <p:xfrm>
          <a:off x="556592" y="2179983"/>
          <a:ext cx="10376452" cy="4511675"/>
        </p:xfrm>
        <a:graphic>
          <a:graphicData uri="http://schemas.openxmlformats.org/drawingml/2006/chart">
            <c:chart xmlns:c="http://schemas.openxmlformats.org/drawingml/2006/chart" xmlns:r="http://schemas.openxmlformats.org/officeDocument/2006/relationships" r:id="rId2"/>
          </a:graphicData>
        </a:graphic>
      </p:graphicFrame>
      <p:sp>
        <p:nvSpPr>
          <p:cNvPr id="3" name="Oblaček govora: pravokotnik z zaobljenimi vogali 2">
            <a:extLst>
              <a:ext uri="{FF2B5EF4-FFF2-40B4-BE49-F238E27FC236}">
                <a16:creationId xmlns:a16="http://schemas.microsoft.com/office/drawing/2014/main" id="{AEE1EFD2-717B-C8EB-7E8D-D4FF70804EBA}"/>
              </a:ext>
            </a:extLst>
          </p:cNvPr>
          <p:cNvSpPr/>
          <p:nvPr/>
        </p:nvSpPr>
        <p:spPr>
          <a:xfrm>
            <a:off x="6096000" y="1132114"/>
            <a:ext cx="4455886" cy="1047869"/>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solidFill>
                  <a:sysClr val="windowText" lastClr="000000"/>
                </a:solidFill>
              </a:rPr>
              <a:t>Nasilneži v 7. razredu poročajo o več fizičnem nasilju ali grožnji z njim, v 9. razredu pa o več verbalnem in socialnem.</a:t>
            </a:r>
          </a:p>
        </p:txBody>
      </p:sp>
    </p:spTree>
    <p:extLst>
      <p:ext uri="{BB962C8B-B14F-4D97-AF65-F5344CB8AC3E}">
        <p14:creationId xmlns:p14="http://schemas.microsoft.com/office/powerpoint/2010/main" val="29511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223E-C2C7-6027-2BAF-42EA895698E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EB3E623-8ADA-B672-6053-867D00D106E2}"/>
              </a:ext>
            </a:extLst>
          </p:cNvPr>
          <p:cNvSpPr>
            <a:spLocks noGrp="1"/>
          </p:cNvSpPr>
          <p:nvPr>
            <p:ph type="title"/>
          </p:nvPr>
        </p:nvSpPr>
        <p:spPr/>
        <p:txBody>
          <a:bodyPr>
            <a:normAutofit/>
          </a:bodyPr>
          <a:lstStyle/>
          <a:p>
            <a:r>
              <a:rPr lang="sl-SI" dirty="0"/>
              <a:t>Učenci so priča predvsem verbalnem nasilju, a tudi socialnemu</a:t>
            </a:r>
            <a:endParaRPr lang="en-GB" dirty="0"/>
          </a:p>
        </p:txBody>
      </p:sp>
      <p:graphicFrame>
        <p:nvGraphicFramePr>
          <p:cNvPr id="6" name="Označba mesta vsebine 5">
            <a:extLst>
              <a:ext uri="{FF2B5EF4-FFF2-40B4-BE49-F238E27FC236}">
                <a16:creationId xmlns:a16="http://schemas.microsoft.com/office/drawing/2014/main" id="{7713BDA2-D4AB-B184-2E3A-6A1542334A43}"/>
              </a:ext>
            </a:extLst>
          </p:cNvPr>
          <p:cNvGraphicFramePr>
            <a:graphicFrameLocks noGrp="1"/>
          </p:cNvGraphicFramePr>
          <p:nvPr>
            <p:ph idx="1"/>
          </p:nvPr>
        </p:nvGraphicFramePr>
        <p:xfrm>
          <a:off x="556592" y="2179983"/>
          <a:ext cx="10376452" cy="4511675"/>
        </p:xfrm>
        <a:graphic>
          <a:graphicData uri="http://schemas.openxmlformats.org/drawingml/2006/chart">
            <c:chart xmlns:c="http://schemas.openxmlformats.org/drawingml/2006/chart" xmlns:r="http://schemas.openxmlformats.org/officeDocument/2006/relationships" r:id="rId2"/>
          </a:graphicData>
        </a:graphic>
      </p:graphicFrame>
      <p:sp>
        <p:nvSpPr>
          <p:cNvPr id="4" name="Oblaček govora: pravokotnik z zaobljenimi vogali 3">
            <a:extLst>
              <a:ext uri="{FF2B5EF4-FFF2-40B4-BE49-F238E27FC236}">
                <a16:creationId xmlns:a16="http://schemas.microsoft.com/office/drawing/2014/main" id="{7F5B700D-23AC-6D2C-E372-48FEAC090B86}"/>
              </a:ext>
            </a:extLst>
          </p:cNvPr>
          <p:cNvSpPr/>
          <p:nvPr/>
        </p:nvSpPr>
        <p:spPr>
          <a:xfrm>
            <a:off x="6096000" y="1132114"/>
            <a:ext cx="4455886" cy="1047869"/>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solidFill>
                  <a:sysClr val="windowText" lastClr="000000"/>
                </a:solidFill>
              </a:rPr>
              <a:t>Priče nasilja poročajo o več fizičnega nasilja v 7. razredu ali grožnji z njim, v 9. razredu pa o več verbalnega.</a:t>
            </a:r>
          </a:p>
        </p:txBody>
      </p:sp>
    </p:spTree>
    <p:extLst>
      <p:ext uri="{BB962C8B-B14F-4D97-AF65-F5344CB8AC3E}">
        <p14:creationId xmlns:p14="http://schemas.microsoft.com/office/powerpoint/2010/main" val="38832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značba mesta vsebine 10">
            <a:extLst>
              <a:ext uri="{FF2B5EF4-FFF2-40B4-BE49-F238E27FC236}">
                <a16:creationId xmlns:a16="http://schemas.microsoft.com/office/drawing/2014/main" id="{08915F63-0C18-29B5-7CAC-A0B625018137}"/>
              </a:ext>
            </a:extLst>
          </p:cNvPr>
          <p:cNvGraphicFramePr>
            <a:graphicFrameLocks noGrp="1"/>
          </p:cNvGraphicFramePr>
          <p:nvPr>
            <p:ph idx="1"/>
          </p:nvPr>
        </p:nvGraphicFramePr>
        <p:xfrm>
          <a:off x="-850253" y="1756003"/>
          <a:ext cx="6560587" cy="4511675"/>
        </p:xfrm>
        <a:graphic>
          <a:graphicData uri="http://schemas.openxmlformats.org/drawingml/2006/chart">
            <c:chart xmlns:c="http://schemas.openxmlformats.org/drawingml/2006/chart" xmlns:r="http://schemas.openxmlformats.org/officeDocument/2006/relationships" r:id="rId2"/>
          </a:graphicData>
        </a:graphic>
      </p:graphicFrame>
      <p:sp>
        <p:nvSpPr>
          <p:cNvPr id="2" name="Naslov 1">
            <a:extLst>
              <a:ext uri="{FF2B5EF4-FFF2-40B4-BE49-F238E27FC236}">
                <a16:creationId xmlns:a16="http://schemas.microsoft.com/office/drawing/2014/main" id="{25111D04-4497-0E3D-F9D3-55DFF3B316F2}"/>
              </a:ext>
            </a:extLst>
          </p:cNvPr>
          <p:cNvSpPr>
            <a:spLocks noGrp="1"/>
          </p:cNvSpPr>
          <p:nvPr>
            <p:ph type="title"/>
          </p:nvPr>
        </p:nvSpPr>
        <p:spPr/>
        <p:txBody>
          <a:bodyPr/>
          <a:lstStyle/>
          <a:p>
            <a:r>
              <a:rPr lang="sl-SI" dirty="0"/>
              <a:t>Žrtve v dvojni vlogi in preplet tipov nasilja</a:t>
            </a:r>
          </a:p>
        </p:txBody>
      </p:sp>
      <p:graphicFrame>
        <p:nvGraphicFramePr>
          <p:cNvPr id="12" name="Označba mesta vsebine 10">
            <a:extLst>
              <a:ext uri="{FF2B5EF4-FFF2-40B4-BE49-F238E27FC236}">
                <a16:creationId xmlns:a16="http://schemas.microsoft.com/office/drawing/2014/main" id="{05B9E884-3CB9-8EC1-66C5-FFBA948EC5AB}"/>
              </a:ext>
            </a:extLst>
          </p:cNvPr>
          <p:cNvGraphicFramePr>
            <a:graphicFrameLocks/>
          </p:cNvGraphicFramePr>
          <p:nvPr/>
        </p:nvGraphicFramePr>
        <p:xfrm>
          <a:off x="5217756" y="1756003"/>
          <a:ext cx="6560587" cy="4511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1514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1490D9A-B752-7F84-10F8-AC4EEE586E59}"/>
              </a:ext>
            </a:extLst>
          </p:cNvPr>
          <p:cNvSpPr>
            <a:spLocks noGrp="1"/>
          </p:cNvSpPr>
          <p:nvPr>
            <p:ph type="title"/>
          </p:nvPr>
        </p:nvSpPr>
        <p:spPr/>
        <p:txBody>
          <a:bodyPr/>
          <a:lstStyle/>
          <a:p>
            <a:r>
              <a:rPr lang="sl-SI" dirty="0"/>
              <a:t>Žrtve spletnega nasilja v večji meri tudi žrtve drugih vrst nasilja (z izjemo verbalnega)</a:t>
            </a:r>
          </a:p>
        </p:txBody>
      </p:sp>
      <p:graphicFrame>
        <p:nvGraphicFramePr>
          <p:cNvPr id="40" name="Označba mesta vsebine 39">
            <a:extLst>
              <a:ext uri="{FF2B5EF4-FFF2-40B4-BE49-F238E27FC236}">
                <a16:creationId xmlns:a16="http://schemas.microsoft.com/office/drawing/2014/main" id="{D5743A56-4E54-53ED-3AB1-5FC1B3B34E4D}"/>
              </a:ext>
            </a:extLst>
          </p:cNvPr>
          <p:cNvGraphicFramePr>
            <a:graphicFrameLocks noGrp="1"/>
          </p:cNvGraphicFramePr>
          <p:nvPr>
            <p:ph idx="1"/>
          </p:nvPr>
        </p:nvGraphicFramePr>
        <p:xfrm>
          <a:off x="1313792" y="1865966"/>
          <a:ext cx="10039350" cy="4511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896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Pričakovanja</a:t>
            </a:r>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14"/>
          <p:cNvSpPr txBox="1">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t>https://copilot.microsoft.com/images/create/</a:t>
            </a:r>
          </a:p>
        </p:txBody>
      </p:sp>
      <p:sp>
        <p:nvSpPr>
          <p:cNvPr id="9" name="PoljeZBesedilom 14"/>
          <p:cNvSpPr txBox="1">
            <a:spLocks noChangeArrowheads="1"/>
          </p:cNvSpPr>
          <p:nvPr/>
        </p:nvSpPr>
        <p:spPr bwMode="auto">
          <a:xfrm>
            <a:off x="8548263" y="5783744"/>
            <a:ext cx="33516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https://copilot.microsoft.com/images/create/school is </a:t>
            </a:r>
            <a:r>
              <a:rPr lang="sl-SI" altLang="sl-SI" sz="800" dirty="0" err="1">
                <a:solidFill>
                  <a:schemeClr val="bg1"/>
                </a:solidFill>
              </a:rPr>
              <a:t>the</a:t>
            </a:r>
            <a:r>
              <a:rPr lang="sl-SI" altLang="sl-SI" sz="800" dirty="0">
                <a:solidFill>
                  <a:schemeClr val="bg1"/>
                </a:solidFill>
              </a:rPr>
              <a:t> </a:t>
            </a:r>
            <a:r>
              <a:rPr lang="sl-SI" altLang="sl-SI" sz="800" dirty="0" err="1">
                <a:solidFill>
                  <a:schemeClr val="bg1"/>
                </a:solidFill>
              </a:rPr>
              <a:t>heavens</a:t>
            </a:r>
            <a:r>
              <a:rPr lang="sl-SI" altLang="sl-SI" sz="800" dirty="0">
                <a:solidFill>
                  <a:schemeClr val="bg1"/>
                </a:solidFill>
              </a:rPr>
              <a:t> on </a:t>
            </a:r>
            <a:r>
              <a:rPr lang="sl-SI" altLang="sl-SI" sz="800" dirty="0" err="1">
                <a:solidFill>
                  <a:schemeClr val="bg1"/>
                </a:solidFill>
              </a:rPr>
              <a:t>earth</a:t>
            </a:r>
            <a:endParaRPr lang="sl-SI" altLang="sl-SI" sz="800" dirty="0">
              <a:solidFill>
                <a:schemeClr val="bg1"/>
              </a:solidFill>
            </a:endParaRPr>
          </a:p>
        </p:txBody>
      </p:sp>
      <p:pic>
        <p:nvPicPr>
          <p:cNvPr id="12" name="Slika 11"/>
          <p:cNvPicPr>
            <a:picLocks noChangeAspect="1"/>
          </p:cNvPicPr>
          <p:nvPr/>
        </p:nvPicPr>
        <p:blipFill>
          <a:blip r:embed="rId4"/>
          <a:stretch>
            <a:fillRect/>
          </a:stretch>
        </p:blipFill>
        <p:spPr>
          <a:xfrm>
            <a:off x="674856" y="1414434"/>
            <a:ext cx="6697010" cy="3686689"/>
          </a:xfrm>
          <a:prstGeom prst="rect">
            <a:avLst/>
          </a:prstGeom>
        </p:spPr>
      </p:pic>
      <p:sp>
        <p:nvSpPr>
          <p:cNvPr id="13" name="PoljeZBesedilom 9"/>
          <p:cNvSpPr txBox="1">
            <a:spLocks noChangeArrowheads="1"/>
          </p:cNvSpPr>
          <p:nvPr/>
        </p:nvSpPr>
        <p:spPr bwMode="auto">
          <a:xfrm>
            <a:off x="2840038" y="5081554"/>
            <a:ext cx="23666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Avtor: Roman Brunšek, ravnatelj OŠ Škofljica</a:t>
            </a:r>
          </a:p>
        </p:txBody>
      </p:sp>
      <p:pic>
        <p:nvPicPr>
          <p:cNvPr id="14" name="Slika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8263" y="2619881"/>
            <a:ext cx="3304042" cy="321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lika 14"/>
          <p:cNvPicPr>
            <a:picLocks noChangeAspect="1"/>
          </p:cNvPicPr>
          <p:nvPr/>
        </p:nvPicPr>
        <p:blipFill>
          <a:blip r:embed="rId6"/>
          <a:stretch>
            <a:fillRect/>
          </a:stretch>
        </p:blipFill>
        <p:spPr>
          <a:xfrm>
            <a:off x="7659794" y="354318"/>
            <a:ext cx="3576545" cy="2031957"/>
          </a:xfrm>
          <a:prstGeom prst="rect">
            <a:avLst/>
          </a:prstGeom>
        </p:spPr>
      </p:pic>
      <p:sp>
        <p:nvSpPr>
          <p:cNvPr id="16" name="Naslov 1"/>
          <p:cNvSpPr txBox="1">
            <a:spLocks/>
          </p:cNvSpPr>
          <p:nvPr/>
        </p:nvSpPr>
        <p:spPr>
          <a:xfrm>
            <a:off x="1337605" y="5245893"/>
            <a:ext cx="100400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sl-SI" sz="3600" dirty="0"/>
              <a:t>Šola: varno in spodbudno učno okolje</a:t>
            </a:r>
            <a:endParaRPr lang="en-GB" sz="3600" dirty="0"/>
          </a:p>
        </p:txBody>
      </p:sp>
    </p:spTree>
    <p:extLst>
      <p:ext uri="{BB962C8B-B14F-4D97-AF65-F5344CB8AC3E}">
        <p14:creationId xmlns:p14="http://schemas.microsoft.com/office/powerpoint/2010/main" val="3638820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Slikovni rezultati za road icon">
            <a:extLst>
              <a:ext uri="{FF2B5EF4-FFF2-40B4-BE49-F238E27FC236}">
                <a16:creationId xmlns:a16="http://schemas.microsoft.com/office/drawing/2014/main" id="{4DE810D9-5320-BD22-EA79-139C8E5CC5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98"/>
          <a:stretch/>
        </p:blipFill>
        <p:spPr bwMode="auto">
          <a:xfrm>
            <a:off x="9685772" y="1318300"/>
            <a:ext cx="1920961" cy="182879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70758375-23BB-2AF8-48D3-8F5BB0D68F00}"/>
              </a:ext>
            </a:extLst>
          </p:cNvPr>
          <p:cNvSpPr>
            <a:spLocks noGrp="1"/>
          </p:cNvSpPr>
          <p:nvPr>
            <p:ph type="title"/>
          </p:nvPr>
        </p:nvSpPr>
        <p:spPr/>
        <p:txBody>
          <a:bodyPr/>
          <a:lstStyle/>
          <a:p>
            <a:r>
              <a:rPr lang="sl-SI" dirty="0"/>
              <a:t>Žrtve poročajo o doživljanju nasilja na hodnikih in v učilnicah</a:t>
            </a:r>
          </a:p>
        </p:txBody>
      </p:sp>
      <p:sp>
        <p:nvSpPr>
          <p:cNvPr id="4" name="Pravokotnik 3">
            <a:extLst>
              <a:ext uri="{FF2B5EF4-FFF2-40B4-BE49-F238E27FC236}">
                <a16:creationId xmlns:a16="http://schemas.microsoft.com/office/drawing/2014/main" id="{598362B9-7AB4-66FE-BDB3-1D84921AA285}"/>
              </a:ext>
            </a:extLst>
          </p:cNvPr>
          <p:cNvSpPr/>
          <p:nvPr/>
        </p:nvSpPr>
        <p:spPr>
          <a:xfrm>
            <a:off x="1526240" y="2070849"/>
            <a:ext cx="5930153" cy="35970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2" name="Skupina 11">
            <a:extLst>
              <a:ext uri="{FF2B5EF4-FFF2-40B4-BE49-F238E27FC236}">
                <a16:creationId xmlns:a16="http://schemas.microsoft.com/office/drawing/2014/main" id="{3D8CCB8A-ABB4-04B5-CFE0-826494E33684}"/>
              </a:ext>
            </a:extLst>
          </p:cNvPr>
          <p:cNvGrpSpPr/>
          <p:nvPr/>
        </p:nvGrpSpPr>
        <p:grpSpPr>
          <a:xfrm>
            <a:off x="1512792" y="2070849"/>
            <a:ext cx="2767860" cy="1851781"/>
            <a:chOff x="2232212" y="2346512"/>
            <a:chExt cx="2767860" cy="1096094"/>
          </a:xfrm>
        </p:grpSpPr>
        <p:cxnSp>
          <p:nvCxnSpPr>
            <p:cNvPr id="6" name="Raven povezovalnik 5">
              <a:extLst>
                <a:ext uri="{FF2B5EF4-FFF2-40B4-BE49-F238E27FC236}">
                  <a16:creationId xmlns:a16="http://schemas.microsoft.com/office/drawing/2014/main" id="{EEB0306F-F6DD-E4A5-A615-D80EA4BCF308}"/>
                </a:ext>
              </a:extLst>
            </p:cNvPr>
            <p:cNvCxnSpPr>
              <a:cxnSpLocks/>
            </p:cNvCxnSpPr>
            <p:nvPr/>
          </p:nvCxnSpPr>
          <p:spPr>
            <a:xfrm>
              <a:off x="2232212" y="3429000"/>
              <a:ext cx="2767860" cy="0"/>
            </a:xfrm>
            <a:prstGeom prst="line">
              <a:avLst/>
            </a:prstGeom>
          </p:spPr>
          <p:style>
            <a:lnRef idx="1">
              <a:schemeClr val="dk1"/>
            </a:lnRef>
            <a:fillRef idx="0">
              <a:schemeClr val="dk1"/>
            </a:fillRef>
            <a:effectRef idx="0">
              <a:schemeClr val="dk1"/>
            </a:effectRef>
            <a:fontRef idx="minor">
              <a:schemeClr val="tx1"/>
            </a:fontRef>
          </p:style>
        </p:cxnSp>
        <p:cxnSp>
          <p:nvCxnSpPr>
            <p:cNvPr id="8" name="Raven povezovalnik 7">
              <a:extLst>
                <a:ext uri="{FF2B5EF4-FFF2-40B4-BE49-F238E27FC236}">
                  <a16:creationId xmlns:a16="http://schemas.microsoft.com/office/drawing/2014/main" id="{2517C631-6B03-DAC9-6766-63E613CE2D11}"/>
                </a:ext>
              </a:extLst>
            </p:cNvPr>
            <p:cNvCxnSpPr/>
            <p:nvPr/>
          </p:nvCxnSpPr>
          <p:spPr>
            <a:xfrm>
              <a:off x="3630702" y="2346512"/>
              <a:ext cx="0" cy="1082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ven povezovalnik 8">
              <a:extLst>
                <a:ext uri="{FF2B5EF4-FFF2-40B4-BE49-F238E27FC236}">
                  <a16:creationId xmlns:a16="http://schemas.microsoft.com/office/drawing/2014/main" id="{D2CB3AFD-A68C-91E4-CD79-30A77E8CB145}"/>
                </a:ext>
              </a:extLst>
            </p:cNvPr>
            <p:cNvCxnSpPr/>
            <p:nvPr/>
          </p:nvCxnSpPr>
          <p:spPr>
            <a:xfrm>
              <a:off x="4982365" y="2360118"/>
              <a:ext cx="0" cy="1082488"/>
            </a:xfrm>
            <a:prstGeom prst="line">
              <a:avLst/>
            </a:prstGeom>
            <a:ln/>
          </p:spPr>
          <p:style>
            <a:lnRef idx="1">
              <a:schemeClr val="dk1"/>
            </a:lnRef>
            <a:fillRef idx="0">
              <a:schemeClr val="dk1"/>
            </a:fillRef>
            <a:effectRef idx="0">
              <a:schemeClr val="dk1"/>
            </a:effectRef>
            <a:fontRef idx="minor">
              <a:schemeClr val="tx1"/>
            </a:fontRef>
          </p:style>
        </p:cxnSp>
      </p:grpSp>
      <p:cxnSp>
        <p:nvCxnSpPr>
          <p:cNvPr id="68" name="Raven povezovalnik 67">
            <a:extLst>
              <a:ext uri="{FF2B5EF4-FFF2-40B4-BE49-F238E27FC236}">
                <a16:creationId xmlns:a16="http://schemas.microsoft.com/office/drawing/2014/main" id="{D42D1AB2-5DA2-FD8D-68B7-36A481B5C650}"/>
              </a:ext>
            </a:extLst>
          </p:cNvPr>
          <p:cNvCxnSpPr>
            <a:cxnSpLocks/>
          </p:cNvCxnSpPr>
          <p:nvPr/>
        </p:nvCxnSpPr>
        <p:spPr>
          <a:xfrm>
            <a:off x="1512792" y="4283392"/>
            <a:ext cx="3722046" cy="0"/>
          </a:xfrm>
          <a:prstGeom prst="line">
            <a:avLst/>
          </a:prstGeom>
        </p:spPr>
        <p:style>
          <a:lnRef idx="1">
            <a:schemeClr val="dk1"/>
          </a:lnRef>
          <a:fillRef idx="0">
            <a:schemeClr val="dk1"/>
          </a:fillRef>
          <a:effectRef idx="0">
            <a:schemeClr val="dk1"/>
          </a:effectRef>
          <a:fontRef idx="minor">
            <a:schemeClr val="tx1"/>
          </a:fontRef>
        </p:style>
      </p:cxnSp>
      <p:grpSp>
        <p:nvGrpSpPr>
          <p:cNvPr id="75" name="Skupina 74">
            <a:extLst>
              <a:ext uri="{FF2B5EF4-FFF2-40B4-BE49-F238E27FC236}">
                <a16:creationId xmlns:a16="http://schemas.microsoft.com/office/drawing/2014/main" id="{FB3D395B-F262-D7F1-D00A-CFE48CEFB149}"/>
              </a:ext>
            </a:extLst>
          </p:cNvPr>
          <p:cNvGrpSpPr/>
          <p:nvPr/>
        </p:nvGrpSpPr>
        <p:grpSpPr>
          <a:xfrm>
            <a:off x="7031633" y="3482789"/>
            <a:ext cx="341832" cy="652680"/>
            <a:chOff x="7751053" y="3435724"/>
            <a:chExt cx="341832" cy="652680"/>
          </a:xfrm>
        </p:grpSpPr>
        <p:cxnSp>
          <p:nvCxnSpPr>
            <p:cNvPr id="70" name="Raven povezovalnik 69">
              <a:extLst>
                <a:ext uri="{FF2B5EF4-FFF2-40B4-BE49-F238E27FC236}">
                  <a16:creationId xmlns:a16="http://schemas.microsoft.com/office/drawing/2014/main" id="{739A63FE-4FA0-1C54-B9B4-E26871184ED6}"/>
                </a:ext>
              </a:extLst>
            </p:cNvPr>
            <p:cNvCxnSpPr>
              <a:cxnSpLocks/>
            </p:cNvCxnSpPr>
            <p:nvPr/>
          </p:nvCxnSpPr>
          <p:spPr>
            <a:xfrm>
              <a:off x="8007427" y="3435724"/>
              <a:ext cx="0" cy="652680"/>
            </a:xfrm>
            <a:prstGeom prst="line">
              <a:avLst/>
            </a:prstGeom>
          </p:spPr>
          <p:style>
            <a:lnRef idx="1">
              <a:schemeClr val="dk1"/>
            </a:lnRef>
            <a:fillRef idx="0">
              <a:schemeClr val="dk1"/>
            </a:fillRef>
            <a:effectRef idx="0">
              <a:schemeClr val="dk1"/>
            </a:effectRef>
            <a:fontRef idx="minor">
              <a:schemeClr val="tx1"/>
            </a:fontRef>
          </p:style>
        </p:cxnSp>
        <p:cxnSp>
          <p:nvCxnSpPr>
            <p:cNvPr id="71" name="Raven povezovalnik 70">
              <a:extLst>
                <a:ext uri="{FF2B5EF4-FFF2-40B4-BE49-F238E27FC236}">
                  <a16:creationId xmlns:a16="http://schemas.microsoft.com/office/drawing/2014/main" id="{6903DC29-2F0D-26EC-BBEF-DE6D8BD4181B}"/>
                </a:ext>
              </a:extLst>
            </p:cNvPr>
            <p:cNvCxnSpPr>
              <a:cxnSpLocks/>
            </p:cNvCxnSpPr>
            <p:nvPr/>
          </p:nvCxnSpPr>
          <p:spPr>
            <a:xfrm>
              <a:off x="7921969" y="3435724"/>
              <a:ext cx="0" cy="652680"/>
            </a:xfrm>
            <a:prstGeom prst="line">
              <a:avLst/>
            </a:prstGeom>
          </p:spPr>
          <p:style>
            <a:lnRef idx="1">
              <a:schemeClr val="dk1"/>
            </a:lnRef>
            <a:fillRef idx="0">
              <a:schemeClr val="dk1"/>
            </a:fillRef>
            <a:effectRef idx="0">
              <a:schemeClr val="dk1"/>
            </a:effectRef>
            <a:fontRef idx="minor">
              <a:schemeClr val="tx1"/>
            </a:fontRef>
          </p:style>
        </p:cxnSp>
        <p:cxnSp>
          <p:nvCxnSpPr>
            <p:cNvPr id="72" name="Raven povezovalnik 71">
              <a:extLst>
                <a:ext uri="{FF2B5EF4-FFF2-40B4-BE49-F238E27FC236}">
                  <a16:creationId xmlns:a16="http://schemas.microsoft.com/office/drawing/2014/main" id="{E22EC782-66D3-4F2E-F587-AE0DFCB2CCCC}"/>
                </a:ext>
              </a:extLst>
            </p:cNvPr>
            <p:cNvCxnSpPr>
              <a:cxnSpLocks/>
            </p:cNvCxnSpPr>
            <p:nvPr/>
          </p:nvCxnSpPr>
          <p:spPr>
            <a:xfrm>
              <a:off x="7836511" y="3435724"/>
              <a:ext cx="0" cy="652680"/>
            </a:xfrm>
            <a:prstGeom prst="line">
              <a:avLst/>
            </a:prstGeom>
          </p:spPr>
          <p:style>
            <a:lnRef idx="1">
              <a:schemeClr val="dk1"/>
            </a:lnRef>
            <a:fillRef idx="0">
              <a:schemeClr val="dk1"/>
            </a:fillRef>
            <a:effectRef idx="0">
              <a:schemeClr val="dk1"/>
            </a:effectRef>
            <a:fontRef idx="minor">
              <a:schemeClr val="tx1"/>
            </a:fontRef>
          </p:style>
        </p:cxnSp>
        <p:cxnSp>
          <p:nvCxnSpPr>
            <p:cNvPr id="73" name="Raven povezovalnik 72">
              <a:extLst>
                <a:ext uri="{FF2B5EF4-FFF2-40B4-BE49-F238E27FC236}">
                  <a16:creationId xmlns:a16="http://schemas.microsoft.com/office/drawing/2014/main" id="{C14F3AEE-59D8-6A4B-F0E9-E76E20D09B12}"/>
                </a:ext>
              </a:extLst>
            </p:cNvPr>
            <p:cNvCxnSpPr>
              <a:cxnSpLocks/>
            </p:cNvCxnSpPr>
            <p:nvPr/>
          </p:nvCxnSpPr>
          <p:spPr>
            <a:xfrm>
              <a:off x="7751053" y="3435724"/>
              <a:ext cx="0" cy="652680"/>
            </a:xfrm>
            <a:prstGeom prst="line">
              <a:avLst/>
            </a:prstGeom>
          </p:spPr>
          <p:style>
            <a:lnRef idx="1">
              <a:schemeClr val="dk1"/>
            </a:lnRef>
            <a:fillRef idx="0">
              <a:schemeClr val="dk1"/>
            </a:fillRef>
            <a:effectRef idx="0">
              <a:schemeClr val="dk1"/>
            </a:effectRef>
            <a:fontRef idx="minor">
              <a:schemeClr val="tx1"/>
            </a:fontRef>
          </p:style>
        </p:cxnSp>
        <p:cxnSp>
          <p:nvCxnSpPr>
            <p:cNvPr id="74" name="Raven povezovalnik 73">
              <a:extLst>
                <a:ext uri="{FF2B5EF4-FFF2-40B4-BE49-F238E27FC236}">
                  <a16:creationId xmlns:a16="http://schemas.microsoft.com/office/drawing/2014/main" id="{33E22AB2-292F-19DA-78C2-334B8C27F1EE}"/>
                </a:ext>
              </a:extLst>
            </p:cNvPr>
            <p:cNvCxnSpPr>
              <a:cxnSpLocks/>
            </p:cNvCxnSpPr>
            <p:nvPr/>
          </p:nvCxnSpPr>
          <p:spPr>
            <a:xfrm>
              <a:off x="8092885" y="3435724"/>
              <a:ext cx="0" cy="652680"/>
            </a:xfrm>
            <a:prstGeom prst="line">
              <a:avLst/>
            </a:prstGeom>
          </p:spPr>
          <p:style>
            <a:lnRef idx="1">
              <a:schemeClr val="dk1"/>
            </a:lnRef>
            <a:fillRef idx="0">
              <a:schemeClr val="dk1"/>
            </a:fillRef>
            <a:effectRef idx="0">
              <a:schemeClr val="dk1"/>
            </a:effectRef>
            <a:fontRef idx="minor">
              <a:schemeClr val="tx1"/>
            </a:fontRef>
          </p:style>
        </p:cxnSp>
      </p:grpSp>
      <p:cxnSp>
        <p:nvCxnSpPr>
          <p:cNvPr id="94" name="Raven povezovalnik 93">
            <a:extLst>
              <a:ext uri="{FF2B5EF4-FFF2-40B4-BE49-F238E27FC236}">
                <a16:creationId xmlns:a16="http://schemas.microsoft.com/office/drawing/2014/main" id="{5DFBA326-F4FC-6807-7943-957E40C8123F}"/>
              </a:ext>
            </a:extLst>
          </p:cNvPr>
          <p:cNvCxnSpPr>
            <a:cxnSpLocks/>
          </p:cNvCxnSpPr>
          <p:nvPr/>
        </p:nvCxnSpPr>
        <p:spPr>
          <a:xfrm>
            <a:off x="4280652" y="4283392"/>
            <a:ext cx="0" cy="1384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Raven povezovalnik 95">
            <a:extLst>
              <a:ext uri="{FF2B5EF4-FFF2-40B4-BE49-F238E27FC236}">
                <a16:creationId xmlns:a16="http://schemas.microsoft.com/office/drawing/2014/main" id="{21858F58-ABE3-DFDE-53DB-C467E16461A8}"/>
              </a:ext>
            </a:extLst>
          </p:cNvPr>
          <p:cNvCxnSpPr>
            <a:cxnSpLocks/>
          </p:cNvCxnSpPr>
          <p:nvPr/>
        </p:nvCxnSpPr>
        <p:spPr>
          <a:xfrm>
            <a:off x="5234838" y="4283392"/>
            <a:ext cx="0" cy="1384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9" name="Označba mesta vsebine 98" descr="Toilet with solid fill">
            <a:extLst>
              <a:ext uri="{FF2B5EF4-FFF2-40B4-BE49-F238E27FC236}">
                <a16:creationId xmlns:a16="http://schemas.microsoft.com/office/drawing/2014/main" id="{45C5F8E7-1A57-9806-99CD-B5B2ED8EEEA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300833" y="5216344"/>
            <a:ext cx="311514" cy="311514"/>
          </a:xfrm>
        </p:spPr>
      </p:pic>
      <p:pic>
        <p:nvPicPr>
          <p:cNvPr id="101" name="Grafika 100" descr="Sink with solid fill">
            <a:extLst>
              <a:ext uri="{FF2B5EF4-FFF2-40B4-BE49-F238E27FC236}">
                <a16:creationId xmlns:a16="http://schemas.microsoft.com/office/drawing/2014/main" id="{2AC654D1-CD38-A806-259D-B60586C4FB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0374" y="4251511"/>
            <a:ext cx="304464" cy="304464"/>
          </a:xfrm>
          <a:prstGeom prst="rect">
            <a:avLst/>
          </a:prstGeom>
        </p:spPr>
      </p:pic>
      <p:cxnSp>
        <p:nvCxnSpPr>
          <p:cNvPr id="103" name="Raven povezovalnik 102">
            <a:extLst>
              <a:ext uri="{FF2B5EF4-FFF2-40B4-BE49-F238E27FC236}">
                <a16:creationId xmlns:a16="http://schemas.microsoft.com/office/drawing/2014/main" id="{30B3068D-A0B9-7E71-CEAD-CBBD686235DE}"/>
              </a:ext>
            </a:extLst>
          </p:cNvPr>
          <p:cNvCxnSpPr/>
          <p:nvPr/>
        </p:nvCxnSpPr>
        <p:spPr>
          <a:xfrm>
            <a:off x="4280652" y="5076265"/>
            <a:ext cx="939053" cy="0"/>
          </a:xfrm>
          <a:prstGeom prst="line">
            <a:avLst/>
          </a:prstGeom>
        </p:spPr>
        <p:style>
          <a:lnRef idx="1">
            <a:schemeClr val="dk1"/>
          </a:lnRef>
          <a:fillRef idx="0">
            <a:schemeClr val="dk1"/>
          </a:fillRef>
          <a:effectRef idx="0">
            <a:schemeClr val="dk1"/>
          </a:effectRef>
          <a:fontRef idx="minor">
            <a:schemeClr val="tx1"/>
          </a:fontRef>
        </p:style>
      </p:cxnSp>
      <p:pic>
        <p:nvPicPr>
          <p:cNvPr id="104" name="Označba mesta vsebine 98" descr="Toilet with solid fill">
            <a:extLst>
              <a:ext uri="{FF2B5EF4-FFF2-40B4-BE49-F238E27FC236}">
                <a16:creationId xmlns:a16="http://schemas.microsoft.com/office/drawing/2014/main" id="{A076C3F4-5699-53FA-0213-25B2FD10B5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8730" y="5217461"/>
            <a:ext cx="311514" cy="311514"/>
          </a:xfrm>
          <a:prstGeom prst="rect">
            <a:avLst/>
          </a:prstGeom>
        </p:spPr>
      </p:pic>
      <p:pic>
        <p:nvPicPr>
          <p:cNvPr id="105" name="Označba mesta vsebine 98" descr="Toilet with solid fill">
            <a:extLst>
              <a:ext uri="{FF2B5EF4-FFF2-40B4-BE49-F238E27FC236}">
                <a16:creationId xmlns:a16="http://schemas.microsoft.com/office/drawing/2014/main" id="{3A149891-9E01-DCCC-6127-22ED41A2D3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6009" y="5216344"/>
            <a:ext cx="311514" cy="311514"/>
          </a:xfrm>
          <a:prstGeom prst="rect">
            <a:avLst/>
          </a:prstGeom>
        </p:spPr>
      </p:pic>
      <p:cxnSp>
        <p:nvCxnSpPr>
          <p:cNvPr id="107" name="Raven povezovalnik 106">
            <a:extLst>
              <a:ext uri="{FF2B5EF4-FFF2-40B4-BE49-F238E27FC236}">
                <a16:creationId xmlns:a16="http://schemas.microsoft.com/office/drawing/2014/main" id="{A824AEC4-6AF8-15A8-C9DC-B1267E42A41E}"/>
              </a:ext>
            </a:extLst>
          </p:cNvPr>
          <p:cNvCxnSpPr/>
          <p:nvPr/>
        </p:nvCxnSpPr>
        <p:spPr>
          <a:xfrm>
            <a:off x="4612347" y="5076265"/>
            <a:ext cx="0" cy="544606"/>
          </a:xfrm>
          <a:prstGeom prst="line">
            <a:avLst/>
          </a:prstGeom>
        </p:spPr>
        <p:style>
          <a:lnRef idx="1">
            <a:schemeClr val="dk1"/>
          </a:lnRef>
          <a:fillRef idx="0">
            <a:schemeClr val="dk1"/>
          </a:fillRef>
          <a:effectRef idx="0">
            <a:schemeClr val="dk1"/>
          </a:effectRef>
          <a:fontRef idx="minor">
            <a:schemeClr val="tx1"/>
          </a:fontRef>
        </p:style>
      </p:cxnSp>
      <p:cxnSp>
        <p:nvCxnSpPr>
          <p:cNvPr id="108" name="Raven povezovalnik 107">
            <a:extLst>
              <a:ext uri="{FF2B5EF4-FFF2-40B4-BE49-F238E27FC236}">
                <a16:creationId xmlns:a16="http://schemas.microsoft.com/office/drawing/2014/main" id="{2B557BC4-BD9D-DF10-3986-486A24F74B65}"/>
              </a:ext>
            </a:extLst>
          </p:cNvPr>
          <p:cNvCxnSpPr/>
          <p:nvPr/>
        </p:nvCxnSpPr>
        <p:spPr>
          <a:xfrm>
            <a:off x="4907963" y="5076265"/>
            <a:ext cx="0" cy="544606"/>
          </a:xfrm>
          <a:prstGeom prst="line">
            <a:avLst/>
          </a:prstGeom>
        </p:spPr>
        <p:style>
          <a:lnRef idx="1">
            <a:schemeClr val="dk1"/>
          </a:lnRef>
          <a:fillRef idx="0">
            <a:schemeClr val="dk1"/>
          </a:fillRef>
          <a:effectRef idx="0">
            <a:schemeClr val="dk1"/>
          </a:effectRef>
          <a:fontRef idx="minor">
            <a:schemeClr val="tx1"/>
          </a:fontRef>
        </p:style>
      </p:cxnSp>
      <p:pic>
        <p:nvPicPr>
          <p:cNvPr id="109" name="Grafika 108" descr="Sink with solid fill">
            <a:extLst>
              <a:ext uri="{FF2B5EF4-FFF2-40B4-BE49-F238E27FC236}">
                <a16:creationId xmlns:a16="http://schemas.microsoft.com/office/drawing/2014/main" id="{01E851E1-3123-1973-5EC7-7791C96C32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3109" y="4250394"/>
            <a:ext cx="304464" cy="304464"/>
          </a:xfrm>
          <a:prstGeom prst="rect">
            <a:avLst/>
          </a:prstGeom>
        </p:spPr>
      </p:pic>
      <p:grpSp>
        <p:nvGrpSpPr>
          <p:cNvPr id="131" name="Skupina 130">
            <a:extLst>
              <a:ext uri="{FF2B5EF4-FFF2-40B4-BE49-F238E27FC236}">
                <a16:creationId xmlns:a16="http://schemas.microsoft.com/office/drawing/2014/main" id="{55B4A148-8E8C-7CB6-6954-856F1077CF79}"/>
              </a:ext>
            </a:extLst>
          </p:cNvPr>
          <p:cNvGrpSpPr/>
          <p:nvPr/>
        </p:nvGrpSpPr>
        <p:grpSpPr>
          <a:xfrm rot="16200000">
            <a:off x="1380825" y="2521966"/>
            <a:ext cx="1653925" cy="949542"/>
            <a:chOff x="2465370" y="2162776"/>
            <a:chExt cx="1653925" cy="949542"/>
          </a:xfrm>
        </p:grpSpPr>
        <p:grpSp>
          <p:nvGrpSpPr>
            <p:cNvPr id="132" name="Skupina 131">
              <a:extLst>
                <a:ext uri="{FF2B5EF4-FFF2-40B4-BE49-F238E27FC236}">
                  <a16:creationId xmlns:a16="http://schemas.microsoft.com/office/drawing/2014/main" id="{CEB1497C-C37B-C814-8EFA-2E9551315BF6}"/>
                </a:ext>
              </a:extLst>
            </p:cNvPr>
            <p:cNvGrpSpPr/>
            <p:nvPr/>
          </p:nvGrpSpPr>
          <p:grpSpPr>
            <a:xfrm>
              <a:off x="3499734" y="2265835"/>
              <a:ext cx="619561" cy="666418"/>
              <a:chOff x="3499734" y="2265835"/>
              <a:chExt cx="619561" cy="666418"/>
            </a:xfrm>
          </p:grpSpPr>
          <p:pic>
            <p:nvPicPr>
              <p:cNvPr id="144" name="Grafika 143" descr="Classroom with solid fill">
                <a:extLst>
                  <a:ext uri="{FF2B5EF4-FFF2-40B4-BE49-F238E27FC236}">
                    <a16:creationId xmlns:a16="http://schemas.microsoft.com/office/drawing/2014/main" id="{96C4A238-5593-91B2-DB13-CF14357DE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3499734" y="2265835"/>
                <a:ext cx="619561" cy="619561"/>
              </a:xfrm>
              <a:prstGeom prst="rect">
                <a:avLst/>
              </a:prstGeom>
            </p:spPr>
          </p:pic>
          <p:sp>
            <p:nvSpPr>
              <p:cNvPr id="145" name="Pravokotnik 144">
                <a:extLst>
                  <a:ext uri="{FF2B5EF4-FFF2-40B4-BE49-F238E27FC236}">
                    <a16:creationId xmlns:a16="http://schemas.microsoft.com/office/drawing/2014/main" id="{E0C88457-0B37-861C-C812-A2BE9B55FA21}"/>
                  </a:ext>
                </a:extLst>
              </p:cNvPr>
              <p:cNvSpPr/>
              <p:nvPr/>
            </p:nvSpPr>
            <p:spPr>
              <a:xfrm>
                <a:off x="3583641" y="2481481"/>
                <a:ext cx="165362" cy="450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133" name="Skupina 132">
              <a:extLst>
                <a:ext uri="{FF2B5EF4-FFF2-40B4-BE49-F238E27FC236}">
                  <a16:creationId xmlns:a16="http://schemas.microsoft.com/office/drawing/2014/main" id="{D92C6635-7F7B-6094-4A82-BB294B5D095E}"/>
                </a:ext>
              </a:extLst>
            </p:cNvPr>
            <p:cNvGrpSpPr/>
            <p:nvPr/>
          </p:nvGrpSpPr>
          <p:grpSpPr>
            <a:xfrm>
              <a:off x="2465370" y="2162776"/>
              <a:ext cx="944337" cy="949542"/>
              <a:chOff x="2465370" y="2162776"/>
              <a:chExt cx="944337" cy="949542"/>
            </a:xfrm>
          </p:grpSpPr>
          <p:grpSp>
            <p:nvGrpSpPr>
              <p:cNvPr id="134" name="Skupina 133">
                <a:extLst>
                  <a:ext uri="{FF2B5EF4-FFF2-40B4-BE49-F238E27FC236}">
                    <a16:creationId xmlns:a16="http://schemas.microsoft.com/office/drawing/2014/main" id="{A523760D-590B-898C-9F9A-E6E87644320E}"/>
                  </a:ext>
                </a:extLst>
              </p:cNvPr>
              <p:cNvGrpSpPr/>
              <p:nvPr/>
            </p:nvGrpSpPr>
            <p:grpSpPr>
              <a:xfrm>
                <a:off x="2465370" y="2693968"/>
                <a:ext cx="915193" cy="418350"/>
                <a:chOff x="2485542" y="2693968"/>
                <a:chExt cx="915193" cy="418350"/>
              </a:xfrm>
            </p:grpSpPr>
            <p:pic>
              <p:nvPicPr>
                <p:cNvPr id="140" name="Grafika 139" descr="Classroom with solid fill">
                  <a:extLst>
                    <a:ext uri="{FF2B5EF4-FFF2-40B4-BE49-F238E27FC236}">
                      <a16:creationId xmlns:a16="http://schemas.microsoft.com/office/drawing/2014/main" id="{06534AF2-5F20-95FF-2BE0-6180329667B4}"/>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3079009" y="2790591"/>
                  <a:ext cx="418350" cy="225103"/>
                </a:xfrm>
                <a:prstGeom prst="rect">
                  <a:avLst/>
                </a:prstGeom>
              </p:spPr>
            </p:pic>
            <p:pic>
              <p:nvPicPr>
                <p:cNvPr id="141" name="Grafika 140" descr="Classroom with solid fill">
                  <a:extLst>
                    <a:ext uri="{FF2B5EF4-FFF2-40B4-BE49-F238E27FC236}">
                      <a16:creationId xmlns:a16="http://schemas.microsoft.com/office/drawing/2014/main" id="{8F7C6C09-F581-3194-EB4A-B4A827DA5F6F}"/>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848979" y="2790591"/>
                  <a:ext cx="418350" cy="225103"/>
                </a:xfrm>
                <a:prstGeom prst="rect">
                  <a:avLst/>
                </a:prstGeom>
              </p:spPr>
            </p:pic>
            <p:pic>
              <p:nvPicPr>
                <p:cNvPr id="142" name="Grafika 141" descr="Classroom with solid fill">
                  <a:extLst>
                    <a:ext uri="{FF2B5EF4-FFF2-40B4-BE49-F238E27FC236}">
                      <a16:creationId xmlns:a16="http://schemas.microsoft.com/office/drawing/2014/main" id="{CF4264A7-4CC2-C2C7-4D0A-936EEB4CDBA0}"/>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618949" y="2790591"/>
                  <a:ext cx="418350" cy="225103"/>
                </a:xfrm>
                <a:prstGeom prst="rect">
                  <a:avLst/>
                </a:prstGeom>
              </p:spPr>
            </p:pic>
            <p:pic>
              <p:nvPicPr>
                <p:cNvPr id="143" name="Grafika 142" descr="Classroom with solid fill">
                  <a:extLst>
                    <a:ext uri="{FF2B5EF4-FFF2-40B4-BE49-F238E27FC236}">
                      <a16:creationId xmlns:a16="http://schemas.microsoft.com/office/drawing/2014/main" id="{53FE8899-1732-B41F-D1AE-18F2B9595A08}"/>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388919" y="2790591"/>
                  <a:ext cx="418350" cy="225103"/>
                </a:xfrm>
                <a:prstGeom prst="rect">
                  <a:avLst/>
                </a:prstGeom>
              </p:spPr>
            </p:pic>
          </p:grpSp>
          <p:grpSp>
            <p:nvGrpSpPr>
              <p:cNvPr id="135" name="Skupina 134">
                <a:extLst>
                  <a:ext uri="{FF2B5EF4-FFF2-40B4-BE49-F238E27FC236}">
                    <a16:creationId xmlns:a16="http://schemas.microsoft.com/office/drawing/2014/main" id="{A680777B-9BC2-2D55-355B-2EF9E19F1C44}"/>
                  </a:ext>
                </a:extLst>
              </p:cNvPr>
              <p:cNvGrpSpPr/>
              <p:nvPr/>
            </p:nvGrpSpPr>
            <p:grpSpPr>
              <a:xfrm>
                <a:off x="2471910" y="2162776"/>
                <a:ext cx="937797" cy="418350"/>
                <a:chOff x="2471910" y="2162776"/>
                <a:chExt cx="937797" cy="418350"/>
              </a:xfrm>
            </p:grpSpPr>
            <p:pic>
              <p:nvPicPr>
                <p:cNvPr id="136" name="Grafika 135" descr="Classroom with solid fill">
                  <a:extLst>
                    <a:ext uri="{FF2B5EF4-FFF2-40B4-BE49-F238E27FC236}">
                      <a16:creationId xmlns:a16="http://schemas.microsoft.com/office/drawing/2014/main" id="{CB632C53-3963-3D89-4213-89B39E8FEE6A}"/>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3087981" y="2259399"/>
                  <a:ext cx="418350" cy="225103"/>
                </a:xfrm>
                <a:prstGeom prst="rect">
                  <a:avLst/>
                </a:prstGeom>
              </p:spPr>
            </p:pic>
            <p:pic>
              <p:nvPicPr>
                <p:cNvPr id="137" name="Grafika 136" descr="Classroom with solid fill">
                  <a:extLst>
                    <a:ext uri="{FF2B5EF4-FFF2-40B4-BE49-F238E27FC236}">
                      <a16:creationId xmlns:a16="http://schemas.microsoft.com/office/drawing/2014/main" id="{01A8496D-D405-83CD-0D6E-13C6FB62F25C}"/>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850417" y="2259399"/>
                  <a:ext cx="418350" cy="225103"/>
                </a:xfrm>
                <a:prstGeom prst="rect">
                  <a:avLst/>
                </a:prstGeom>
              </p:spPr>
            </p:pic>
            <p:pic>
              <p:nvPicPr>
                <p:cNvPr id="138" name="Grafika 137" descr="Classroom with solid fill">
                  <a:extLst>
                    <a:ext uri="{FF2B5EF4-FFF2-40B4-BE49-F238E27FC236}">
                      <a16:creationId xmlns:a16="http://schemas.microsoft.com/office/drawing/2014/main" id="{C13B8377-BEDA-DB8E-C13E-7083AE5574B9}"/>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612852" y="2259399"/>
                  <a:ext cx="418350" cy="225103"/>
                </a:xfrm>
                <a:prstGeom prst="rect">
                  <a:avLst/>
                </a:prstGeom>
              </p:spPr>
            </p:pic>
            <p:pic>
              <p:nvPicPr>
                <p:cNvPr id="139" name="Grafika 138" descr="Classroom with solid fill">
                  <a:extLst>
                    <a:ext uri="{FF2B5EF4-FFF2-40B4-BE49-F238E27FC236}">
                      <a16:creationId xmlns:a16="http://schemas.microsoft.com/office/drawing/2014/main" id="{BE058021-4A03-776A-E245-17AFD7DA8D10}"/>
                    </a:ext>
                  </a:extLst>
                </p:cNvPr>
                <p:cNvPicPr>
                  <a:picLocks noChangeAspect="1"/>
                </p:cNvPicPr>
                <p:nvPr/>
              </p:nvPicPr>
              <p:blipFill>
                <a:blip r:embed="rId7">
                  <a:extLst>
                    <a:ext uri="{96DAC541-7B7A-43D3-8B79-37D633B846F1}">
                      <asvg:svgBlip xmlns:asvg="http://schemas.microsoft.com/office/drawing/2016/SVG/main" r:embed="rId8"/>
                    </a:ext>
                  </a:extLst>
                </a:blip>
                <a:srcRect l="32476" t="63667"/>
                <a:stretch/>
              </p:blipFill>
              <p:spPr>
                <a:xfrm rot="5400000">
                  <a:off x="2375287" y="2259399"/>
                  <a:ext cx="418350" cy="225103"/>
                </a:xfrm>
                <a:prstGeom prst="rect">
                  <a:avLst/>
                </a:prstGeom>
              </p:spPr>
            </p:pic>
          </p:grpSp>
        </p:grpSp>
      </p:grpSp>
      <p:cxnSp>
        <p:nvCxnSpPr>
          <p:cNvPr id="149" name="Raven povezovalnik 148">
            <a:extLst>
              <a:ext uri="{FF2B5EF4-FFF2-40B4-BE49-F238E27FC236}">
                <a16:creationId xmlns:a16="http://schemas.microsoft.com/office/drawing/2014/main" id="{60C2A84E-009E-C15C-E229-7F41640F2F72}"/>
              </a:ext>
            </a:extLst>
          </p:cNvPr>
          <p:cNvCxnSpPr/>
          <p:nvPr/>
        </p:nvCxnSpPr>
        <p:spPr>
          <a:xfrm flipV="1">
            <a:off x="7031633" y="3476065"/>
            <a:ext cx="424760" cy="0"/>
          </a:xfrm>
          <a:prstGeom prst="line">
            <a:avLst/>
          </a:prstGeom>
        </p:spPr>
        <p:style>
          <a:lnRef idx="1">
            <a:schemeClr val="dk1"/>
          </a:lnRef>
          <a:fillRef idx="0">
            <a:schemeClr val="dk1"/>
          </a:fillRef>
          <a:effectRef idx="0">
            <a:schemeClr val="dk1"/>
          </a:effectRef>
          <a:fontRef idx="minor">
            <a:schemeClr val="tx1"/>
          </a:fontRef>
        </p:style>
      </p:cxnSp>
      <p:cxnSp>
        <p:nvCxnSpPr>
          <p:cNvPr id="150" name="Raven povezovalnik 149">
            <a:extLst>
              <a:ext uri="{FF2B5EF4-FFF2-40B4-BE49-F238E27FC236}">
                <a16:creationId xmlns:a16="http://schemas.microsoft.com/office/drawing/2014/main" id="{5A8FEDA3-52EC-58C6-1142-33A2045DF972}"/>
              </a:ext>
            </a:extLst>
          </p:cNvPr>
          <p:cNvCxnSpPr/>
          <p:nvPr/>
        </p:nvCxnSpPr>
        <p:spPr>
          <a:xfrm flipV="1">
            <a:off x="7031633" y="4133228"/>
            <a:ext cx="424760" cy="0"/>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Premium Vector | Girls and boys restroom sign men and women restroom ...">
            <a:extLst>
              <a:ext uri="{FF2B5EF4-FFF2-40B4-BE49-F238E27FC236}">
                <a16:creationId xmlns:a16="http://schemas.microsoft.com/office/drawing/2014/main" id="{800AC1FC-CEFD-9C98-A86C-8E3E872071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13947" y="4473646"/>
            <a:ext cx="541394" cy="5363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likovni rezultati za school gym icon sign">
            <a:extLst>
              <a:ext uri="{FF2B5EF4-FFF2-40B4-BE49-F238E27FC236}">
                <a16:creationId xmlns:a16="http://schemas.microsoft.com/office/drawing/2014/main" id="{D91AC0AA-B256-601F-4D4A-BDF00A272B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6266" y="4353763"/>
            <a:ext cx="2257652" cy="11890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likovni rezultati za schoolyard icon">
            <a:extLst>
              <a:ext uri="{FF2B5EF4-FFF2-40B4-BE49-F238E27FC236}">
                <a16:creationId xmlns:a16="http://schemas.microsoft.com/office/drawing/2014/main" id="{4E904634-5439-D27E-5D67-1BD93E5C2F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2556" y="2643804"/>
            <a:ext cx="3704519" cy="28150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clip school lockers, Download Free clip school lockers png images ...">
            <a:extLst>
              <a:ext uri="{FF2B5EF4-FFF2-40B4-BE49-F238E27FC236}">
                <a16:creationId xmlns:a16="http://schemas.microsoft.com/office/drawing/2014/main" id="{7E2495BF-FC55-94ED-8C28-ED34AB332C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14250" y="2164292"/>
            <a:ext cx="842918" cy="842918"/>
          </a:xfrm>
          <a:prstGeom prst="rect">
            <a:avLst/>
          </a:prstGeom>
          <a:noFill/>
          <a:extLst>
            <a:ext uri="{909E8E84-426E-40DD-AFC4-6F175D3DCCD1}">
              <a14:hiddenFill xmlns:a14="http://schemas.microsoft.com/office/drawing/2010/main">
                <a:solidFill>
                  <a:srgbClr val="FFFFFF"/>
                </a:solidFill>
              </a14:hiddenFill>
            </a:ext>
          </a:extLst>
        </p:spPr>
      </p:pic>
      <p:pic>
        <p:nvPicPr>
          <p:cNvPr id="158" name="Grafika 157" descr="Clothes hanger with solid fill">
            <a:extLst>
              <a:ext uri="{FF2B5EF4-FFF2-40B4-BE49-F238E27FC236}">
                <a16:creationId xmlns:a16="http://schemas.microsoft.com/office/drawing/2014/main" id="{3AD1E6BC-4A37-F921-F4BE-1DC47FB837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37022" y="2973616"/>
            <a:ext cx="457200" cy="457200"/>
          </a:xfrm>
          <a:prstGeom prst="rect">
            <a:avLst/>
          </a:prstGeom>
        </p:spPr>
      </p:pic>
      <p:sp>
        <p:nvSpPr>
          <p:cNvPr id="161" name="PoljeZBesedilom 160">
            <a:extLst>
              <a:ext uri="{FF2B5EF4-FFF2-40B4-BE49-F238E27FC236}">
                <a16:creationId xmlns:a16="http://schemas.microsoft.com/office/drawing/2014/main" id="{DE9BC4C0-D27B-D20A-AFA8-BB0C46BC0949}"/>
              </a:ext>
            </a:extLst>
          </p:cNvPr>
          <p:cNvSpPr txBox="1"/>
          <p:nvPr/>
        </p:nvSpPr>
        <p:spPr>
          <a:xfrm>
            <a:off x="5272928" y="3334539"/>
            <a:ext cx="1114057" cy="584775"/>
          </a:xfrm>
          <a:prstGeom prst="rect">
            <a:avLst/>
          </a:prstGeom>
          <a:noFill/>
        </p:spPr>
        <p:txBody>
          <a:bodyPr wrap="square" rtlCol="0">
            <a:spAutoFit/>
          </a:bodyPr>
          <a:lstStyle/>
          <a:p>
            <a:r>
              <a:rPr lang="sl-SI" sz="3200" b="1" dirty="0">
                <a:solidFill>
                  <a:srgbClr val="FF0000"/>
                </a:solidFill>
              </a:rPr>
              <a:t>65%</a:t>
            </a:r>
          </a:p>
        </p:txBody>
      </p:sp>
      <p:sp>
        <p:nvSpPr>
          <p:cNvPr id="164" name="PoljeZBesedilom 163">
            <a:extLst>
              <a:ext uri="{FF2B5EF4-FFF2-40B4-BE49-F238E27FC236}">
                <a16:creationId xmlns:a16="http://schemas.microsoft.com/office/drawing/2014/main" id="{A64D0F74-C5ED-9662-21B0-018273564117}"/>
              </a:ext>
            </a:extLst>
          </p:cNvPr>
          <p:cNvSpPr txBox="1"/>
          <p:nvPr/>
        </p:nvSpPr>
        <p:spPr>
          <a:xfrm>
            <a:off x="2184290" y="2401848"/>
            <a:ext cx="996535" cy="523220"/>
          </a:xfrm>
          <a:prstGeom prst="rect">
            <a:avLst/>
          </a:prstGeom>
          <a:noFill/>
        </p:spPr>
        <p:txBody>
          <a:bodyPr wrap="square" rtlCol="0">
            <a:spAutoFit/>
          </a:bodyPr>
          <a:lstStyle/>
          <a:p>
            <a:r>
              <a:rPr lang="sl-SI" sz="2800" b="1" dirty="0">
                <a:solidFill>
                  <a:srgbClr val="FF0000"/>
                </a:solidFill>
              </a:rPr>
              <a:t>55%</a:t>
            </a:r>
          </a:p>
        </p:txBody>
      </p:sp>
      <p:sp>
        <p:nvSpPr>
          <p:cNvPr id="165" name="PoljeZBesedilom 164">
            <a:extLst>
              <a:ext uri="{FF2B5EF4-FFF2-40B4-BE49-F238E27FC236}">
                <a16:creationId xmlns:a16="http://schemas.microsoft.com/office/drawing/2014/main" id="{C2DD4F40-6F79-FA7C-8D34-59A416FE1EB0}"/>
              </a:ext>
            </a:extLst>
          </p:cNvPr>
          <p:cNvSpPr txBox="1"/>
          <p:nvPr/>
        </p:nvSpPr>
        <p:spPr>
          <a:xfrm>
            <a:off x="9180526" y="4163966"/>
            <a:ext cx="996535" cy="353943"/>
          </a:xfrm>
          <a:prstGeom prst="rect">
            <a:avLst/>
          </a:prstGeom>
          <a:noFill/>
        </p:spPr>
        <p:txBody>
          <a:bodyPr wrap="square" rtlCol="0">
            <a:spAutoFit/>
          </a:bodyPr>
          <a:lstStyle/>
          <a:p>
            <a:r>
              <a:rPr lang="sl-SI" sz="1700" b="1" dirty="0">
                <a:solidFill>
                  <a:srgbClr val="FF0000"/>
                </a:solidFill>
              </a:rPr>
              <a:t>38%</a:t>
            </a:r>
          </a:p>
        </p:txBody>
      </p:sp>
      <p:sp>
        <p:nvSpPr>
          <p:cNvPr id="166" name="PoljeZBesedilom 165">
            <a:extLst>
              <a:ext uri="{FF2B5EF4-FFF2-40B4-BE49-F238E27FC236}">
                <a16:creationId xmlns:a16="http://schemas.microsoft.com/office/drawing/2014/main" id="{1883907E-4FAC-7FED-8B59-9669DFEC4163}"/>
              </a:ext>
            </a:extLst>
          </p:cNvPr>
          <p:cNvSpPr txBox="1"/>
          <p:nvPr/>
        </p:nvSpPr>
        <p:spPr>
          <a:xfrm>
            <a:off x="3507670" y="3314654"/>
            <a:ext cx="996535" cy="353943"/>
          </a:xfrm>
          <a:prstGeom prst="rect">
            <a:avLst/>
          </a:prstGeom>
          <a:noFill/>
        </p:spPr>
        <p:txBody>
          <a:bodyPr wrap="square" rtlCol="0">
            <a:spAutoFit/>
          </a:bodyPr>
          <a:lstStyle/>
          <a:p>
            <a:r>
              <a:rPr lang="sl-SI" sz="1700" b="1" dirty="0">
                <a:solidFill>
                  <a:srgbClr val="FF0000"/>
                </a:solidFill>
              </a:rPr>
              <a:t>31%</a:t>
            </a:r>
          </a:p>
        </p:txBody>
      </p:sp>
      <p:sp>
        <p:nvSpPr>
          <p:cNvPr id="167" name="PoljeZBesedilom 166">
            <a:extLst>
              <a:ext uri="{FF2B5EF4-FFF2-40B4-BE49-F238E27FC236}">
                <a16:creationId xmlns:a16="http://schemas.microsoft.com/office/drawing/2014/main" id="{1A74379C-7DA1-EDDF-BE42-CCCEDADF84C2}"/>
              </a:ext>
            </a:extLst>
          </p:cNvPr>
          <p:cNvSpPr txBox="1"/>
          <p:nvPr/>
        </p:nvSpPr>
        <p:spPr>
          <a:xfrm>
            <a:off x="9611558" y="1726879"/>
            <a:ext cx="996535" cy="307777"/>
          </a:xfrm>
          <a:prstGeom prst="rect">
            <a:avLst/>
          </a:prstGeom>
          <a:noFill/>
        </p:spPr>
        <p:txBody>
          <a:bodyPr wrap="square" rtlCol="0">
            <a:spAutoFit/>
          </a:bodyPr>
          <a:lstStyle/>
          <a:p>
            <a:r>
              <a:rPr lang="sl-SI" sz="1400" b="1" dirty="0">
                <a:solidFill>
                  <a:srgbClr val="FF0000"/>
                </a:solidFill>
              </a:rPr>
              <a:t>24%</a:t>
            </a:r>
          </a:p>
        </p:txBody>
      </p:sp>
      <p:sp>
        <p:nvSpPr>
          <p:cNvPr id="168" name="PoljeZBesedilom 167">
            <a:extLst>
              <a:ext uri="{FF2B5EF4-FFF2-40B4-BE49-F238E27FC236}">
                <a16:creationId xmlns:a16="http://schemas.microsoft.com/office/drawing/2014/main" id="{6532BA73-1C39-7CDE-7836-BE6FC84CCA72}"/>
              </a:ext>
            </a:extLst>
          </p:cNvPr>
          <p:cNvSpPr txBox="1"/>
          <p:nvPr/>
        </p:nvSpPr>
        <p:spPr>
          <a:xfrm>
            <a:off x="2776996" y="4779180"/>
            <a:ext cx="996535" cy="292388"/>
          </a:xfrm>
          <a:prstGeom prst="rect">
            <a:avLst/>
          </a:prstGeom>
          <a:noFill/>
        </p:spPr>
        <p:txBody>
          <a:bodyPr wrap="square" rtlCol="0">
            <a:spAutoFit/>
          </a:bodyPr>
          <a:lstStyle/>
          <a:p>
            <a:r>
              <a:rPr lang="sl-SI" sz="1300" b="1" dirty="0">
                <a:solidFill>
                  <a:srgbClr val="FF0000"/>
                </a:solidFill>
              </a:rPr>
              <a:t>24%</a:t>
            </a:r>
          </a:p>
        </p:txBody>
      </p:sp>
      <p:sp>
        <p:nvSpPr>
          <p:cNvPr id="169" name="PoljeZBesedilom 168">
            <a:extLst>
              <a:ext uri="{FF2B5EF4-FFF2-40B4-BE49-F238E27FC236}">
                <a16:creationId xmlns:a16="http://schemas.microsoft.com/office/drawing/2014/main" id="{392659C2-436C-41B5-0041-E1905BA2813A}"/>
              </a:ext>
            </a:extLst>
          </p:cNvPr>
          <p:cNvSpPr txBox="1"/>
          <p:nvPr/>
        </p:nvSpPr>
        <p:spPr>
          <a:xfrm>
            <a:off x="4796627" y="4712194"/>
            <a:ext cx="996535" cy="261610"/>
          </a:xfrm>
          <a:prstGeom prst="rect">
            <a:avLst/>
          </a:prstGeom>
          <a:noFill/>
        </p:spPr>
        <p:txBody>
          <a:bodyPr wrap="square" rtlCol="0">
            <a:spAutoFit/>
          </a:bodyPr>
          <a:lstStyle/>
          <a:p>
            <a:r>
              <a:rPr lang="sl-SI" sz="1100" b="1" dirty="0">
                <a:solidFill>
                  <a:srgbClr val="FF0000"/>
                </a:solidFill>
              </a:rPr>
              <a:t>23%</a:t>
            </a:r>
          </a:p>
        </p:txBody>
      </p:sp>
      <p:sp>
        <p:nvSpPr>
          <p:cNvPr id="3" name="Oblaček govora: pravokotnik z zaobljenimi vogali 2">
            <a:extLst>
              <a:ext uri="{FF2B5EF4-FFF2-40B4-BE49-F238E27FC236}">
                <a16:creationId xmlns:a16="http://schemas.microsoft.com/office/drawing/2014/main" id="{4CE18EA4-71B1-ABD0-82F2-F60F1C082E95}"/>
              </a:ext>
            </a:extLst>
          </p:cNvPr>
          <p:cNvSpPr/>
          <p:nvPr/>
        </p:nvSpPr>
        <p:spPr>
          <a:xfrm>
            <a:off x="4750178" y="1647274"/>
            <a:ext cx="4455886" cy="780831"/>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solidFill>
                  <a:sysClr val="windowText" lastClr="000000"/>
                </a:solidFill>
              </a:rPr>
              <a:t>V 9. razredu več nasilja v garderobi </a:t>
            </a:r>
            <a:r>
              <a:rPr lang="sl-SI">
                <a:solidFill>
                  <a:sysClr val="windowText" lastClr="000000"/>
                </a:solidFill>
              </a:rPr>
              <a:t>in stranišču ter </a:t>
            </a:r>
            <a:r>
              <a:rPr lang="sl-SI" dirty="0">
                <a:solidFill>
                  <a:sysClr val="windowText" lastClr="000000"/>
                </a:solidFill>
              </a:rPr>
              <a:t>manj v učilnicah.</a:t>
            </a:r>
          </a:p>
        </p:txBody>
      </p:sp>
    </p:spTree>
    <p:extLst>
      <p:ext uri="{BB962C8B-B14F-4D97-AF65-F5344CB8AC3E}">
        <p14:creationId xmlns:p14="http://schemas.microsoft.com/office/powerpoint/2010/main" val="389064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4" grpId="0"/>
      <p:bldP spid="165" grpId="0"/>
      <p:bldP spid="166" grpId="0"/>
      <p:bldP spid="167" grpId="0"/>
      <p:bldP spid="168" grpId="0"/>
      <p:bldP spid="169"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82385" y="3908665"/>
            <a:ext cx="11427229" cy="822181"/>
          </a:xfrm>
        </p:spPr>
        <p:txBody>
          <a:bodyPr>
            <a:noAutofit/>
          </a:bodyPr>
          <a:lstStyle/>
          <a:p>
            <a:br>
              <a:rPr lang="en-GB" sz="2400" b="1" dirty="0">
                <a:latin typeface="Arial" panose="020B0604020202020204" pitchFamily="34" charset="0"/>
                <a:cs typeface="Arial" panose="020B0604020202020204" pitchFamily="34" charset="0"/>
              </a:rPr>
            </a:br>
            <a:r>
              <a:rPr lang="sl-SI" sz="2800" b="1" dirty="0">
                <a:solidFill>
                  <a:schemeClr val="bg1"/>
                </a:solidFill>
                <a:latin typeface="Arial" panose="020B0604020202020204" pitchFamily="34" charset="0"/>
                <a:cs typeface="Arial" panose="020B0604020202020204" pitchFamily="34" charset="0"/>
              </a:rPr>
              <a:t>UGOTOVITVE INŠPEKTORATA RS ZA ŠOLSTVO POVEZANE Z MEDVRSTNIŠKIM NASILJEM</a:t>
            </a:r>
            <a:br>
              <a:rPr lang="sl-SI" sz="3200" b="1" dirty="0">
                <a:solidFill>
                  <a:schemeClr val="bg1"/>
                </a:solidFill>
                <a:latin typeface="Arial" panose="020B0604020202020204" pitchFamily="34" charset="0"/>
                <a:cs typeface="Arial" panose="020B0604020202020204" pitchFamily="34" charset="0"/>
              </a:rPr>
            </a:br>
            <a:br>
              <a:rPr lang="sl-SI" sz="3200" b="1" dirty="0">
                <a:solidFill>
                  <a:schemeClr val="bg1"/>
                </a:solidFill>
                <a:latin typeface="Arial" panose="020B0604020202020204" pitchFamily="34" charset="0"/>
                <a:cs typeface="Arial" panose="020B0604020202020204" pitchFamily="34" charset="0"/>
              </a:rPr>
            </a:br>
            <a:r>
              <a:rPr lang="sl-SI" sz="2800" b="1" i="1" dirty="0" err="1">
                <a:solidFill>
                  <a:schemeClr val="bg1"/>
                </a:solidFill>
                <a:latin typeface="Arial" panose="020B0604020202020204" pitchFamily="34" charset="0"/>
                <a:cs typeface="Arial" panose="020B0604020202020204" pitchFamily="34" charset="0"/>
              </a:rPr>
              <a:t>Findings</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of</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the</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Education</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Inspectorate</a:t>
            </a:r>
            <a:r>
              <a:rPr lang="sl-SI" sz="2800" b="1" i="1" dirty="0">
                <a:solidFill>
                  <a:schemeClr val="bg1"/>
                </a:solidFill>
                <a:latin typeface="Arial" panose="020B0604020202020204" pitchFamily="34" charset="0"/>
                <a:cs typeface="Arial" panose="020B0604020202020204" pitchFamily="34" charset="0"/>
              </a:rPr>
              <a:t> od </a:t>
            </a:r>
            <a:r>
              <a:rPr lang="sl-SI" sz="2800" b="1" i="1" dirty="0" err="1">
                <a:solidFill>
                  <a:schemeClr val="bg1"/>
                </a:solidFill>
                <a:latin typeface="Arial" panose="020B0604020202020204" pitchFamily="34" charset="0"/>
                <a:cs typeface="Arial" panose="020B0604020202020204" pitchFamily="34" charset="0"/>
              </a:rPr>
              <a:t>the</a:t>
            </a:r>
            <a:r>
              <a:rPr lang="sl-SI" sz="2800" b="1" i="1" dirty="0">
                <a:solidFill>
                  <a:schemeClr val="bg1"/>
                </a:solidFill>
                <a:latin typeface="Arial" panose="020B0604020202020204" pitchFamily="34" charset="0"/>
                <a:cs typeface="Arial" panose="020B0604020202020204" pitchFamily="34" charset="0"/>
              </a:rPr>
              <a:t> RS </a:t>
            </a:r>
            <a:r>
              <a:rPr lang="sl-SI" sz="2800" b="1" i="1" dirty="0" err="1">
                <a:solidFill>
                  <a:schemeClr val="bg1"/>
                </a:solidFill>
                <a:latin typeface="Arial" panose="020B0604020202020204" pitchFamily="34" charset="0"/>
                <a:cs typeface="Arial" panose="020B0604020202020204" pitchFamily="34" charset="0"/>
              </a:rPr>
              <a:t>related</a:t>
            </a:r>
            <a:r>
              <a:rPr lang="sl-SI" sz="2800" b="1" i="1" dirty="0">
                <a:solidFill>
                  <a:schemeClr val="bg1"/>
                </a:solidFill>
                <a:latin typeface="Arial" panose="020B0604020202020204" pitchFamily="34" charset="0"/>
                <a:cs typeface="Arial" panose="020B0604020202020204" pitchFamily="34" charset="0"/>
              </a:rPr>
              <a:t> to </a:t>
            </a:r>
            <a:r>
              <a:rPr lang="sl-SI" sz="2800" b="1" i="1" dirty="0" err="1">
                <a:solidFill>
                  <a:schemeClr val="bg1"/>
                </a:solidFill>
                <a:latin typeface="Arial" panose="020B0604020202020204" pitchFamily="34" charset="0"/>
                <a:cs typeface="Arial" panose="020B0604020202020204" pitchFamily="34" charset="0"/>
              </a:rPr>
              <a:t>bullying</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and</a:t>
            </a:r>
            <a:r>
              <a:rPr lang="sl-SI" sz="2800" b="1" i="1" dirty="0">
                <a:solidFill>
                  <a:schemeClr val="bg1"/>
                </a:solidFill>
                <a:latin typeface="Arial" panose="020B0604020202020204" pitchFamily="34" charset="0"/>
                <a:cs typeface="Arial" panose="020B0604020202020204" pitchFamily="34" charset="0"/>
              </a:rPr>
              <a:t> </a:t>
            </a:r>
            <a:r>
              <a:rPr lang="sl-SI" sz="2800" b="1" i="1" dirty="0" err="1">
                <a:solidFill>
                  <a:schemeClr val="bg1"/>
                </a:solidFill>
                <a:latin typeface="Arial" panose="020B0604020202020204" pitchFamily="34" charset="0"/>
                <a:cs typeface="Arial" panose="020B0604020202020204" pitchFamily="34" charset="0"/>
              </a:rPr>
              <a:t>peer</a:t>
            </a:r>
            <a:r>
              <a:rPr lang="sl-SI" sz="2800" b="1" i="1" dirty="0">
                <a:solidFill>
                  <a:schemeClr val="bg1"/>
                </a:solidFill>
                <a:latin typeface="Arial" panose="020B0604020202020204" pitchFamily="34" charset="0"/>
                <a:cs typeface="Arial" panose="020B0604020202020204" pitchFamily="34" charset="0"/>
              </a:rPr>
              <a:t> violence</a:t>
            </a:r>
            <a:endParaRPr lang="en-GB" sz="2800" b="1" i="1" dirty="0">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a:xfrm>
            <a:off x="1386094" y="5111262"/>
            <a:ext cx="9144000" cy="1189891"/>
          </a:xfrm>
        </p:spPr>
        <p:txBody>
          <a:bodyPr>
            <a:normAutofit fontScale="70000" lnSpcReduction="20000"/>
          </a:bodyPr>
          <a:lstStyle/>
          <a:p>
            <a:r>
              <a:rPr lang="sl-SI" sz="3700" dirty="0">
                <a:solidFill>
                  <a:schemeClr val="bg1"/>
                </a:solidFill>
              </a:rPr>
              <a:t>dr. Simon Slokan, </a:t>
            </a:r>
          </a:p>
          <a:p>
            <a:r>
              <a:rPr lang="sl-SI" sz="2900" dirty="0">
                <a:solidFill>
                  <a:schemeClr val="bg1"/>
                </a:solidFill>
              </a:rPr>
              <a:t>Inšpektorat RS za šolstvo</a:t>
            </a:r>
          </a:p>
          <a:p>
            <a:endParaRPr lang="sl-SI" sz="400" dirty="0">
              <a:solidFill>
                <a:schemeClr val="bg1"/>
              </a:solidFill>
            </a:endParaRPr>
          </a:p>
          <a:p>
            <a:r>
              <a:rPr lang="sl-SI" sz="2300" dirty="0">
                <a:solidFill>
                  <a:schemeClr val="bg1"/>
                </a:solidFill>
              </a:rPr>
              <a:t>Ljubljana, 21/5/2025</a:t>
            </a:r>
            <a:endParaRPr lang="en-US" sz="2300" dirty="0">
              <a:solidFill>
                <a:schemeClr val="bg1"/>
              </a:solidFill>
            </a:endParaRPr>
          </a:p>
        </p:txBody>
      </p:sp>
    </p:spTree>
    <p:extLst>
      <p:ext uri="{BB962C8B-B14F-4D97-AF65-F5344CB8AC3E}">
        <p14:creationId xmlns:p14="http://schemas.microsoft.com/office/powerpoint/2010/main" val="3663343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t>IZHODIŠČA</a:t>
            </a:r>
            <a:endParaRPr lang="en-GB" dirty="0"/>
          </a:p>
        </p:txBody>
      </p:sp>
      <p:sp>
        <p:nvSpPr>
          <p:cNvPr id="3" name="Označba mesta vsebine 2"/>
          <p:cNvSpPr>
            <a:spLocks noGrp="1"/>
          </p:cNvSpPr>
          <p:nvPr>
            <p:ph idx="1"/>
          </p:nvPr>
        </p:nvSpPr>
        <p:spPr/>
        <p:txBody>
          <a:bodyPr>
            <a:normAutofit fontScale="92500" lnSpcReduction="10000"/>
          </a:bodyPr>
          <a:lstStyle/>
          <a:p>
            <a:pPr marL="457200" indent="-457200">
              <a:buFont typeface="Wingdings" panose="05000000000000000000" pitchFamily="2" charset="2"/>
              <a:buChar char="v"/>
            </a:pPr>
            <a:r>
              <a:rPr lang="sl-SI" dirty="0"/>
              <a:t>gre za analizo prejetih pobud/prijav za OŠ, l. 2024</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5 različnih relacij odnosov/kategorije</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posamezne šole v več pobudah</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šole so avtonomne pri vzgojnem delu in obravnavi nesprejemljivih ravnanj</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err="1"/>
              <a:t>IRSŠol</a:t>
            </a:r>
            <a:r>
              <a:rPr lang="sl-SI" dirty="0"/>
              <a:t> ni seznanjen z vsemi dogodki </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en-GB" dirty="0"/>
          </a:p>
        </p:txBody>
      </p:sp>
    </p:spTree>
    <p:extLst>
      <p:ext uri="{BB962C8B-B14F-4D97-AF65-F5344CB8AC3E}">
        <p14:creationId xmlns:p14="http://schemas.microsoft.com/office/powerpoint/2010/main" val="2597631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t>TEMELJNI PODATKI </a:t>
            </a:r>
            <a:endParaRPr lang="en-GB" dirty="0"/>
          </a:p>
        </p:txBody>
      </p:sp>
      <p:sp>
        <p:nvSpPr>
          <p:cNvPr id="3" name="Označba mesta vsebine 2"/>
          <p:cNvSpPr>
            <a:spLocks noGrp="1"/>
          </p:cNvSpPr>
          <p:nvPr>
            <p:ph idx="1"/>
          </p:nvPr>
        </p:nvSpPr>
        <p:spPr/>
        <p:txBody>
          <a:bodyPr/>
          <a:lstStyle/>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1099 prijav/pobud</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653 prijav za OŠ</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235 v okviru kategorij		(36 %)</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en-GB" dirty="0"/>
          </a:p>
        </p:txBody>
      </p:sp>
    </p:spTree>
    <p:extLst>
      <p:ext uri="{BB962C8B-B14F-4D97-AF65-F5344CB8AC3E}">
        <p14:creationId xmlns:p14="http://schemas.microsoft.com/office/powerpoint/2010/main" val="2235307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t>ODNOSI/KATEGORIJE</a:t>
            </a:r>
            <a:endParaRPr lang="en-GB" dirty="0"/>
          </a:p>
        </p:txBody>
      </p:sp>
      <p:sp>
        <p:nvSpPr>
          <p:cNvPr id="3" name="Označba mesta vsebine 2"/>
          <p:cNvSpPr>
            <a:spLocks noGrp="1"/>
          </p:cNvSpPr>
          <p:nvPr>
            <p:ph idx="1"/>
          </p:nvPr>
        </p:nvSpPr>
        <p:spPr/>
        <p:txBody>
          <a:bodyPr>
            <a:normAutofit lnSpcReduction="10000"/>
          </a:bodyPr>
          <a:lstStyle/>
          <a:p>
            <a:pPr marL="457200" indent="-457200">
              <a:buFont typeface="Wingdings" panose="05000000000000000000" pitchFamily="2" charset="2"/>
              <a:buChar char="v"/>
            </a:pPr>
            <a:r>
              <a:rPr lang="sl-SI" dirty="0"/>
              <a:t>odnosi med zaposlenimi na šoli			(26)</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odnosi zaposlenih in vodstva šol do staršev	(22)</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odnosi zaposlenih do učencev			(96)</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nasilje med učenci in učenci nad učitelji		(78)</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neustrezen odnos staršev 				(13)</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en-GB" dirty="0"/>
          </a:p>
        </p:txBody>
      </p:sp>
    </p:spTree>
    <p:extLst>
      <p:ext uri="{BB962C8B-B14F-4D97-AF65-F5344CB8AC3E}">
        <p14:creationId xmlns:p14="http://schemas.microsoft.com/office/powerpoint/2010/main" val="84543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KATEGORIJA: Odnosi med zaposlenimi na šoli </a:t>
            </a:r>
            <a:endParaRPr lang="en-GB" dirty="0"/>
          </a:p>
        </p:txBody>
      </p:sp>
      <p:sp>
        <p:nvSpPr>
          <p:cNvPr id="8" name="Označba mesta vsebine 7">
            <a:extLst>
              <a:ext uri="{FF2B5EF4-FFF2-40B4-BE49-F238E27FC236}">
                <a16:creationId xmlns:a16="http://schemas.microsoft.com/office/drawing/2014/main" id="{D461EBEE-D1C4-FFE8-6F5B-BBA75CB50768}"/>
              </a:ext>
            </a:extLst>
          </p:cNvPr>
          <p:cNvSpPr>
            <a:spLocks noGrp="1"/>
          </p:cNvSpPr>
          <p:nvPr>
            <p:ph idx="1"/>
          </p:nvPr>
        </p:nvSpPr>
        <p:spPr/>
        <p:txBody>
          <a:bodyPr/>
          <a:lstStyle/>
          <a:p>
            <a:endParaRPr lang="sl-SI" dirty="0"/>
          </a:p>
          <a:p>
            <a:r>
              <a:rPr lang="sl-SI" dirty="0"/>
              <a:t>Št. prijav:						26</a:t>
            </a:r>
          </a:p>
          <a:p>
            <a:r>
              <a:rPr lang="sl-SI" dirty="0"/>
              <a:t>Št. nadzorov:					3</a:t>
            </a:r>
          </a:p>
          <a:p>
            <a:r>
              <a:rPr lang="sl-SI" dirty="0"/>
              <a:t>Št. odstopanj ugotovljenih v nadzoru:		1</a:t>
            </a:r>
          </a:p>
          <a:p>
            <a:endParaRPr lang="sl-SI" dirty="0"/>
          </a:p>
          <a:p>
            <a:r>
              <a:rPr lang="sl-SI" dirty="0"/>
              <a:t>Obveščanje vodstva šol – odgovornost delodajalca. </a:t>
            </a:r>
          </a:p>
        </p:txBody>
      </p:sp>
    </p:spTree>
    <p:extLst>
      <p:ext uri="{BB962C8B-B14F-4D97-AF65-F5344CB8AC3E}">
        <p14:creationId xmlns:p14="http://schemas.microsoft.com/office/powerpoint/2010/main" val="280724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KATEGORIJA: odnosi zaposlenih in vodstva šol do staršev</a:t>
            </a:r>
            <a:endParaRPr lang="en-GB" dirty="0"/>
          </a:p>
        </p:txBody>
      </p:sp>
      <p:sp>
        <p:nvSpPr>
          <p:cNvPr id="3" name="Označba mesta vsebine 2"/>
          <p:cNvSpPr>
            <a:spLocks noGrp="1"/>
          </p:cNvSpPr>
          <p:nvPr>
            <p:ph idx="1"/>
          </p:nvPr>
        </p:nvSpPr>
        <p:spPr/>
        <p:txBody>
          <a:bodyPr/>
          <a:lstStyle/>
          <a:p>
            <a:endParaRPr lang="sl-SI" dirty="0"/>
          </a:p>
          <a:p>
            <a:r>
              <a:rPr lang="sl-SI" dirty="0"/>
              <a:t>Št. prijav:						22</a:t>
            </a:r>
          </a:p>
          <a:p>
            <a:r>
              <a:rPr lang="sl-SI" dirty="0"/>
              <a:t>Št. nadzorov:					5</a:t>
            </a:r>
          </a:p>
          <a:p>
            <a:r>
              <a:rPr lang="sl-SI" dirty="0"/>
              <a:t>Št. odstopanj ugotovljenih v nadzoru:		1</a:t>
            </a:r>
          </a:p>
          <a:p>
            <a:endParaRPr lang="sl-SI" dirty="0"/>
          </a:p>
          <a:p>
            <a:r>
              <a:rPr lang="sl-SI" dirty="0"/>
              <a:t>Obveščanje vodstva šol – odgovornost delodajalca. </a:t>
            </a:r>
          </a:p>
          <a:p>
            <a:r>
              <a:rPr lang="sl-SI" dirty="0"/>
              <a:t>Seznanitev prijavitelja z možnostjo prijave drugim organom (npr. SZ, Policija…).  </a:t>
            </a:r>
          </a:p>
          <a:p>
            <a:endParaRPr lang="en-GB" dirty="0"/>
          </a:p>
        </p:txBody>
      </p:sp>
    </p:spTree>
    <p:extLst>
      <p:ext uri="{BB962C8B-B14F-4D97-AF65-F5344CB8AC3E}">
        <p14:creationId xmlns:p14="http://schemas.microsoft.com/office/powerpoint/2010/main" val="2027139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KATEGORIJA: odnosi zaposlenih do učencev</a:t>
            </a:r>
            <a:endParaRPr lang="en-GB" dirty="0"/>
          </a:p>
        </p:txBody>
      </p:sp>
      <p:sp>
        <p:nvSpPr>
          <p:cNvPr id="3" name="Označba mesta vsebine 2"/>
          <p:cNvSpPr>
            <a:spLocks noGrp="1"/>
          </p:cNvSpPr>
          <p:nvPr>
            <p:ph idx="1"/>
          </p:nvPr>
        </p:nvSpPr>
        <p:spPr/>
        <p:txBody>
          <a:bodyPr/>
          <a:lstStyle/>
          <a:p>
            <a:r>
              <a:rPr lang="sl-SI" dirty="0"/>
              <a:t>Št. prijav:						96</a:t>
            </a:r>
          </a:p>
          <a:p>
            <a:r>
              <a:rPr lang="sl-SI" dirty="0"/>
              <a:t>Št. nadzorov:					30</a:t>
            </a:r>
          </a:p>
          <a:p>
            <a:r>
              <a:rPr lang="sl-SI" dirty="0"/>
              <a:t>Št. odstopanj ugotovljenih v nadzoru:		7</a:t>
            </a:r>
          </a:p>
          <a:p>
            <a:endParaRPr lang="sl-SI" dirty="0"/>
          </a:p>
          <a:p>
            <a:r>
              <a:rPr lang="sl-SI" dirty="0"/>
              <a:t>Obveščanje vodstva šol – odgovornost delodajalca. V posameznih primerih obveščanje in sodelovanje Policije.</a:t>
            </a:r>
          </a:p>
          <a:p>
            <a:endParaRPr lang="sl-SI" dirty="0"/>
          </a:p>
          <a:p>
            <a:r>
              <a:rPr lang="sl-SI" dirty="0"/>
              <a:t>Seznanitev prijavitelja z možnostjo prijave drugim organom (npr. SZ, Policija…).  </a:t>
            </a:r>
          </a:p>
          <a:p>
            <a:endParaRPr lang="en-GB" dirty="0"/>
          </a:p>
        </p:txBody>
      </p:sp>
    </p:spTree>
    <p:extLst>
      <p:ext uri="{BB962C8B-B14F-4D97-AF65-F5344CB8AC3E}">
        <p14:creationId xmlns:p14="http://schemas.microsoft.com/office/powerpoint/2010/main" val="2054973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KATEGORIJA: nasilje med učenci in učenci nad učitelji </a:t>
            </a:r>
            <a:endParaRPr lang="en-GB" dirty="0"/>
          </a:p>
        </p:txBody>
      </p:sp>
      <p:sp>
        <p:nvSpPr>
          <p:cNvPr id="3" name="Označba mesta vsebine 2"/>
          <p:cNvSpPr>
            <a:spLocks noGrp="1"/>
          </p:cNvSpPr>
          <p:nvPr>
            <p:ph idx="1"/>
          </p:nvPr>
        </p:nvSpPr>
        <p:spPr/>
        <p:txBody>
          <a:bodyPr/>
          <a:lstStyle/>
          <a:p>
            <a:r>
              <a:rPr lang="sl-SI" dirty="0"/>
              <a:t>Št. prijav:						78</a:t>
            </a:r>
          </a:p>
          <a:p>
            <a:r>
              <a:rPr lang="sl-SI" dirty="0"/>
              <a:t>Št. nadzorov:					40</a:t>
            </a:r>
          </a:p>
          <a:p>
            <a:r>
              <a:rPr lang="sl-SI" dirty="0"/>
              <a:t>Št. odstopanj ugotovljenih v nadzoru:		7</a:t>
            </a:r>
          </a:p>
          <a:p>
            <a:endParaRPr lang="sl-SI" dirty="0"/>
          </a:p>
          <a:p>
            <a:r>
              <a:rPr lang="sl-SI" dirty="0"/>
              <a:t>V posameznih primerih obveščanje in sodelovanje Policije in CSD. Proaktivno delo in sodelovanje z različnimi institucijami. </a:t>
            </a:r>
          </a:p>
          <a:p>
            <a:endParaRPr lang="sl-SI" dirty="0"/>
          </a:p>
          <a:p>
            <a:r>
              <a:rPr lang="sl-SI" i="1" dirty="0"/>
              <a:t>Temelj našega dela v okviru rednih nadzorov in sicer na področju vzgojnega delovanja!</a:t>
            </a:r>
          </a:p>
          <a:p>
            <a:endParaRPr lang="en-GB" dirty="0"/>
          </a:p>
        </p:txBody>
      </p:sp>
    </p:spTree>
    <p:extLst>
      <p:ext uri="{BB962C8B-B14F-4D97-AF65-F5344CB8AC3E}">
        <p14:creationId xmlns:p14="http://schemas.microsoft.com/office/powerpoint/2010/main" val="3989654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KATEGORIJA: neustrezen odnos staršev </a:t>
            </a:r>
            <a:endParaRPr lang="en-GB" dirty="0"/>
          </a:p>
        </p:txBody>
      </p:sp>
      <p:sp>
        <p:nvSpPr>
          <p:cNvPr id="3" name="Označba mesta vsebine 2"/>
          <p:cNvSpPr>
            <a:spLocks noGrp="1"/>
          </p:cNvSpPr>
          <p:nvPr>
            <p:ph idx="1"/>
          </p:nvPr>
        </p:nvSpPr>
        <p:spPr/>
        <p:txBody>
          <a:bodyPr/>
          <a:lstStyle/>
          <a:p>
            <a:r>
              <a:rPr lang="sl-SI" dirty="0"/>
              <a:t>Št. prijav:						13</a:t>
            </a:r>
          </a:p>
          <a:p>
            <a:r>
              <a:rPr lang="sl-SI" dirty="0"/>
              <a:t>Št. nadzorov:					3</a:t>
            </a:r>
          </a:p>
          <a:p>
            <a:r>
              <a:rPr lang="sl-SI" dirty="0"/>
              <a:t>Št. odstopanj ugotovljenih v nadzoru:		0</a:t>
            </a:r>
          </a:p>
          <a:p>
            <a:endParaRPr lang="sl-SI" dirty="0"/>
          </a:p>
          <a:p>
            <a:r>
              <a:rPr lang="sl-SI" dirty="0"/>
              <a:t>Obveščanje vodstva šol v smislu zaščite integritete institucije. V posameznih primerih obveščanje in sodelovanje Policije in CSD.</a:t>
            </a:r>
          </a:p>
          <a:p>
            <a:endParaRPr lang="en-GB" dirty="0"/>
          </a:p>
        </p:txBody>
      </p:sp>
    </p:spTree>
    <p:extLst>
      <p:ext uri="{BB962C8B-B14F-4D97-AF65-F5344CB8AC3E}">
        <p14:creationId xmlns:p14="http://schemas.microsoft.com/office/powerpoint/2010/main" val="72127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1313792" y="365125"/>
            <a:ext cx="10040007" cy="1325563"/>
          </a:xfrm>
        </p:spPr>
        <p:txBody>
          <a:bodyPr/>
          <a:lstStyle/>
          <a:p>
            <a:r>
              <a:rPr lang="sl-SI" dirty="0"/>
              <a:t>Pričakovanja</a:t>
            </a:r>
            <a:endParaRPr lang="en-GB" dirty="0"/>
          </a:p>
        </p:txBody>
      </p:sp>
      <p:sp>
        <p:nvSpPr>
          <p:cNvPr id="9" name="Naslov 1"/>
          <p:cNvSpPr txBox="1">
            <a:spLocks/>
          </p:cNvSpPr>
          <p:nvPr/>
        </p:nvSpPr>
        <p:spPr>
          <a:xfrm>
            <a:off x="1565702" y="4963202"/>
            <a:ext cx="100400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sl-SI" sz="3600" dirty="0"/>
              <a:t>Šolniki: zagotavljamo varno in spodbudno učno okolje</a:t>
            </a:r>
            <a:endParaRPr lang="en-GB" sz="3600" dirty="0"/>
          </a:p>
        </p:txBody>
      </p:sp>
      <p:pic>
        <p:nvPicPr>
          <p:cNvPr id="10" name="Slika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741" y="365124"/>
            <a:ext cx="4456163" cy="444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4"/>
          <p:cNvPicPr>
            <a:picLocks noGrp="1" noChangeAspect="1"/>
          </p:cNvPicPr>
          <p:nvPr>
            <p:ph idx="1"/>
          </p:nvPr>
        </p:nvPicPr>
        <p:blipFill>
          <a:blip r:embed="rId3"/>
          <a:stretch>
            <a:fillRect/>
          </a:stretch>
        </p:blipFill>
        <p:spPr>
          <a:xfrm>
            <a:off x="1140424" y="2290817"/>
            <a:ext cx="5163271" cy="2105319"/>
          </a:xfrm>
          <a:prstGeom prst="rect">
            <a:avLst/>
          </a:prstGeom>
        </p:spPr>
      </p:pic>
      <p:sp>
        <p:nvSpPr>
          <p:cNvPr id="12" name="PoljeZBesedilom 14"/>
          <p:cNvSpPr txBox="1">
            <a:spLocks noChangeArrowheads="1"/>
          </p:cNvSpPr>
          <p:nvPr/>
        </p:nvSpPr>
        <p:spPr bwMode="auto">
          <a:xfrm rot="16200000">
            <a:off x="9813221" y="2620538"/>
            <a:ext cx="2815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https://copilot.microsoft.com/images/create/ideal </a:t>
            </a:r>
            <a:r>
              <a:rPr lang="sl-SI" altLang="sl-SI" sz="800" dirty="0" err="1">
                <a:solidFill>
                  <a:schemeClr val="bg1"/>
                </a:solidFill>
              </a:rPr>
              <a:t>classroom</a:t>
            </a:r>
            <a:endParaRPr lang="sl-SI" altLang="sl-SI" sz="800" dirty="0">
              <a:solidFill>
                <a:schemeClr val="bg1"/>
              </a:solidFill>
            </a:endParaRPr>
          </a:p>
        </p:txBody>
      </p:sp>
      <p:sp>
        <p:nvSpPr>
          <p:cNvPr id="13" name="PoljeZBesedilom 9"/>
          <p:cNvSpPr txBox="1">
            <a:spLocks noChangeArrowheads="1"/>
          </p:cNvSpPr>
          <p:nvPr/>
        </p:nvSpPr>
        <p:spPr bwMode="auto">
          <a:xfrm>
            <a:off x="2404202" y="4334102"/>
            <a:ext cx="23666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Avtor: Roman Brunšek, ravnatelj OŠ Škofljica</a:t>
            </a:r>
          </a:p>
        </p:txBody>
      </p:sp>
    </p:spTree>
    <p:extLst>
      <p:ext uri="{BB962C8B-B14F-4D97-AF65-F5344CB8AC3E}">
        <p14:creationId xmlns:p14="http://schemas.microsoft.com/office/powerpoint/2010/main" val="4037943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t>ZAKLJUČEK</a:t>
            </a:r>
            <a:endParaRPr lang="en-GB" dirty="0"/>
          </a:p>
        </p:txBody>
      </p:sp>
      <p:sp>
        <p:nvSpPr>
          <p:cNvPr id="3" name="Označba mesta vsebine 2"/>
          <p:cNvSpPr>
            <a:spLocks noGrp="1"/>
          </p:cNvSpPr>
          <p:nvPr>
            <p:ph idx="1"/>
          </p:nvPr>
        </p:nvSpPr>
        <p:spPr/>
        <p:txBody>
          <a:bodyPr/>
          <a:lstStyle/>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zavedanje odnosov in percepcije do ravnanj</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ugotovitve tudi ob drugih nadzorih</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r>
              <a:rPr lang="sl-SI" dirty="0"/>
              <a:t>večdimenzionalni pristop – </a:t>
            </a:r>
            <a:r>
              <a:rPr lang="sl-SI" dirty="0" err="1"/>
              <a:t>mikro</a:t>
            </a:r>
            <a:r>
              <a:rPr lang="sl-SI" dirty="0"/>
              <a:t> in makro </a:t>
            </a:r>
          </a:p>
          <a:p>
            <a:pPr marL="457200" indent="-457200">
              <a:buFont typeface="Wingdings" panose="05000000000000000000" pitchFamily="2" charset="2"/>
              <a:buChar char="v"/>
            </a:pPr>
            <a:endParaRPr lang="sl-SI" dirty="0"/>
          </a:p>
          <a:p>
            <a:pPr marL="457200" indent="-457200">
              <a:buFont typeface="Wingdings" panose="05000000000000000000" pitchFamily="2" charset="2"/>
              <a:buChar char="v"/>
            </a:pPr>
            <a:endParaRPr lang="en-GB" dirty="0"/>
          </a:p>
        </p:txBody>
      </p:sp>
    </p:spTree>
    <p:extLst>
      <p:ext uri="{BB962C8B-B14F-4D97-AF65-F5344CB8AC3E}">
        <p14:creationId xmlns:p14="http://schemas.microsoft.com/office/powerpoint/2010/main" val="442466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a:lstStyle/>
          <a:p>
            <a:pPr marL="457200" indent="-457200">
              <a:buFont typeface="Wingdings" panose="05000000000000000000" pitchFamily="2" charset="2"/>
              <a:buChar char="v"/>
            </a:pPr>
            <a:endParaRPr lang="sl-SI" dirty="0"/>
          </a:p>
          <a:p>
            <a:r>
              <a:rPr lang="sl-SI" dirty="0"/>
              <a:t>			</a:t>
            </a:r>
          </a:p>
          <a:p>
            <a:endParaRPr lang="sl-SI" dirty="0"/>
          </a:p>
          <a:p>
            <a:r>
              <a:rPr lang="sl-SI" dirty="0"/>
              <a:t>		 </a:t>
            </a:r>
            <a:r>
              <a:rPr lang="sl-SI" sz="4400" dirty="0"/>
              <a:t>Hvala za pozornost.</a:t>
            </a:r>
            <a:endParaRPr lang="en-GB" sz="4400" dirty="0"/>
          </a:p>
        </p:txBody>
      </p:sp>
    </p:spTree>
    <p:extLst>
      <p:ext uri="{BB962C8B-B14F-4D97-AF65-F5344CB8AC3E}">
        <p14:creationId xmlns:p14="http://schemas.microsoft.com/office/powerpoint/2010/main" val="3220367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26211" y="2441275"/>
            <a:ext cx="11293230" cy="1763871"/>
          </a:xfrm>
        </p:spPr>
        <p:txBody>
          <a:bodyPr>
            <a:noAutofit/>
          </a:bodyPr>
          <a:lstStyle/>
          <a:p>
            <a:r>
              <a:rPr lang="sl-SI" sz="2800" b="1" dirty="0">
                <a:latin typeface="Arial" panose="020B0604020202020204" pitchFamily="34" charset="0"/>
                <a:cs typeface="Arial" panose="020B0604020202020204" pitchFamily="34" charset="0"/>
              </a:rPr>
              <a:t>„</a:t>
            </a:r>
            <a:br>
              <a:rPr lang="sl-SI" sz="2800" b="1" dirty="0">
                <a:latin typeface="Arial" panose="020B0604020202020204" pitchFamily="34" charset="0"/>
                <a:cs typeface="Arial" panose="020B0604020202020204" pitchFamily="34" charset="0"/>
              </a:rPr>
            </a:br>
            <a:br>
              <a:rPr lang="sl-SI" sz="2800" b="1" dirty="0">
                <a:latin typeface="Arial" panose="020B0604020202020204" pitchFamily="34" charset="0"/>
                <a:cs typeface="Arial" panose="020B0604020202020204" pitchFamily="34" charset="0"/>
              </a:rPr>
            </a:br>
            <a:br>
              <a:rPr lang="sl-SI" sz="2800" b="1" dirty="0">
                <a:latin typeface="Arial" panose="020B0604020202020204" pitchFamily="34" charset="0"/>
                <a:cs typeface="Arial" panose="020B0604020202020204" pitchFamily="34" charset="0"/>
              </a:rPr>
            </a:br>
            <a:r>
              <a:rPr lang="sl-SI" sz="2800" b="1" dirty="0">
                <a:solidFill>
                  <a:schemeClr val="bg1"/>
                </a:solidFill>
                <a:ea typeface="Calibri Light" panose="020F0302020204030204" pitchFamily="34" charset="0"/>
                <a:cs typeface="Calibri Light" panose="020F0302020204030204" pitchFamily="34" charset="0"/>
              </a:rPr>
              <a:t>VLOGA CENTROV ZA SOCIALNO DELO NA PODROČJU MEDVRSTNIŠKEGA NASILJA:  </a:t>
            </a:r>
            <a:br>
              <a:rPr lang="sl-SI" sz="2800" b="1" dirty="0">
                <a:solidFill>
                  <a:schemeClr val="bg1"/>
                </a:solidFill>
                <a:ea typeface="Calibri Light" panose="020F0302020204030204" pitchFamily="34" charset="0"/>
                <a:cs typeface="Calibri Light" panose="020F0302020204030204" pitchFamily="34" charset="0"/>
              </a:rPr>
            </a:br>
            <a:r>
              <a:rPr lang="sl-SI" sz="2800" b="1" dirty="0">
                <a:solidFill>
                  <a:schemeClr val="bg1"/>
                </a:solidFill>
                <a:ea typeface="Calibri Light" panose="020F0302020204030204" pitchFamily="34" charset="0"/>
                <a:cs typeface="Calibri Light" panose="020F0302020204030204" pitchFamily="34" charset="0"/>
              </a:rPr>
              <a:t>„Od preventive do soustvarjanja rešitev“</a:t>
            </a:r>
            <a:br>
              <a:rPr lang="en-GB" sz="2800" b="1" dirty="0">
                <a:solidFill>
                  <a:schemeClr val="bg1"/>
                </a:solidFill>
                <a:ea typeface="Calibri Light" panose="020F0302020204030204" pitchFamily="34" charset="0"/>
                <a:cs typeface="Calibri Light" panose="020F0302020204030204" pitchFamily="34" charset="0"/>
              </a:rPr>
            </a:br>
            <a:endParaRPr lang="en-GB" sz="2800" b="1" dirty="0">
              <a:solidFill>
                <a:schemeClr val="bg1"/>
              </a:solidFill>
              <a:ea typeface="Calibri Light" panose="020F0302020204030204" pitchFamily="34" charset="0"/>
              <a:cs typeface="Calibri Light" panose="020F0302020204030204" pitchFamily="34" charset="0"/>
            </a:endParaRPr>
          </a:p>
        </p:txBody>
      </p:sp>
      <p:sp>
        <p:nvSpPr>
          <p:cNvPr id="3" name="Podnaslov 2"/>
          <p:cNvSpPr>
            <a:spLocks noGrp="1"/>
          </p:cNvSpPr>
          <p:nvPr>
            <p:ph type="subTitle" idx="1"/>
          </p:nvPr>
        </p:nvSpPr>
        <p:spPr>
          <a:xfrm>
            <a:off x="1386094" y="5128846"/>
            <a:ext cx="9144000" cy="1172307"/>
          </a:xfrm>
        </p:spPr>
        <p:txBody>
          <a:bodyPr>
            <a:normAutofit fontScale="62500" lnSpcReduction="20000"/>
          </a:bodyPr>
          <a:lstStyle/>
          <a:p>
            <a:r>
              <a:rPr lang="sl-SI" sz="4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Tatjana Milavec</a:t>
            </a:r>
          </a:p>
          <a:p>
            <a:r>
              <a:rPr lang="sl-SI" sz="29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Skupnost centrov za socialno delo Slovenije</a:t>
            </a:r>
          </a:p>
          <a:p>
            <a:endParaRPr lang="sl-SI" sz="4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r>
              <a:rPr lang="sl-SI" sz="23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Ljubljana, 21/5/2025</a:t>
            </a:r>
            <a:endParaRPr lang="en-US" sz="23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47100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sl-SI" dirty="0">
                <a:solidFill>
                  <a:schemeClr val="bg1"/>
                </a:solidFill>
              </a:rPr>
              <a:t>CSD, ključni člen lokalne mreže pomoči </a:t>
            </a:r>
            <a:endParaRPr lang="en-GB" dirty="0">
              <a:solidFill>
                <a:schemeClr val="bg1"/>
              </a:solidFill>
            </a:endParaRPr>
          </a:p>
        </p:txBody>
      </p:sp>
      <p:pic>
        <p:nvPicPr>
          <p:cNvPr id="20" name="Označba mesta vsebine 19" descr="Bridge on sea">
            <a:extLst>
              <a:ext uri="{FF2B5EF4-FFF2-40B4-BE49-F238E27FC236}">
                <a16:creationId xmlns:a16="http://schemas.microsoft.com/office/drawing/2014/main" id="{FC006B11-FFD4-AFA3-2C3A-B1C5DCA0D00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28239" y="2085474"/>
            <a:ext cx="5399075" cy="4042610"/>
          </a:xfrm>
        </p:spPr>
      </p:pic>
      <p:graphicFrame>
        <p:nvGraphicFramePr>
          <p:cNvPr id="12" name="Označba mesta vsebine 6">
            <a:extLst>
              <a:ext uri="{FF2B5EF4-FFF2-40B4-BE49-F238E27FC236}">
                <a16:creationId xmlns:a16="http://schemas.microsoft.com/office/drawing/2014/main" id="{5E7849B4-99C3-2A36-A14B-48F9DB42C738}"/>
              </a:ext>
            </a:extLst>
          </p:cNvPr>
          <p:cNvGraphicFramePr>
            <a:graphicFrameLocks noGrp="1"/>
          </p:cNvGraphicFramePr>
          <p:nvPr>
            <p:ph sz="half" idx="1"/>
          </p:nvPr>
        </p:nvGraphicFramePr>
        <p:xfrm>
          <a:off x="838200" y="1825625"/>
          <a:ext cx="5181600" cy="4659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424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13792" y="365125"/>
            <a:ext cx="10040007" cy="1325563"/>
          </a:xfrm>
        </p:spPr>
        <p:txBody>
          <a:bodyPr anchor="ctr">
            <a:normAutofit/>
          </a:bodyPr>
          <a:lstStyle/>
          <a:p>
            <a:r>
              <a:rPr lang="sl-SI" dirty="0"/>
              <a:t>Pomen zaupanja</a:t>
            </a:r>
            <a:endParaRPr lang="en-GB" dirty="0"/>
          </a:p>
        </p:txBody>
      </p:sp>
      <p:graphicFrame>
        <p:nvGraphicFramePr>
          <p:cNvPr id="10" name="Označba mesta vsebine 2">
            <a:extLst>
              <a:ext uri="{FF2B5EF4-FFF2-40B4-BE49-F238E27FC236}">
                <a16:creationId xmlns:a16="http://schemas.microsoft.com/office/drawing/2014/main" id="{3426DC18-B6F5-3551-63E1-B82128176CFE}"/>
              </a:ext>
            </a:extLst>
          </p:cNvPr>
          <p:cNvGraphicFramePr>
            <a:graphicFrameLocks noGrp="1"/>
          </p:cNvGraphicFramePr>
          <p:nvPr>
            <p:ph idx="1"/>
          </p:nvPr>
        </p:nvGraphicFramePr>
        <p:xfrm>
          <a:off x="1313792" y="1825624"/>
          <a:ext cx="10040008" cy="451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746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chor="ctr">
            <a:normAutofit/>
          </a:bodyPr>
          <a:lstStyle/>
          <a:p>
            <a:r>
              <a:rPr lang="sl-SI" dirty="0">
                <a:solidFill>
                  <a:schemeClr val="bg1"/>
                </a:solidFill>
              </a:rPr>
              <a:t>Preventiva kot temeljni pristop</a:t>
            </a:r>
            <a:endParaRPr lang="en-GB" dirty="0">
              <a:solidFill>
                <a:schemeClr val="bg1"/>
              </a:solidFill>
            </a:endParaRPr>
          </a:p>
        </p:txBody>
      </p:sp>
      <p:pic>
        <p:nvPicPr>
          <p:cNvPr id="21" name="Označba mesta vsebine 20" descr="Family drawing on paper">
            <a:extLst>
              <a:ext uri="{FF2B5EF4-FFF2-40B4-BE49-F238E27FC236}">
                <a16:creationId xmlns:a16="http://schemas.microsoft.com/office/drawing/2014/main" id="{CED7950E-4DC9-EB00-0FD4-34F25D4F700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961322"/>
            <a:ext cx="5181600" cy="4066933"/>
          </a:xfrm>
          <a:noFill/>
        </p:spPr>
      </p:pic>
      <p:sp>
        <p:nvSpPr>
          <p:cNvPr id="7" name="Označba mesta vsebine 6">
            <a:extLst>
              <a:ext uri="{FF2B5EF4-FFF2-40B4-BE49-F238E27FC236}">
                <a16:creationId xmlns:a16="http://schemas.microsoft.com/office/drawing/2014/main" id="{607B6D8B-6FFF-A3AC-7A6F-AF9AEB664943}"/>
              </a:ext>
            </a:extLst>
          </p:cNvPr>
          <p:cNvSpPr>
            <a:spLocks noGrp="1"/>
          </p:cNvSpPr>
          <p:nvPr>
            <p:ph sz="half" idx="2"/>
          </p:nvPr>
        </p:nvSpPr>
        <p:spPr/>
        <p:txBody>
          <a:bodyPr>
            <a:normAutofit/>
          </a:bodyPr>
          <a:lstStyle/>
          <a:p>
            <a:pPr marL="0" indent="0">
              <a:buNone/>
            </a:pPr>
            <a:r>
              <a:rPr lang="sl-SI" sz="2000" dirty="0">
                <a:solidFill>
                  <a:schemeClr val="bg1"/>
                </a:solidFill>
                <a:latin typeface="+mj-lt"/>
              </a:rPr>
              <a:t>Centri za socialno delo v Sloveniji razvijajo in  izvajajo preventivne programe, usmerjene v krepitev varovalnih dejavnikov otrok, mladostnikov in družin. Kot strokovne institucije v skupnosti imajo pomembno vlogo pri zgodnjem prepoznavanju stisk ter proaktivnem delovanju v smeri zmanjševanja socialne izključenosti ter  preprečevanja stisk in težav.</a:t>
            </a:r>
          </a:p>
          <a:p>
            <a:pPr marL="0" indent="0">
              <a:buNone/>
            </a:pPr>
            <a:endParaRPr lang="sl-SI" sz="2000" dirty="0">
              <a:solidFill>
                <a:schemeClr val="bg1"/>
              </a:solidFill>
              <a:latin typeface="+mj-lt"/>
            </a:endParaRPr>
          </a:p>
          <a:p>
            <a:pPr marL="457200" lvl="0" indent="-457200">
              <a:buFont typeface="Arial" panose="020B0604020202020204" pitchFamily="34" charset="0"/>
              <a:buChar char="•"/>
            </a:pPr>
            <a:r>
              <a:rPr lang="sl-SI" sz="2000" dirty="0">
                <a:solidFill>
                  <a:schemeClr val="bg1"/>
                </a:solidFill>
                <a:latin typeface="+mj-lt"/>
              </a:rPr>
              <a:t>Delavnice in izobraževanja za otroke in starše.</a:t>
            </a:r>
          </a:p>
          <a:p>
            <a:pPr marL="457200" lvl="0" indent="-457200">
              <a:buFont typeface="Arial" panose="020B0604020202020204" pitchFamily="34" charset="0"/>
              <a:buChar char="•"/>
            </a:pPr>
            <a:r>
              <a:rPr lang="sl-SI" sz="2000" dirty="0">
                <a:solidFill>
                  <a:schemeClr val="bg1"/>
                </a:solidFill>
                <a:latin typeface="+mj-lt"/>
              </a:rPr>
              <a:t>Spodbujanje socialnih veščin in empatije.</a:t>
            </a:r>
          </a:p>
          <a:p>
            <a:pPr marL="457200" indent="-457200">
              <a:buFont typeface="Arial" panose="020B0604020202020204" pitchFamily="34" charset="0"/>
              <a:buChar char="•"/>
            </a:pPr>
            <a:r>
              <a:rPr lang="sl-SI" sz="2000" dirty="0">
                <a:solidFill>
                  <a:schemeClr val="bg1"/>
                </a:solidFill>
                <a:latin typeface="+mj-lt"/>
              </a:rPr>
              <a:t>Ciljno usmerjeni programi za ranljive skupine.</a:t>
            </a:r>
          </a:p>
          <a:p>
            <a:pPr marL="0" indent="0">
              <a:buNone/>
            </a:pPr>
            <a:endParaRPr lang="sl-SI" sz="2000" dirty="0">
              <a:solidFill>
                <a:schemeClr val="bg1"/>
              </a:solidFill>
              <a:latin typeface="+mj-lt"/>
            </a:endParaRPr>
          </a:p>
          <a:p>
            <a:endParaRPr lang="sl-SI" sz="2000" dirty="0"/>
          </a:p>
        </p:txBody>
      </p:sp>
    </p:spTree>
    <p:extLst>
      <p:ext uri="{BB962C8B-B14F-4D97-AF65-F5344CB8AC3E}">
        <p14:creationId xmlns:p14="http://schemas.microsoft.com/office/powerpoint/2010/main" val="1487063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984D30-A24F-AA74-00E4-2FA065AC9B8D}"/>
              </a:ext>
            </a:extLst>
          </p:cNvPr>
          <p:cNvSpPr>
            <a:spLocks noGrp="1"/>
          </p:cNvSpPr>
          <p:nvPr>
            <p:ph type="title"/>
          </p:nvPr>
        </p:nvSpPr>
        <p:spPr/>
        <p:txBody>
          <a:bodyPr anchor="ctr">
            <a:normAutofit/>
          </a:bodyPr>
          <a:lstStyle/>
          <a:p>
            <a:r>
              <a:rPr lang="sl-SI" dirty="0">
                <a:solidFill>
                  <a:schemeClr val="bg1"/>
                </a:solidFill>
              </a:rPr>
              <a:t>Celostna podpora otroku in družini</a:t>
            </a:r>
          </a:p>
        </p:txBody>
      </p:sp>
      <p:graphicFrame>
        <p:nvGraphicFramePr>
          <p:cNvPr id="9" name="Označba mesta vsebine 2">
            <a:extLst>
              <a:ext uri="{FF2B5EF4-FFF2-40B4-BE49-F238E27FC236}">
                <a16:creationId xmlns:a16="http://schemas.microsoft.com/office/drawing/2014/main" id="{C9050A2A-BE71-0E02-48FC-0FB256FFF808}"/>
              </a:ext>
            </a:extLst>
          </p:cNvPr>
          <p:cNvGraphicFramePr>
            <a:graphicFrameLocks noGrp="1"/>
          </p:cNvGraphicFramePr>
          <p:nvPr>
            <p:ph sz="half" idx="2"/>
          </p:nvPr>
        </p:nvGraphicFramePr>
        <p:xfrm>
          <a:off x="6172200" y="1825625"/>
          <a:ext cx="5181600" cy="4659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Označba mesta vsebine 2">
            <a:extLst>
              <a:ext uri="{FF2B5EF4-FFF2-40B4-BE49-F238E27FC236}">
                <a16:creationId xmlns:a16="http://schemas.microsoft.com/office/drawing/2014/main" id="{A92A240D-A78B-DD06-E10B-44B50EE70314}"/>
              </a:ext>
            </a:extLst>
          </p:cNvPr>
          <p:cNvGraphicFramePr>
            <a:graphicFrameLocks noGrp="1"/>
          </p:cNvGraphicFramePr>
          <p:nvPr>
            <p:ph sz="half" idx="1"/>
          </p:nvPr>
        </p:nvGraphicFramePr>
        <p:xfrm>
          <a:off x="838200" y="1825625"/>
          <a:ext cx="5181600" cy="4659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31242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B04FDB-20A1-00D4-A50A-2A05FF3AE821}"/>
              </a:ext>
            </a:extLst>
          </p:cNvPr>
          <p:cNvSpPr>
            <a:spLocks noGrp="1"/>
          </p:cNvSpPr>
          <p:nvPr>
            <p:ph type="title"/>
          </p:nvPr>
        </p:nvSpPr>
        <p:spPr>
          <a:xfrm>
            <a:off x="1366344" y="365125"/>
            <a:ext cx="9987455" cy="1325563"/>
          </a:xfrm>
        </p:spPr>
        <p:txBody>
          <a:bodyPr anchor="ctr">
            <a:normAutofit/>
          </a:bodyPr>
          <a:lstStyle/>
          <a:p>
            <a:r>
              <a:rPr lang="sl-SI" dirty="0">
                <a:solidFill>
                  <a:schemeClr val="bg1"/>
                </a:solidFill>
              </a:rPr>
              <a:t>Obravnava nasilja –  vloge/naloge CSD</a:t>
            </a:r>
          </a:p>
        </p:txBody>
      </p:sp>
      <p:pic>
        <p:nvPicPr>
          <p:cNvPr id="7" name="Označba mesta vsebine 6" descr="Two hikers helping one another up a rock">
            <a:extLst>
              <a:ext uri="{FF2B5EF4-FFF2-40B4-BE49-F238E27FC236}">
                <a16:creationId xmlns:a16="http://schemas.microsoft.com/office/drawing/2014/main" id="{05F73BB4-4C11-7A49-A756-A6BCEFD165F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825624"/>
            <a:ext cx="5181600" cy="4659257"/>
          </a:xfrm>
        </p:spPr>
      </p:pic>
      <p:graphicFrame>
        <p:nvGraphicFramePr>
          <p:cNvPr id="22" name="Rectangle 1">
            <a:extLst>
              <a:ext uri="{FF2B5EF4-FFF2-40B4-BE49-F238E27FC236}">
                <a16:creationId xmlns:a16="http://schemas.microsoft.com/office/drawing/2014/main" id="{BBEAD730-6140-B4AF-6106-4DFEFE5CA122}"/>
              </a:ext>
            </a:extLst>
          </p:cNvPr>
          <p:cNvGraphicFramePr>
            <a:graphicFrameLocks noGrp="1"/>
          </p:cNvGraphicFramePr>
          <p:nvPr>
            <p:ph sz="half" idx="1"/>
          </p:nvPr>
        </p:nvGraphicFramePr>
        <p:xfrm>
          <a:off x="838200" y="1825625"/>
          <a:ext cx="5181600" cy="4659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869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D84E83-5E1F-549D-5710-25B40F98A3FC}"/>
              </a:ext>
            </a:extLst>
          </p:cNvPr>
          <p:cNvSpPr>
            <a:spLocks noGrp="1"/>
          </p:cNvSpPr>
          <p:nvPr>
            <p:ph type="title"/>
          </p:nvPr>
        </p:nvSpPr>
        <p:spPr/>
        <p:txBody>
          <a:bodyPr/>
          <a:lstStyle/>
          <a:p>
            <a:r>
              <a:rPr lang="sl-SI" b="0" dirty="0" err="1"/>
              <a:t>Socialnovsrtvene</a:t>
            </a:r>
            <a:r>
              <a:rPr lang="sl-SI" b="0" dirty="0"/>
              <a:t> storitve</a:t>
            </a:r>
          </a:p>
        </p:txBody>
      </p:sp>
      <p:sp>
        <p:nvSpPr>
          <p:cNvPr id="3" name="Označba mesta vsebine 2">
            <a:extLst>
              <a:ext uri="{FF2B5EF4-FFF2-40B4-BE49-F238E27FC236}">
                <a16:creationId xmlns:a16="http://schemas.microsoft.com/office/drawing/2014/main" id="{3101AA6D-F327-494B-6865-B24EAC51630F}"/>
              </a:ext>
            </a:extLst>
          </p:cNvPr>
          <p:cNvSpPr>
            <a:spLocks noGrp="1"/>
          </p:cNvSpPr>
          <p:nvPr>
            <p:ph idx="1"/>
          </p:nvPr>
        </p:nvSpPr>
        <p:spPr/>
        <p:txBody>
          <a:bodyPr/>
          <a:lstStyle/>
          <a:p>
            <a:pPr indent="648335" algn="just">
              <a:spcBef>
                <a:spcPts val="1200"/>
              </a:spcBef>
              <a:buNone/>
            </a:pPr>
            <a:r>
              <a:rPr lang="sl-SI" sz="2400" b="1" i="0" dirty="0">
                <a:effectLst/>
                <a:latin typeface="+mj-lt"/>
              </a:rPr>
              <a:t>Storitve, namenjene odpravljanju socialnih stisk in težav, ki jih izvajajo CSD:</a:t>
            </a:r>
          </a:p>
          <a:p>
            <a:pPr marL="269875" indent="-269875" algn="just">
              <a:buNone/>
            </a:pPr>
            <a:r>
              <a:rPr lang="sl-SI" sz="2000" b="0" i="0" dirty="0">
                <a:effectLst/>
                <a:latin typeface="+mj-lt"/>
              </a:rPr>
              <a:t>1.     prva socialna pomoč,</a:t>
            </a:r>
          </a:p>
          <a:p>
            <a:pPr marL="269875" indent="-269875" algn="just">
              <a:buNone/>
            </a:pPr>
            <a:r>
              <a:rPr lang="sl-SI" sz="2000" b="0" i="0" dirty="0">
                <a:effectLst/>
                <a:latin typeface="+mj-lt"/>
              </a:rPr>
              <a:t>2.     osebna pomoč,</a:t>
            </a:r>
          </a:p>
          <a:p>
            <a:pPr marL="269875" indent="-269875" algn="just">
              <a:buNone/>
            </a:pPr>
            <a:r>
              <a:rPr lang="sl-SI" sz="2000" b="0" i="0" dirty="0">
                <a:effectLst/>
                <a:latin typeface="+mj-lt"/>
              </a:rPr>
              <a:t>3.     podpora žrtvam kaznivih dejanj,</a:t>
            </a:r>
          </a:p>
          <a:p>
            <a:pPr marL="269875" indent="-269875" algn="just">
              <a:buNone/>
            </a:pPr>
            <a:r>
              <a:rPr lang="sl-SI" sz="2000" b="0" i="0" dirty="0">
                <a:effectLst/>
                <a:latin typeface="+mj-lt"/>
              </a:rPr>
              <a:t>4.     pomoč družini za dom,</a:t>
            </a:r>
          </a:p>
          <a:p>
            <a:pPr marL="269875" indent="-269875" algn="just"/>
            <a:r>
              <a:rPr lang="sl-SI" sz="2000" dirty="0">
                <a:latin typeface="+mj-lt"/>
              </a:rPr>
              <a:t>5</a:t>
            </a:r>
            <a:r>
              <a:rPr lang="sl-SI" sz="2000" b="0" i="0" dirty="0">
                <a:effectLst/>
                <a:latin typeface="+mj-lt"/>
              </a:rPr>
              <a:t>.     pomoč družini na domu.</a:t>
            </a:r>
          </a:p>
          <a:p>
            <a:pPr marL="269875" indent="-269875" algn="just"/>
            <a:endParaRPr lang="sl-SI" sz="2000" b="0" i="0" dirty="0">
              <a:effectLst/>
              <a:latin typeface="+mj-lt"/>
            </a:endParaRPr>
          </a:p>
          <a:p>
            <a:r>
              <a:rPr lang="sl-SI" sz="2000" kern="100" dirty="0">
                <a:effectLst/>
                <a:latin typeface="+mj-lt"/>
                <a:ea typeface="Aptos" panose="020B0004020202020204" pitchFamily="34" charset="0"/>
                <a:cs typeface="Times New Roman" panose="02020603050405020304" pitchFamily="18" charset="0"/>
              </a:rPr>
              <a:t>Storitve centrov za socialno delo so prostovoljna, brezplačna in strokovno vodena oblika podpore in pomoči, namenjena krepitvi posameznikove in družinske zmožnosti za premagovanje socialnih stisk. Temeljijo na načelih človekovega dostojanstva, celostne obravnave, sodelovanja in </a:t>
            </a:r>
            <a:r>
              <a:rPr lang="sl-SI" sz="2000" kern="100" dirty="0" err="1">
                <a:effectLst/>
                <a:latin typeface="+mj-lt"/>
                <a:ea typeface="Aptos" panose="020B0004020202020204" pitchFamily="34" charset="0"/>
                <a:cs typeface="Times New Roman" panose="02020603050405020304" pitchFamily="18" charset="0"/>
              </a:rPr>
              <a:t>opolnomočenja</a:t>
            </a:r>
            <a:r>
              <a:rPr lang="sl-SI" sz="2000" kern="100" dirty="0">
                <a:effectLst/>
                <a:latin typeface="+mj-lt"/>
                <a:ea typeface="Aptos" panose="020B0004020202020204" pitchFamily="34" charset="0"/>
                <a:cs typeface="Times New Roman" panose="02020603050405020304" pitchFamily="18" charset="0"/>
              </a:rPr>
              <a:t>.</a:t>
            </a:r>
          </a:p>
          <a:p>
            <a:endParaRPr lang="sl-SI" dirty="0"/>
          </a:p>
          <a:p>
            <a:endParaRPr lang="sl-SI" dirty="0"/>
          </a:p>
        </p:txBody>
      </p:sp>
    </p:spTree>
    <p:extLst>
      <p:ext uri="{BB962C8B-B14F-4D97-AF65-F5344CB8AC3E}">
        <p14:creationId xmlns:p14="http://schemas.microsoft.com/office/powerpoint/2010/main" val="14954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8D7FF3-34F9-F961-F926-5324225EF96A}"/>
              </a:ext>
            </a:extLst>
          </p:cNvPr>
          <p:cNvSpPr>
            <a:spLocks noGrp="1"/>
          </p:cNvSpPr>
          <p:nvPr>
            <p:ph type="title"/>
          </p:nvPr>
        </p:nvSpPr>
        <p:spPr>
          <a:xfrm>
            <a:off x="1366344" y="365125"/>
            <a:ext cx="9987455" cy="1325563"/>
          </a:xfrm>
        </p:spPr>
        <p:txBody>
          <a:bodyPr anchor="ctr">
            <a:normAutofit/>
          </a:bodyPr>
          <a:lstStyle/>
          <a:p>
            <a:r>
              <a:rPr lang="pl-PL" dirty="0">
                <a:solidFill>
                  <a:schemeClr val="bg1"/>
                </a:solidFill>
              </a:rPr>
              <a:t>Skupaj za varno in spodbudno okolje za vsakega otroka</a:t>
            </a:r>
            <a:endParaRPr lang="sl-SI" dirty="0">
              <a:solidFill>
                <a:schemeClr val="bg1"/>
              </a:solidFill>
            </a:endParaRPr>
          </a:p>
        </p:txBody>
      </p:sp>
      <p:pic>
        <p:nvPicPr>
          <p:cNvPr id="8" name="Označba mesta vsebine 7" descr="Colleagues huddle">
            <a:extLst>
              <a:ext uri="{FF2B5EF4-FFF2-40B4-BE49-F238E27FC236}">
                <a16:creationId xmlns:a16="http://schemas.microsoft.com/office/drawing/2014/main" id="{E898BC70-3623-53CB-AEF8-E69CA0E6036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10875" y="2160104"/>
            <a:ext cx="4630551" cy="4041913"/>
          </a:xfrm>
        </p:spPr>
      </p:pic>
      <p:graphicFrame>
        <p:nvGraphicFramePr>
          <p:cNvPr id="5" name="Označba mesta vsebine 2">
            <a:extLst>
              <a:ext uri="{FF2B5EF4-FFF2-40B4-BE49-F238E27FC236}">
                <a16:creationId xmlns:a16="http://schemas.microsoft.com/office/drawing/2014/main" id="{CE01F217-4D30-189B-140E-8CE3C4744C24}"/>
              </a:ext>
            </a:extLst>
          </p:cNvPr>
          <p:cNvGraphicFramePr>
            <a:graphicFrameLocks noGrp="1"/>
          </p:cNvGraphicFramePr>
          <p:nvPr>
            <p:ph sz="half" idx="1"/>
          </p:nvPr>
        </p:nvGraphicFramePr>
        <p:xfrm>
          <a:off x="838200" y="1550504"/>
          <a:ext cx="6013174" cy="530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405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Odgovornost ravnatelja …</a:t>
            </a:r>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DB2EA45-685B-4643-9729-5661EF2CD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227" y="1907256"/>
            <a:ext cx="6368441" cy="3599234"/>
          </a:xfrm>
          <a:prstGeom prst="rect">
            <a:avLst/>
          </a:prstGeom>
        </p:spPr>
      </p:pic>
      <p:sp>
        <p:nvSpPr>
          <p:cNvPr id="8" name="Pravokotnik 2">
            <a:extLst>
              <a:ext uri="{FF2B5EF4-FFF2-40B4-BE49-F238E27FC236}">
                <a16:creationId xmlns:a16="http://schemas.microsoft.com/office/drawing/2014/main" id="{545838C9-3128-4C4C-B84A-17761A080674}"/>
              </a:ext>
            </a:extLst>
          </p:cNvPr>
          <p:cNvSpPr/>
          <p:nvPr/>
        </p:nvSpPr>
        <p:spPr>
          <a:xfrm>
            <a:off x="4705482" y="5506490"/>
            <a:ext cx="3065929" cy="215444"/>
          </a:xfrm>
          <a:prstGeom prst="rect">
            <a:avLst/>
          </a:prstGeom>
        </p:spPr>
        <p:txBody>
          <a:bodyPr wrap="square">
            <a:spAutoFit/>
          </a:bodyPr>
          <a:lstStyle/>
          <a:p>
            <a:r>
              <a:rPr lang="sl-SI" sz="800" dirty="0">
                <a:solidFill>
                  <a:schemeClr val="bg1"/>
                </a:solidFill>
              </a:rPr>
              <a:t>www.linkedin.com/pulse/developing-social-service-desk-john-ennis</a:t>
            </a:r>
          </a:p>
        </p:txBody>
      </p:sp>
    </p:spTree>
    <p:extLst>
      <p:ext uri="{BB962C8B-B14F-4D97-AF65-F5344CB8AC3E}">
        <p14:creationId xmlns:p14="http://schemas.microsoft.com/office/powerpoint/2010/main" val="450504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26718" y="3391592"/>
            <a:ext cx="11427229" cy="822181"/>
          </a:xfrm>
        </p:spPr>
        <p:txBody>
          <a:bodyPr>
            <a:noAutofit/>
          </a:bodyPr>
          <a:lstStyle/>
          <a:p>
            <a:br>
              <a:rPr lang="en-GB" sz="2800" b="1" dirty="0">
                <a:latin typeface="Arial" panose="020B0604020202020204" pitchFamily="34" charset="0"/>
                <a:cs typeface="Arial" panose="020B0604020202020204" pitchFamily="34" charset="0"/>
              </a:rPr>
            </a:br>
            <a:r>
              <a:rPr lang="sl-SI" sz="3600" b="1" dirty="0">
                <a:solidFill>
                  <a:schemeClr val="bg1"/>
                </a:solidFill>
                <a:latin typeface="Arial" panose="020B0604020202020204" pitchFamily="34" charset="0"/>
                <a:cs typeface="Arial" panose="020B0604020202020204" pitchFamily="34" charset="0"/>
              </a:rPr>
              <a:t>VLOGA ŠPORTA PRI PREPREČEVANJU</a:t>
            </a:r>
            <a:br>
              <a:rPr lang="sl-SI" sz="3600" b="1" dirty="0">
                <a:solidFill>
                  <a:schemeClr val="bg1"/>
                </a:solidFill>
                <a:latin typeface="Arial" panose="020B0604020202020204" pitchFamily="34" charset="0"/>
                <a:cs typeface="Arial" panose="020B0604020202020204" pitchFamily="34" charset="0"/>
              </a:rPr>
            </a:br>
            <a:r>
              <a:rPr lang="sl-SI" sz="3600" b="1" dirty="0">
                <a:solidFill>
                  <a:schemeClr val="bg1"/>
                </a:solidFill>
                <a:latin typeface="Arial" panose="020B0604020202020204" pitchFamily="34" charset="0"/>
                <a:cs typeface="Arial" panose="020B0604020202020204" pitchFamily="34" charset="0"/>
              </a:rPr>
              <a:t>MEDVRSTNIŠKEGA NASILJA</a:t>
            </a:r>
            <a:endParaRPr lang="en-GB" sz="3200" b="1" dirty="0">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a:xfrm>
            <a:off x="1386094" y="4988170"/>
            <a:ext cx="9144000" cy="1312984"/>
          </a:xfrm>
        </p:spPr>
        <p:txBody>
          <a:bodyPr>
            <a:normAutofit fontScale="77500" lnSpcReduction="20000"/>
          </a:bodyPr>
          <a:lstStyle/>
          <a:p>
            <a:r>
              <a:rPr lang="sl-SI" sz="3800" dirty="0">
                <a:solidFill>
                  <a:schemeClr val="bg1"/>
                </a:solidFill>
              </a:rPr>
              <a:t>Aljaž Sedej</a:t>
            </a:r>
          </a:p>
          <a:p>
            <a:r>
              <a:rPr lang="sl-SI" sz="2900" dirty="0">
                <a:solidFill>
                  <a:schemeClr val="bg1"/>
                </a:solidFill>
              </a:rPr>
              <a:t>Judo zveza Slovenije</a:t>
            </a:r>
          </a:p>
          <a:p>
            <a:endParaRPr lang="sl-SI" sz="400" dirty="0">
              <a:solidFill>
                <a:schemeClr val="bg1"/>
              </a:solidFill>
            </a:endParaRPr>
          </a:p>
          <a:p>
            <a:r>
              <a:rPr lang="sl-SI" sz="2300" dirty="0">
                <a:solidFill>
                  <a:schemeClr val="bg1"/>
                </a:solidFill>
              </a:rPr>
              <a:t>Ljubljana, 21/5/2025</a:t>
            </a:r>
            <a:endParaRPr lang="en-US" sz="2300" dirty="0">
              <a:solidFill>
                <a:schemeClr val="bg1"/>
              </a:solidFill>
            </a:endParaRPr>
          </a:p>
        </p:txBody>
      </p:sp>
    </p:spTree>
    <p:extLst>
      <p:ext uri="{BB962C8B-B14F-4D97-AF65-F5344CB8AC3E}">
        <p14:creationId xmlns:p14="http://schemas.microsoft.com/office/powerpoint/2010/main" val="135025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UVOD</a:t>
            </a:r>
            <a:endParaRPr lang="en-GB" dirty="0"/>
          </a:p>
        </p:txBody>
      </p:sp>
      <p:sp>
        <p:nvSpPr>
          <p:cNvPr id="3" name="Označba mesta vsebine 2"/>
          <p:cNvSpPr>
            <a:spLocks noGrp="1"/>
          </p:cNvSpPr>
          <p:nvPr>
            <p:ph idx="1"/>
          </p:nvPr>
        </p:nvSpPr>
        <p:spPr>
          <a:xfrm>
            <a:off x="1313792" y="2834640"/>
            <a:ext cx="10040008" cy="3503097"/>
          </a:xfrm>
        </p:spPr>
        <p:txBody>
          <a:bodyPr/>
          <a:lstStyle/>
          <a:p>
            <a:pPr marL="457200" indent="-457200">
              <a:buFont typeface="Arial" panose="020B0604020202020204" pitchFamily="34" charset="0"/>
              <a:buChar char="•"/>
            </a:pPr>
            <a:r>
              <a:rPr lang="en-GB" dirty="0"/>
              <a:t>»</a:t>
            </a:r>
            <a:r>
              <a:rPr lang="en-GB" dirty="0" err="1"/>
              <a:t>Zdrav</a:t>
            </a:r>
            <a:r>
              <a:rPr lang="en-GB" dirty="0"/>
              <a:t> duh v </a:t>
            </a:r>
            <a:r>
              <a:rPr lang="en-GB" dirty="0" err="1"/>
              <a:t>zdravem</a:t>
            </a:r>
            <a:r>
              <a:rPr lang="en-GB" dirty="0"/>
              <a:t> </a:t>
            </a:r>
            <a:r>
              <a:rPr lang="en-GB" dirty="0" err="1"/>
              <a:t>telesu</a:t>
            </a:r>
            <a:r>
              <a:rPr lang="sl-SI" dirty="0"/>
              <a:t>«</a:t>
            </a:r>
          </a:p>
          <a:p>
            <a:pPr marL="457200" indent="-457200">
              <a:buFont typeface="Arial" panose="020B0604020202020204" pitchFamily="34" charset="0"/>
              <a:buChar char="•"/>
            </a:pPr>
            <a:endParaRPr lang="sl-SI" dirty="0"/>
          </a:p>
          <a:p>
            <a:pPr marL="457200" indent="-457200">
              <a:buFont typeface="Arial" panose="020B0604020202020204" pitchFamily="34" charset="0"/>
              <a:buChar char="•"/>
            </a:pPr>
            <a:r>
              <a:rPr lang="en-GB" dirty="0" err="1"/>
              <a:t>Šport</a:t>
            </a:r>
            <a:r>
              <a:rPr lang="en-GB" dirty="0"/>
              <a:t> = </a:t>
            </a:r>
            <a:r>
              <a:rPr lang="en-GB" dirty="0" err="1"/>
              <a:t>telesna</a:t>
            </a:r>
            <a:r>
              <a:rPr lang="en-GB" dirty="0"/>
              <a:t> </a:t>
            </a:r>
            <a:r>
              <a:rPr lang="en-GB" dirty="0" err="1"/>
              <a:t>pripravljenost</a:t>
            </a:r>
            <a:r>
              <a:rPr lang="en-GB" dirty="0"/>
              <a:t> + </a:t>
            </a:r>
            <a:r>
              <a:rPr lang="en-GB" dirty="0" err="1"/>
              <a:t>miselni</a:t>
            </a:r>
            <a:r>
              <a:rPr lang="en-GB" dirty="0"/>
              <a:t> </a:t>
            </a:r>
            <a:r>
              <a:rPr lang="en-GB" dirty="0" err="1"/>
              <a:t>trening</a:t>
            </a:r>
            <a:r>
              <a:rPr lang="en-GB" dirty="0"/>
              <a:t> + </a:t>
            </a:r>
            <a:r>
              <a:rPr lang="en-GB" dirty="0" err="1"/>
              <a:t>vrednote</a:t>
            </a:r>
            <a:endParaRPr lang="sl-SI" dirty="0"/>
          </a:p>
          <a:p>
            <a:pPr marL="457200" indent="-457200">
              <a:buFont typeface="Arial" panose="020B0604020202020204" pitchFamily="34" charset="0"/>
              <a:buChar char="•"/>
            </a:pPr>
            <a:endParaRPr lang="sl-SI" dirty="0"/>
          </a:p>
          <a:p>
            <a:pPr marL="457200" indent="-457200">
              <a:buFont typeface="Arial" panose="020B0604020202020204" pitchFamily="34" charset="0"/>
              <a:buChar char="•"/>
            </a:pPr>
            <a:r>
              <a:rPr lang="en-GB" dirty="0" err="1"/>
              <a:t>Zakaj</a:t>
            </a:r>
            <a:r>
              <a:rPr lang="en-GB" dirty="0"/>
              <a:t> </a:t>
            </a:r>
            <a:r>
              <a:rPr lang="en-GB" dirty="0" err="1"/>
              <a:t>šport</a:t>
            </a:r>
            <a:r>
              <a:rPr lang="en-GB" dirty="0"/>
              <a:t>? </a:t>
            </a:r>
            <a:r>
              <a:rPr lang="en-GB" dirty="0" err="1"/>
              <a:t>Strukturirano</a:t>
            </a:r>
            <a:r>
              <a:rPr lang="en-GB" dirty="0"/>
              <a:t> </a:t>
            </a:r>
            <a:r>
              <a:rPr lang="en-GB" dirty="0" err="1"/>
              <a:t>okolje</a:t>
            </a:r>
            <a:r>
              <a:rPr lang="en-GB" dirty="0"/>
              <a:t>, </a:t>
            </a:r>
            <a:r>
              <a:rPr lang="en-GB" dirty="0" err="1"/>
              <a:t>etični</a:t>
            </a:r>
            <a:r>
              <a:rPr lang="en-GB" dirty="0"/>
              <a:t> </a:t>
            </a:r>
            <a:r>
              <a:rPr lang="en-GB" dirty="0" err="1"/>
              <a:t>kodeks</a:t>
            </a:r>
            <a:r>
              <a:rPr lang="en-GB" dirty="0"/>
              <a:t>, </a:t>
            </a:r>
            <a:r>
              <a:rPr lang="en-GB" dirty="0" err="1"/>
              <a:t>podporna</a:t>
            </a:r>
            <a:r>
              <a:rPr lang="en-GB" dirty="0"/>
              <a:t> </a:t>
            </a:r>
            <a:r>
              <a:rPr lang="en-GB" dirty="0" err="1"/>
              <a:t>mreža</a:t>
            </a:r>
            <a:endParaRPr lang="sl-SI" dirty="0"/>
          </a:p>
          <a:p>
            <a:endParaRPr lang="en-GB" dirty="0"/>
          </a:p>
        </p:txBody>
      </p:sp>
      <p:pic>
        <p:nvPicPr>
          <p:cNvPr id="5" name="Slika 4">
            <a:extLst>
              <a:ext uri="{FF2B5EF4-FFF2-40B4-BE49-F238E27FC236}">
                <a16:creationId xmlns:a16="http://schemas.microsoft.com/office/drawing/2014/main" id="{77AE8226-7459-9B8F-DE18-AFA285F8CFF5}"/>
              </a:ext>
            </a:extLst>
          </p:cNvPr>
          <p:cNvPicPr>
            <a:picLocks noChangeAspect="1"/>
          </p:cNvPicPr>
          <p:nvPr/>
        </p:nvPicPr>
        <p:blipFill>
          <a:blip r:embed="rId2"/>
          <a:stretch>
            <a:fillRect/>
          </a:stretch>
        </p:blipFill>
        <p:spPr>
          <a:xfrm>
            <a:off x="7257012" y="125917"/>
            <a:ext cx="4705004" cy="3129541"/>
          </a:xfrm>
          <a:prstGeom prst="rect">
            <a:avLst/>
          </a:prstGeom>
        </p:spPr>
      </p:pic>
    </p:spTree>
    <p:extLst>
      <p:ext uri="{BB962C8B-B14F-4D97-AF65-F5344CB8AC3E}">
        <p14:creationId xmlns:p14="http://schemas.microsoft.com/office/powerpoint/2010/main" val="1044235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en-GB" b="1" dirty="0">
                <a:solidFill>
                  <a:schemeClr val="bg1"/>
                </a:solidFill>
              </a:rPr>
              <a:t>VLOGA ŠPORTA PRI SOCIALIZACIJI</a:t>
            </a:r>
          </a:p>
        </p:txBody>
      </p:sp>
      <p:sp>
        <p:nvSpPr>
          <p:cNvPr id="3" name="Označba mesta vsebine 2"/>
          <p:cNvSpPr>
            <a:spLocks noGrp="1"/>
          </p:cNvSpPr>
          <p:nvPr>
            <p:ph sz="half" idx="1"/>
          </p:nvPr>
        </p:nvSpPr>
        <p:spPr>
          <a:xfrm>
            <a:off x="838200" y="1825625"/>
            <a:ext cx="5181600" cy="4659258"/>
          </a:xfrm>
        </p:spPr>
        <p:txBody>
          <a:bodyPr>
            <a:normAutofit/>
          </a:bodyPr>
          <a:lstStyle/>
          <a:p>
            <a:pPr marL="457200" indent="-457200">
              <a:buFont typeface="Arial" panose="020B0604020202020204" pitchFamily="34" charset="0"/>
              <a:buChar char="•"/>
            </a:pPr>
            <a:r>
              <a:rPr lang="en-GB" dirty="0" err="1">
                <a:solidFill>
                  <a:schemeClr val="bg1"/>
                </a:solidFill>
              </a:rPr>
              <a:t>Pozitivna</a:t>
            </a:r>
            <a:r>
              <a:rPr lang="en-GB" dirty="0">
                <a:solidFill>
                  <a:schemeClr val="bg1"/>
                </a:solidFill>
              </a:rPr>
              <a:t> </a:t>
            </a:r>
            <a:r>
              <a:rPr lang="en-GB" dirty="0" err="1">
                <a:solidFill>
                  <a:schemeClr val="bg1"/>
                </a:solidFill>
              </a:rPr>
              <a:t>socialna</a:t>
            </a:r>
            <a:r>
              <a:rPr lang="en-GB" dirty="0">
                <a:solidFill>
                  <a:schemeClr val="bg1"/>
                </a:solidFill>
              </a:rPr>
              <a:t> </a:t>
            </a:r>
            <a:r>
              <a:rPr lang="en-GB" dirty="0" err="1">
                <a:solidFill>
                  <a:schemeClr val="bg1"/>
                </a:solidFill>
              </a:rPr>
              <a:t>mreža</a:t>
            </a:r>
            <a:r>
              <a:rPr lang="en-GB" dirty="0">
                <a:solidFill>
                  <a:schemeClr val="bg1"/>
                </a:solidFill>
              </a:rPr>
              <a:t> in </a:t>
            </a:r>
            <a:r>
              <a:rPr lang="en-GB" dirty="0" err="1">
                <a:solidFill>
                  <a:schemeClr val="bg1"/>
                </a:solidFill>
              </a:rPr>
              <a:t>socialni</a:t>
            </a:r>
            <a:r>
              <a:rPr lang="en-GB" dirty="0">
                <a:solidFill>
                  <a:schemeClr val="bg1"/>
                </a:solidFill>
              </a:rPr>
              <a:t> </a:t>
            </a:r>
            <a:r>
              <a:rPr lang="en-GB" dirty="0" err="1">
                <a:solidFill>
                  <a:schemeClr val="bg1"/>
                </a:solidFill>
              </a:rPr>
              <a:t>kapital</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Prosti</a:t>
            </a:r>
            <a:r>
              <a:rPr lang="en-GB" dirty="0">
                <a:solidFill>
                  <a:schemeClr val="bg1"/>
                </a:solidFill>
              </a:rPr>
              <a:t> </a:t>
            </a:r>
            <a:r>
              <a:rPr lang="en-GB" dirty="0" err="1">
                <a:solidFill>
                  <a:schemeClr val="bg1"/>
                </a:solidFill>
              </a:rPr>
              <a:t>čas</a:t>
            </a:r>
            <a:r>
              <a:rPr lang="en-GB" dirty="0">
                <a:solidFill>
                  <a:schemeClr val="bg1"/>
                </a:solidFill>
              </a:rPr>
              <a:t> </a:t>
            </a:r>
            <a:r>
              <a:rPr lang="en-GB" dirty="0" err="1">
                <a:solidFill>
                  <a:schemeClr val="bg1"/>
                </a:solidFill>
              </a:rPr>
              <a:t>kot</a:t>
            </a:r>
            <a:r>
              <a:rPr lang="en-GB" dirty="0">
                <a:solidFill>
                  <a:schemeClr val="bg1"/>
                </a:solidFill>
              </a:rPr>
              <a:t> </a:t>
            </a:r>
            <a:r>
              <a:rPr lang="en-GB" dirty="0" err="1">
                <a:solidFill>
                  <a:schemeClr val="bg1"/>
                </a:solidFill>
              </a:rPr>
              <a:t>ključni</a:t>
            </a:r>
            <a:r>
              <a:rPr lang="en-GB" dirty="0">
                <a:solidFill>
                  <a:schemeClr val="bg1"/>
                </a:solidFill>
              </a:rPr>
              <a:t> </a:t>
            </a:r>
            <a:r>
              <a:rPr lang="en-GB" dirty="0" err="1">
                <a:solidFill>
                  <a:schemeClr val="bg1"/>
                </a:solidFill>
              </a:rPr>
              <a:t>dejavnik</a:t>
            </a:r>
            <a:r>
              <a:rPr lang="en-GB" dirty="0">
                <a:solidFill>
                  <a:schemeClr val="bg1"/>
                </a:solidFill>
              </a:rPr>
              <a:t> </a:t>
            </a:r>
            <a:r>
              <a:rPr lang="en-GB" dirty="0" err="1">
                <a:solidFill>
                  <a:schemeClr val="bg1"/>
                </a:solidFill>
              </a:rPr>
              <a:t>razvoja</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Krepitev</a:t>
            </a:r>
            <a:r>
              <a:rPr lang="en-GB" dirty="0">
                <a:solidFill>
                  <a:schemeClr val="bg1"/>
                </a:solidFill>
              </a:rPr>
              <a:t> </a:t>
            </a:r>
            <a:r>
              <a:rPr lang="en-GB" dirty="0" err="1">
                <a:solidFill>
                  <a:schemeClr val="bg1"/>
                </a:solidFill>
              </a:rPr>
              <a:t>samopodobe</a:t>
            </a:r>
            <a:r>
              <a:rPr lang="en-GB" dirty="0">
                <a:solidFill>
                  <a:schemeClr val="bg1"/>
                </a:solidFill>
              </a:rPr>
              <a:t> in </a:t>
            </a:r>
            <a:r>
              <a:rPr lang="en-GB" dirty="0" err="1">
                <a:solidFill>
                  <a:schemeClr val="bg1"/>
                </a:solidFill>
              </a:rPr>
              <a:t>delovnih</a:t>
            </a:r>
            <a:r>
              <a:rPr lang="en-GB" dirty="0">
                <a:solidFill>
                  <a:schemeClr val="bg1"/>
                </a:solidFill>
              </a:rPr>
              <a:t> </a:t>
            </a:r>
            <a:r>
              <a:rPr lang="en-GB" dirty="0" err="1">
                <a:solidFill>
                  <a:schemeClr val="bg1"/>
                </a:solidFill>
              </a:rPr>
              <a:t>navad</a:t>
            </a:r>
            <a:endParaRPr lang="sl-SI" dirty="0">
              <a:solidFill>
                <a:schemeClr val="bg1"/>
              </a:solidFill>
            </a:endParaRPr>
          </a:p>
          <a:p>
            <a:pPr marL="457200" indent="-457200">
              <a:buFont typeface="Arial" panose="020B0604020202020204" pitchFamily="34" charset="0"/>
              <a:buChar char="•"/>
            </a:pPr>
            <a:endParaRPr lang="en-GB" dirty="0"/>
          </a:p>
        </p:txBody>
      </p:sp>
      <p:pic>
        <p:nvPicPr>
          <p:cNvPr id="2050" name="Picture 2" descr="OTROCI K ŠPORTU! - OBALAplus">
            <a:extLst>
              <a:ext uri="{FF2B5EF4-FFF2-40B4-BE49-F238E27FC236}">
                <a16:creationId xmlns:a16="http://schemas.microsoft.com/office/drawing/2014/main" id="{99125C62-D43A-2DA6-F3AB-22D0344E0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30" r="22358" b="-2"/>
          <a:stretch>
            <a:fillRect/>
          </a:stretch>
        </p:blipFill>
        <p:spPr bwMode="auto">
          <a:xfrm>
            <a:off x="6172200" y="1825625"/>
            <a:ext cx="5181600" cy="4659258"/>
          </a:xfrm>
          <a:prstGeom prst="rect">
            <a:avLst/>
          </a:prstGeom>
          <a:solidFill>
            <a:srgbClr val="FFFFFF"/>
          </a:solidFill>
        </p:spPr>
      </p:pic>
    </p:spTree>
    <p:extLst>
      <p:ext uri="{BB962C8B-B14F-4D97-AF65-F5344CB8AC3E}">
        <p14:creationId xmlns:p14="http://schemas.microsoft.com/office/powerpoint/2010/main" val="792783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sv-SE" b="1" dirty="0">
                <a:solidFill>
                  <a:schemeClr val="bg1"/>
                </a:solidFill>
              </a:rPr>
              <a:t>SKUPINSKA DINAMIKA IN VPLIV VRSTNIKOV</a:t>
            </a:r>
            <a:endParaRPr lang="en-GB" b="1" dirty="0">
              <a:solidFill>
                <a:schemeClr val="bg1"/>
              </a:solidFill>
            </a:endParaRPr>
          </a:p>
        </p:txBody>
      </p:sp>
      <p:pic>
        <p:nvPicPr>
          <p:cNvPr id="3074" name="Picture 2" descr="Kickboxing - Na Izlakah že 15. združili tekmovalnost s fair-playem - O-STA">
            <a:extLst>
              <a:ext uri="{FF2B5EF4-FFF2-40B4-BE49-F238E27FC236}">
                <a16:creationId xmlns:a16="http://schemas.microsoft.com/office/drawing/2014/main" id="{87AE6602-AA60-E90A-836A-875C5582B7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5732" y="1825625"/>
            <a:ext cx="3226536" cy="4659258"/>
          </a:xfrm>
          <a:prstGeom prst="rect">
            <a:avLst/>
          </a:prstGeom>
          <a:solidFill>
            <a:srgbClr val="FFFFFF"/>
          </a:solidFill>
        </p:spPr>
      </p:pic>
      <p:sp>
        <p:nvSpPr>
          <p:cNvPr id="3" name="Označba mesta vsebine 2"/>
          <p:cNvSpPr>
            <a:spLocks noGrp="1"/>
          </p:cNvSpPr>
          <p:nvPr>
            <p:ph sz="half" idx="2"/>
          </p:nvPr>
        </p:nvSpPr>
        <p:spPr>
          <a:xfrm>
            <a:off x="6172200" y="1825625"/>
            <a:ext cx="5181600" cy="4659258"/>
          </a:xfrm>
        </p:spPr>
        <p:txBody>
          <a:bodyPr>
            <a:normAutofit/>
          </a:bodyPr>
          <a:lstStyle/>
          <a:p>
            <a:pPr marL="457200" indent="-457200">
              <a:buFont typeface="Arial" panose="020B0604020202020204" pitchFamily="34" charset="0"/>
              <a:buChar char="•"/>
            </a:pPr>
            <a:r>
              <a:rPr lang="en-GB" dirty="0" err="1">
                <a:solidFill>
                  <a:schemeClr val="bg1"/>
                </a:solidFill>
              </a:rPr>
              <a:t>Ekipni</a:t>
            </a:r>
            <a:r>
              <a:rPr lang="en-GB" dirty="0">
                <a:solidFill>
                  <a:schemeClr val="bg1"/>
                </a:solidFill>
              </a:rPr>
              <a:t> duh in </a:t>
            </a:r>
            <a:r>
              <a:rPr lang="en-GB" dirty="0" err="1">
                <a:solidFill>
                  <a:schemeClr val="bg1"/>
                </a:solidFill>
              </a:rPr>
              <a:t>sodelovanje</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Moč</a:t>
            </a:r>
            <a:r>
              <a:rPr lang="en-GB" dirty="0">
                <a:solidFill>
                  <a:schemeClr val="bg1"/>
                </a:solidFill>
              </a:rPr>
              <a:t> </a:t>
            </a:r>
            <a:r>
              <a:rPr lang="en-GB" dirty="0" err="1">
                <a:solidFill>
                  <a:schemeClr val="bg1"/>
                </a:solidFill>
              </a:rPr>
              <a:t>skupine</a:t>
            </a:r>
            <a:r>
              <a:rPr lang="en-GB" dirty="0">
                <a:solidFill>
                  <a:schemeClr val="bg1"/>
                </a:solidFill>
              </a:rPr>
              <a:t> je v </a:t>
            </a:r>
            <a:r>
              <a:rPr lang="en-GB" dirty="0" err="1">
                <a:solidFill>
                  <a:schemeClr val="bg1"/>
                </a:solidFill>
              </a:rPr>
              <a:t>najšibkejšem</a:t>
            </a:r>
            <a:r>
              <a:rPr lang="en-GB" dirty="0">
                <a:solidFill>
                  <a:schemeClr val="bg1"/>
                </a:solidFill>
              </a:rPr>
              <a:t> </a:t>
            </a:r>
            <a:r>
              <a:rPr lang="en-GB" dirty="0" err="1">
                <a:solidFill>
                  <a:schemeClr val="bg1"/>
                </a:solidFill>
              </a:rPr>
              <a:t>členu</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Tveganje</a:t>
            </a:r>
            <a:r>
              <a:rPr lang="en-GB" dirty="0">
                <a:solidFill>
                  <a:schemeClr val="bg1"/>
                </a:solidFill>
              </a:rPr>
              <a:t> </a:t>
            </a:r>
            <a:r>
              <a:rPr lang="en-GB" dirty="0" err="1">
                <a:solidFill>
                  <a:schemeClr val="bg1"/>
                </a:solidFill>
              </a:rPr>
              <a:t>izključevanja</a:t>
            </a:r>
            <a:r>
              <a:rPr lang="en-GB" dirty="0">
                <a:solidFill>
                  <a:schemeClr val="bg1"/>
                </a:solidFill>
              </a:rPr>
              <a:t> v </a:t>
            </a:r>
            <a:r>
              <a:rPr lang="en-GB" dirty="0" err="1">
                <a:solidFill>
                  <a:schemeClr val="bg1"/>
                </a:solidFill>
              </a:rPr>
              <a:t>tekmovalnem</a:t>
            </a:r>
            <a:r>
              <a:rPr lang="en-GB" dirty="0">
                <a:solidFill>
                  <a:schemeClr val="bg1"/>
                </a:solidFill>
              </a:rPr>
              <a:t> </a:t>
            </a:r>
            <a:r>
              <a:rPr lang="en-GB" dirty="0" err="1">
                <a:solidFill>
                  <a:schemeClr val="bg1"/>
                </a:solidFill>
              </a:rPr>
              <a:t>okolju</a:t>
            </a:r>
            <a:r>
              <a:rPr lang="en-GB" dirty="0">
                <a:solidFill>
                  <a:schemeClr val="bg1"/>
                </a:solidFill>
              </a:rPr>
              <a:t> vs. </a:t>
            </a:r>
            <a:r>
              <a:rPr lang="en-GB" dirty="0" err="1">
                <a:solidFill>
                  <a:schemeClr val="bg1"/>
                </a:solidFill>
              </a:rPr>
              <a:t>sprejetost</a:t>
            </a:r>
            <a:r>
              <a:rPr lang="en-GB" dirty="0">
                <a:solidFill>
                  <a:schemeClr val="bg1"/>
                </a:solidFill>
              </a:rPr>
              <a:t> v </a:t>
            </a:r>
            <a:r>
              <a:rPr lang="en-GB" dirty="0" err="1">
                <a:solidFill>
                  <a:schemeClr val="bg1"/>
                </a:solidFill>
              </a:rPr>
              <a:t>rekreativnem</a:t>
            </a:r>
            <a:endParaRPr lang="en-GB" dirty="0">
              <a:solidFill>
                <a:schemeClr val="bg1"/>
              </a:solidFill>
            </a:endParaRPr>
          </a:p>
        </p:txBody>
      </p:sp>
    </p:spTree>
    <p:extLst>
      <p:ext uri="{BB962C8B-B14F-4D97-AF65-F5344CB8AC3E}">
        <p14:creationId xmlns:p14="http://schemas.microsoft.com/office/powerpoint/2010/main" val="3780172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VLOGA TRENERJA</a:t>
            </a:r>
          </a:p>
        </p:txBody>
      </p:sp>
      <p:sp>
        <p:nvSpPr>
          <p:cNvPr id="3" name="Označba mesta vsebine 2"/>
          <p:cNvSpPr>
            <a:spLocks noGrp="1"/>
          </p:cNvSpPr>
          <p:nvPr>
            <p:ph idx="1"/>
          </p:nvPr>
        </p:nvSpPr>
        <p:spPr/>
        <p:txBody>
          <a:bodyPr/>
          <a:lstStyle/>
          <a:p>
            <a:r>
              <a:rPr lang="en-GB" dirty="0"/>
              <a:t>Trener </a:t>
            </a:r>
            <a:r>
              <a:rPr lang="en-GB" dirty="0" err="1"/>
              <a:t>kot</a:t>
            </a:r>
            <a:r>
              <a:rPr lang="en-GB" dirty="0"/>
              <a:t> </a:t>
            </a:r>
            <a:r>
              <a:rPr lang="en-GB" dirty="0" err="1"/>
              <a:t>vodja</a:t>
            </a:r>
            <a:r>
              <a:rPr lang="en-GB" dirty="0"/>
              <a:t>, </a:t>
            </a:r>
            <a:r>
              <a:rPr lang="en-GB" dirty="0" err="1"/>
              <a:t>avtoriteta</a:t>
            </a:r>
            <a:r>
              <a:rPr lang="en-GB" dirty="0"/>
              <a:t> in </a:t>
            </a:r>
            <a:r>
              <a:rPr lang="en-GB" dirty="0" err="1"/>
              <a:t>zgled</a:t>
            </a:r>
            <a:endParaRPr lang="en-GB" dirty="0"/>
          </a:p>
          <a:p>
            <a:endParaRPr lang="en-GB" dirty="0"/>
          </a:p>
          <a:p>
            <a:r>
              <a:rPr lang="en-GB" dirty="0" err="1"/>
              <a:t>Ključen</a:t>
            </a:r>
            <a:r>
              <a:rPr lang="en-GB" dirty="0"/>
              <a:t> za:</a:t>
            </a:r>
          </a:p>
          <a:p>
            <a:pPr marL="457200" indent="-457200">
              <a:buFont typeface="Wingdings" panose="05000000000000000000" pitchFamily="2" charset="2"/>
              <a:buChar char="ü"/>
            </a:pPr>
            <a:r>
              <a:rPr lang="en-GB" dirty="0" err="1"/>
              <a:t>Etične</a:t>
            </a:r>
            <a:r>
              <a:rPr lang="en-GB" dirty="0"/>
              <a:t> </a:t>
            </a:r>
            <a:r>
              <a:rPr lang="en-GB" dirty="0" err="1"/>
              <a:t>vrednote</a:t>
            </a:r>
            <a:r>
              <a:rPr lang="en-GB" dirty="0"/>
              <a:t> (</a:t>
            </a:r>
            <a:r>
              <a:rPr lang="en-GB" dirty="0" err="1"/>
              <a:t>fairplay</a:t>
            </a:r>
            <a:r>
              <a:rPr lang="en-GB" dirty="0"/>
              <a:t>, </a:t>
            </a:r>
            <a:r>
              <a:rPr lang="en-GB" dirty="0" err="1"/>
              <a:t>spoštovanje</a:t>
            </a:r>
            <a:r>
              <a:rPr lang="en-GB" dirty="0"/>
              <a:t>)</a:t>
            </a:r>
          </a:p>
          <a:p>
            <a:pPr marL="457200" indent="-457200">
              <a:buFont typeface="Wingdings" panose="05000000000000000000" pitchFamily="2" charset="2"/>
              <a:buChar char="ü"/>
            </a:pPr>
            <a:r>
              <a:rPr lang="en-GB" dirty="0" err="1"/>
              <a:t>Prepoznavanje</a:t>
            </a:r>
            <a:r>
              <a:rPr lang="en-GB" dirty="0"/>
              <a:t> </a:t>
            </a:r>
            <a:r>
              <a:rPr lang="en-GB" dirty="0" err="1"/>
              <a:t>dinamike</a:t>
            </a:r>
            <a:r>
              <a:rPr lang="en-GB" dirty="0"/>
              <a:t> v </a:t>
            </a:r>
            <a:r>
              <a:rPr lang="en-GB" dirty="0" err="1"/>
              <a:t>skupini</a:t>
            </a:r>
            <a:endParaRPr lang="en-GB" dirty="0"/>
          </a:p>
          <a:p>
            <a:pPr marL="457200" indent="-457200">
              <a:buFont typeface="Wingdings" panose="05000000000000000000" pitchFamily="2" charset="2"/>
              <a:buChar char="ü"/>
            </a:pPr>
            <a:r>
              <a:rPr lang="en-GB" dirty="0" err="1"/>
              <a:t>Ustvarjanje</a:t>
            </a:r>
            <a:r>
              <a:rPr lang="en-GB" dirty="0"/>
              <a:t> </a:t>
            </a:r>
            <a:r>
              <a:rPr lang="en-GB" dirty="0" err="1"/>
              <a:t>varnega</a:t>
            </a:r>
            <a:r>
              <a:rPr lang="en-GB" dirty="0"/>
              <a:t> </a:t>
            </a:r>
            <a:r>
              <a:rPr lang="en-GB" dirty="0" err="1"/>
              <a:t>okolja</a:t>
            </a:r>
            <a:endParaRPr lang="en-GB" dirty="0"/>
          </a:p>
          <a:p>
            <a:endParaRPr lang="en-GB" dirty="0"/>
          </a:p>
        </p:txBody>
      </p:sp>
      <p:pic>
        <p:nvPicPr>
          <p:cNvPr id="5" name="Slika 4">
            <a:extLst>
              <a:ext uri="{FF2B5EF4-FFF2-40B4-BE49-F238E27FC236}">
                <a16:creationId xmlns:a16="http://schemas.microsoft.com/office/drawing/2014/main" id="{44F49D7F-4A62-EE1F-D8E0-22C0153115F5}"/>
              </a:ext>
            </a:extLst>
          </p:cNvPr>
          <p:cNvPicPr>
            <a:picLocks noChangeAspect="1"/>
          </p:cNvPicPr>
          <p:nvPr/>
        </p:nvPicPr>
        <p:blipFill>
          <a:blip r:embed="rId2"/>
          <a:stretch>
            <a:fillRect/>
          </a:stretch>
        </p:blipFill>
        <p:spPr>
          <a:xfrm>
            <a:off x="7289758" y="520263"/>
            <a:ext cx="4544413" cy="3408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9097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pl-PL" b="1" dirty="0">
                <a:solidFill>
                  <a:schemeClr val="bg1"/>
                </a:solidFill>
              </a:rPr>
              <a:t>ŠPORTNE PANOGE KOT ORODJE ZA PREPREČEVANJE NASILJA</a:t>
            </a:r>
            <a:endParaRPr lang="en-GB" b="1" dirty="0">
              <a:solidFill>
                <a:schemeClr val="bg1"/>
              </a:solidFill>
            </a:endParaRPr>
          </a:p>
        </p:txBody>
      </p:sp>
      <p:pic>
        <p:nvPicPr>
          <p:cNvPr id="5122" name="Picture 2" descr="JudoInside - RESPECT Judoka">
            <a:extLst>
              <a:ext uri="{FF2B5EF4-FFF2-40B4-BE49-F238E27FC236}">
                <a16:creationId xmlns:a16="http://schemas.microsoft.com/office/drawing/2014/main" id="{CC8F6FC9-35E8-3B55-BD1D-5E6B99093D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8200" y="2412941"/>
            <a:ext cx="5181600" cy="3484626"/>
          </a:xfrm>
          <a:prstGeom prst="rect">
            <a:avLst/>
          </a:prstGeom>
          <a:solidFill>
            <a:srgbClr val="FFFFFF"/>
          </a:solidFill>
        </p:spPr>
      </p:pic>
      <p:sp>
        <p:nvSpPr>
          <p:cNvPr id="3" name="Označba mesta vsebine 2"/>
          <p:cNvSpPr>
            <a:spLocks noGrp="1"/>
          </p:cNvSpPr>
          <p:nvPr>
            <p:ph sz="half" idx="2"/>
          </p:nvPr>
        </p:nvSpPr>
        <p:spPr>
          <a:xfrm>
            <a:off x="6172200" y="1825625"/>
            <a:ext cx="5181600" cy="4659258"/>
          </a:xfrm>
        </p:spPr>
        <p:txBody>
          <a:bodyPr>
            <a:normAutofit/>
          </a:bodyPr>
          <a:lstStyle/>
          <a:p>
            <a:pPr marL="457200" indent="-457200">
              <a:buFont typeface="Arial" panose="020B0604020202020204" pitchFamily="34" charset="0"/>
              <a:buChar char="•"/>
            </a:pPr>
            <a:r>
              <a:rPr lang="en-GB" dirty="0" err="1">
                <a:solidFill>
                  <a:schemeClr val="bg1"/>
                </a:solidFill>
              </a:rPr>
              <a:t>Borilne</a:t>
            </a:r>
            <a:r>
              <a:rPr lang="en-GB" dirty="0">
                <a:solidFill>
                  <a:schemeClr val="bg1"/>
                </a:solidFill>
              </a:rPr>
              <a:t> </a:t>
            </a:r>
            <a:r>
              <a:rPr lang="en-GB" dirty="0" err="1">
                <a:solidFill>
                  <a:schemeClr val="bg1"/>
                </a:solidFill>
              </a:rPr>
              <a:t>veščine</a:t>
            </a:r>
            <a:r>
              <a:rPr lang="en-GB" dirty="0">
                <a:solidFill>
                  <a:schemeClr val="bg1"/>
                </a:solidFill>
              </a:rPr>
              <a:t> (judo, karate, ju-jitsu): </a:t>
            </a:r>
            <a:r>
              <a:rPr lang="en-GB" dirty="0" err="1">
                <a:solidFill>
                  <a:schemeClr val="bg1"/>
                </a:solidFill>
              </a:rPr>
              <a:t>disciplina</a:t>
            </a:r>
            <a:r>
              <a:rPr lang="en-GB" dirty="0">
                <a:solidFill>
                  <a:schemeClr val="bg1"/>
                </a:solidFill>
              </a:rPr>
              <a:t> in </a:t>
            </a:r>
            <a:r>
              <a:rPr lang="en-GB" dirty="0" err="1">
                <a:solidFill>
                  <a:schemeClr val="bg1"/>
                </a:solidFill>
              </a:rPr>
              <a:t>spoštovanje</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Ekipni</a:t>
            </a:r>
            <a:r>
              <a:rPr lang="en-GB" dirty="0">
                <a:solidFill>
                  <a:schemeClr val="bg1"/>
                </a:solidFill>
              </a:rPr>
              <a:t> </a:t>
            </a:r>
            <a:r>
              <a:rPr lang="en-GB" dirty="0" err="1">
                <a:solidFill>
                  <a:schemeClr val="bg1"/>
                </a:solidFill>
              </a:rPr>
              <a:t>športi</a:t>
            </a:r>
            <a:r>
              <a:rPr lang="en-GB" dirty="0">
                <a:solidFill>
                  <a:schemeClr val="bg1"/>
                </a:solidFill>
              </a:rPr>
              <a:t>: </a:t>
            </a:r>
            <a:r>
              <a:rPr lang="en-GB" dirty="0" err="1">
                <a:solidFill>
                  <a:schemeClr val="bg1"/>
                </a:solidFill>
              </a:rPr>
              <a:t>pripadnost</a:t>
            </a:r>
            <a:r>
              <a:rPr lang="en-GB" dirty="0">
                <a:solidFill>
                  <a:schemeClr val="bg1"/>
                </a:solidFill>
              </a:rPr>
              <a:t>, </a:t>
            </a:r>
            <a:r>
              <a:rPr lang="en-GB" dirty="0" err="1">
                <a:solidFill>
                  <a:schemeClr val="bg1"/>
                </a:solidFill>
              </a:rPr>
              <a:t>sodelovanje</a:t>
            </a:r>
            <a:r>
              <a:rPr lang="en-GB" dirty="0">
                <a:solidFill>
                  <a:schemeClr val="bg1"/>
                </a:solidFill>
              </a:rPr>
              <a:t>, </a:t>
            </a:r>
            <a:r>
              <a:rPr lang="en-GB" dirty="0" err="1">
                <a:solidFill>
                  <a:schemeClr val="bg1"/>
                </a:solidFill>
              </a:rPr>
              <a:t>socialne</a:t>
            </a:r>
            <a:r>
              <a:rPr lang="en-GB" dirty="0">
                <a:solidFill>
                  <a:schemeClr val="bg1"/>
                </a:solidFill>
              </a:rPr>
              <a:t> </a:t>
            </a:r>
            <a:r>
              <a:rPr lang="en-GB" dirty="0" err="1">
                <a:solidFill>
                  <a:schemeClr val="bg1"/>
                </a:solidFill>
              </a:rPr>
              <a:t>veščine</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Raziskave</a:t>
            </a:r>
            <a:r>
              <a:rPr lang="en-GB" dirty="0">
                <a:solidFill>
                  <a:schemeClr val="bg1"/>
                </a:solidFill>
              </a:rPr>
              <a:t> </a:t>
            </a:r>
            <a:r>
              <a:rPr lang="en-GB" dirty="0" err="1">
                <a:solidFill>
                  <a:schemeClr val="bg1"/>
                </a:solidFill>
              </a:rPr>
              <a:t>potrjujejo</a:t>
            </a:r>
            <a:r>
              <a:rPr lang="en-GB" dirty="0">
                <a:solidFill>
                  <a:schemeClr val="bg1"/>
                </a:solidFill>
              </a:rPr>
              <a:t> </a:t>
            </a:r>
            <a:r>
              <a:rPr lang="en-GB" dirty="0" err="1">
                <a:solidFill>
                  <a:schemeClr val="bg1"/>
                </a:solidFill>
              </a:rPr>
              <a:t>učinke</a:t>
            </a:r>
            <a:r>
              <a:rPr lang="en-GB" dirty="0">
                <a:solidFill>
                  <a:schemeClr val="bg1"/>
                </a:solidFill>
              </a:rPr>
              <a:t> </a:t>
            </a:r>
            <a:r>
              <a:rPr lang="en-GB" dirty="0" err="1">
                <a:solidFill>
                  <a:schemeClr val="bg1"/>
                </a:solidFill>
              </a:rPr>
              <a:t>tudi</a:t>
            </a:r>
            <a:r>
              <a:rPr lang="en-GB" dirty="0">
                <a:solidFill>
                  <a:schemeClr val="bg1"/>
                </a:solidFill>
              </a:rPr>
              <a:t> </a:t>
            </a:r>
            <a:r>
              <a:rPr lang="en-GB" dirty="0" err="1">
                <a:solidFill>
                  <a:schemeClr val="bg1"/>
                </a:solidFill>
              </a:rPr>
              <a:t>pri</a:t>
            </a:r>
            <a:r>
              <a:rPr lang="en-GB" dirty="0">
                <a:solidFill>
                  <a:schemeClr val="bg1"/>
                </a:solidFill>
              </a:rPr>
              <a:t> 2 </a:t>
            </a:r>
            <a:r>
              <a:rPr lang="en-GB" dirty="0" err="1">
                <a:solidFill>
                  <a:schemeClr val="bg1"/>
                </a:solidFill>
              </a:rPr>
              <a:t>treningih</a:t>
            </a:r>
            <a:r>
              <a:rPr lang="en-GB" dirty="0">
                <a:solidFill>
                  <a:schemeClr val="bg1"/>
                </a:solidFill>
              </a:rPr>
              <a:t> </a:t>
            </a:r>
            <a:r>
              <a:rPr lang="en-GB" dirty="0" err="1">
                <a:solidFill>
                  <a:schemeClr val="bg1"/>
                </a:solidFill>
              </a:rPr>
              <a:t>tedensko</a:t>
            </a:r>
            <a:endParaRPr lang="en-GB" dirty="0">
              <a:solidFill>
                <a:schemeClr val="bg1"/>
              </a:solidFill>
            </a:endParaRPr>
          </a:p>
        </p:txBody>
      </p:sp>
    </p:spTree>
    <p:extLst>
      <p:ext uri="{BB962C8B-B14F-4D97-AF65-F5344CB8AC3E}">
        <p14:creationId xmlns:p14="http://schemas.microsoft.com/office/powerpoint/2010/main" val="1678416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en-GB" b="1" dirty="0">
                <a:solidFill>
                  <a:schemeClr val="bg1"/>
                </a:solidFill>
              </a:rPr>
              <a:t>SKUPNA ODGOVORNOST</a:t>
            </a:r>
          </a:p>
        </p:txBody>
      </p:sp>
      <p:sp>
        <p:nvSpPr>
          <p:cNvPr id="3" name="Označba mesta vsebine 2"/>
          <p:cNvSpPr>
            <a:spLocks noGrp="1"/>
          </p:cNvSpPr>
          <p:nvPr>
            <p:ph sz="half" idx="1"/>
          </p:nvPr>
        </p:nvSpPr>
        <p:spPr>
          <a:xfrm>
            <a:off x="838200" y="1825625"/>
            <a:ext cx="5181600" cy="4659258"/>
          </a:xfrm>
        </p:spPr>
        <p:txBody>
          <a:bodyPr>
            <a:normAutofit/>
          </a:bodyPr>
          <a:lstStyle/>
          <a:p>
            <a:pPr marL="457200" indent="-457200">
              <a:buFont typeface="Arial" panose="020B0604020202020204" pitchFamily="34" charset="0"/>
              <a:buChar char="•"/>
            </a:pPr>
            <a:r>
              <a:rPr lang="en-GB" dirty="0" err="1">
                <a:solidFill>
                  <a:schemeClr val="bg1"/>
                </a:solidFill>
              </a:rPr>
              <a:t>Vsi</a:t>
            </a:r>
            <a:r>
              <a:rPr lang="en-GB" dirty="0">
                <a:solidFill>
                  <a:schemeClr val="bg1"/>
                </a:solidFill>
              </a:rPr>
              <a:t> </a:t>
            </a:r>
            <a:r>
              <a:rPr lang="en-GB" dirty="0" err="1">
                <a:solidFill>
                  <a:schemeClr val="bg1"/>
                </a:solidFill>
              </a:rPr>
              <a:t>deležniki</a:t>
            </a:r>
            <a:r>
              <a:rPr lang="en-GB" dirty="0">
                <a:solidFill>
                  <a:schemeClr val="bg1"/>
                </a:solidFill>
              </a:rPr>
              <a:t> (</a:t>
            </a:r>
            <a:r>
              <a:rPr lang="en-GB" dirty="0" err="1">
                <a:solidFill>
                  <a:schemeClr val="bg1"/>
                </a:solidFill>
              </a:rPr>
              <a:t>vodstvo</a:t>
            </a:r>
            <a:r>
              <a:rPr lang="en-GB" dirty="0">
                <a:solidFill>
                  <a:schemeClr val="bg1"/>
                </a:solidFill>
              </a:rPr>
              <a:t>, </a:t>
            </a:r>
            <a:r>
              <a:rPr lang="en-GB" dirty="0" err="1">
                <a:solidFill>
                  <a:schemeClr val="bg1"/>
                </a:solidFill>
              </a:rPr>
              <a:t>trenerji</a:t>
            </a:r>
            <a:r>
              <a:rPr lang="en-GB" dirty="0">
                <a:solidFill>
                  <a:schemeClr val="bg1"/>
                </a:solidFill>
              </a:rPr>
              <a:t>, </a:t>
            </a:r>
            <a:r>
              <a:rPr lang="en-GB" dirty="0" err="1">
                <a:solidFill>
                  <a:schemeClr val="bg1"/>
                </a:solidFill>
              </a:rPr>
              <a:t>športniki</a:t>
            </a:r>
            <a:r>
              <a:rPr lang="en-GB" dirty="0">
                <a:solidFill>
                  <a:schemeClr val="bg1"/>
                </a:solidFill>
              </a:rPr>
              <a:t>) so </a:t>
            </a:r>
            <a:r>
              <a:rPr lang="en-GB" dirty="0" err="1">
                <a:solidFill>
                  <a:schemeClr val="bg1"/>
                </a:solidFill>
              </a:rPr>
              <a:t>vzor</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Pomembnost</a:t>
            </a:r>
            <a:r>
              <a:rPr lang="en-GB" dirty="0">
                <a:solidFill>
                  <a:schemeClr val="bg1"/>
                </a:solidFill>
              </a:rPr>
              <a:t> </a:t>
            </a:r>
            <a:r>
              <a:rPr lang="en-GB" dirty="0" err="1">
                <a:solidFill>
                  <a:schemeClr val="bg1"/>
                </a:solidFill>
              </a:rPr>
              <a:t>jasnih</a:t>
            </a:r>
            <a:r>
              <a:rPr lang="en-GB" dirty="0">
                <a:solidFill>
                  <a:schemeClr val="bg1"/>
                </a:solidFill>
              </a:rPr>
              <a:t> </a:t>
            </a:r>
            <a:r>
              <a:rPr lang="en-GB" dirty="0" err="1">
                <a:solidFill>
                  <a:schemeClr val="bg1"/>
                </a:solidFill>
              </a:rPr>
              <a:t>pravil</a:t>
            </a:r>
            <a:r>
              <a:rPr lang="en-GB" dirty="0">
                <a:solidFill>
                  <a:schemeClr val="bg1"/>
                </a:solidFill>
              </a:rPr>
              <a:t> in </a:t>
            </a:r>
            <a:r>
              <a:rPr lang="en-GB" dirty="0" err="1">
                <a:solidFill>
                  <a:schemeClr val="bg1"/>
                </a:solidFill>
              </a:rPr>
              <a:t>postopkov</a:t>
            </a:r>
            <a:r>
              <a:rPr lang="en-GB" dirty="0">
                <a:solidFill>
                  <a:schemeClr val="bg1"/>
                </a:solidFill>
              </a:rPr>
              <a:t> </a:t>
            </a:r>
            <a:r>
              <a:rPr lang="en-GB" dirty="0" err="1">
                <a:solidFill>
                  <a:schemeClr val="bg1"/>
                </a:solidFill>
              </a:rPr>
              <a:t>pri</a:t>
            </a:r>
            <a:r>
              <a:rPr lang="en-GB" dirty="0">
                <a:solidFill>
                  <a:schemeClr val="bg1"/>
                </a:solidFill>
              </a:rPr>
              <a:t> </a:t>
            </a:r>
            <a:r>
              <a:rPr lang="en-GB" dirty="0" err="1">
                <a:solidFill>
                  <a:schemeClr val="bg1"/>
                </a:solidFill>
              </a:rPr>
              <a:t>zaznavi</a:t>
            </a:r>
            <a:r>
              <a:rPr lang="en-GB" dirty="0">
                <a:solidFill>
                  <a:schemeClr val="bg1"/>
                </a:solidFill>
              </a:rPr>
              <a:t> </a:t>
            </a:r>
            <a:r>
              <a:rPr lang="en-GB" dirty="0" err="1">
                <a:solidFill>
                  <a:schemeClr val="bg1"/>
                </a:solidFill>
              </a:rPr>
              <a:t>nasilja</a:t>
            </a:r>
            <a:endParaRPr lang="sl-SI" dirty="0">
              <a:solidFill>
                <a:schemeClr val="bg1"/>
              </a:solidFill>
            </a:endParaRPr>
          </a:p>
          <a:p>
            <a:pPr marL="457200" indent="-457200">
              <a:buFont typeface="Arial" panose="020B0604020202020204" pitchFamily="34" charset="0"/>
              <a:buChar char="•"/>
            </a:pPr>
            <a:endParaRPr lang="sl-SI" dirty="0">
              <a:solidFill>
                <a:schemeClr val="bg1"/>
              </a:solidFill>
            </a:endParaRPr>
          </a:p>
          <a:p>
            <a:pPr marL="457200" indent="-457200">
              <a:buFont typeface="Arial" panose="020B0604020202020204" pitchFamily="34" charset="0"/>
              <a:buChar char="•"/>
            </a:pPr>
            <a:r>
              <a:rPr lang="en-GB" dirty="0" err="1">
                <a:solidFill>
                  <a:schemeClr val="bg1"/>
                </a:solidFill>
              </a:rPr>
              <a:t>Vloga</a:t>
            </a:r>
            <a:r>
              <a:rPr lang="en-GB" dirty="0">
                <a:solidFill>
                  <a:schemeClr val="bg1"/>
                </a:solidFill>
              </a:rPr>
              <a:t> </a:t>
            </a:r>
            <a:r>
              <a:rPr lang="en-GB" dirty="0" err="1">
                <a:solidFill>
                  <a:schemeClr val="bg1"/>
                </a:solidFill>
              </a:rPr>
              <a:t>nacionalnih</a:t>
            </a:r>
            <a:r>
              <a:rPr lang="en-GB" dirty="0">
                <a:solidFill>
                  <a:schemeClr val="bg1"/>
                </a:solidFill>
              </a:rPr>
              <a:t> </a:t>
            </a:r>
            <a:r>
              <a:rPr lang="en-GB" dirty="0" err="1">
                <a:solidFill>
                  <a:schemeClr val="bg1"/>
                </a:solidFill>
              </a:rPr>
              <a:t>zvez</a:t>
            </a:r>
            <a:r>
              <a:rPr lang="en-GB" dirty="0">
                <a:solidFill>
                  <a:schemeClr val="bg1"/>
                </a:solidFill>
              </a:rPr>
              <a:t> in OKS-ZŠZ </a:t>
            </a:r>
            <a:r>
              <a:rPr lang="en-GB" dirty="0" err="1">
                <a:solidFill>
                  <a:schemeClr val="bg1"/>
                </a:solidFill>
              </a:rPr>
              <a:t>pri</a:t>
            </a:r>
            <a:r>
              <a:rPr lang="en-GB" dirty="0">
                <a:solidFill>
                  <a:schemeClr val="bg1"/>
                </a:solidFill>
              </a:rPr>
              <a:t> </a:t>
            </a:r>
            <a:r>
              <a:rPr lang="en-GB" dirty="0" err="1">
                <a:solidFill>
                  <a:schemeClr val="bg1"/>
                </a:solidFill>
              </a:rPr>
              <a:t>sistemski</a:t>
            </a:r>
            <a:r>
              <a:rPr lang="en-GB" dirty="0">
                <a:solidFill>
                  <a:schemeClr val="bg1"/>
                </a:solidFill>
              </a:rPr>
              <a:t> </a:t>
            </a:r>
            <a:r>
              <a:rPr lang="en-GB" dirty="0" err="1">
                <a:solidFill>
                  <a:schemeClr val="bg1"/>
                </a:solidFill>
              </a:rPr>
              <a:t>ureditvi</a:t>
            </a:r>
            <a:r>
              <a:rPr lang="en-GB" dirty="0">
                <a:solidFill>
                  <a:schemeClr val="bg1"/>
                </a:solidFill>
              </a:rPr>
              <a:t> </a:t>
            </a:r>
            <a:r>
              <a:rPr lang="en-GB" dirty="0" err="1">
                <a:solidFill>
                  <a:schemeClr val="bg1"/>
                </a:solidFill>
              </a:rPr>
              <a:t>safeguardinga</a:t>
            </a:r>
            <a:endParaRPr lang="sl-SI" dirty="0">
              <a:solidFill>
                <a:schemeClr val="bg1"/>
              </a:solidFill>
            </a:endParaRPr>
          </a:p>
          <a:p>
            <a:pPr marL="457200" indent="-457200">
              <a:buFont typeface="Arial" panose="020B0604020202020204" pitchFamily="34" charset="0"/>
              <a:buChar char="•"/>
            </a:pPr>
            <a:endParaRPr lang="en-GB" dirty="0">
              <a:solidFill>
                <a:schemeClr val="bg1"/>
              </a:solidFill>
            </a:endParaRPr>
          </a:p>
        </p:txBody>
      </p:sp>
      <p:pic>
        <p:nvPicPr>
          <p:cNvPr id="7" name="Slika 6" descr="Slika, ki vsebuje besede oseba, oblačila, šport, zaprt prostor&#10;&#10;Vsebina, ustvarjena z umetno inteligenco, morda ni pravilna.">
            <a:extLst>
              <a:ext uri="{FF2B5EF4-FFF2-40B4-BE49-F238E27FC236}">
                <a16:creationId xmlns:a16="http://schemas.microsoft.com/office/drawing/2014/main" id="{17CAF328-B56C-B32E-210E-E76B23203ED5}"/>
              </a:ext>
            </a:extLst>
          </p:cNvPr>
          <p:cNvPicPr>
            <a:picLocks noChangeAspect="1"/>
          </p:cNvPicPr>
          <p:nvPr/>
        </p:nvPicPr>
        <p:blipFill>
          <a:blip r:embed="rId2"/>
          <a:stretch>
            <a:fillRect/>
          </a:stretch>
        </p:blipFill>
        <p:spPr>
          <a:xfrm>
            <a:off x="6172200" y="2697929"/>
            <a:ext cx="5181600" cy="2914650"/>
          </a:xfrm>
          <a:prstGeom prst="rect">
            <a:avLst/>
          </a:prstGeom>
          <a:noFill/>
        </p:spPr>
      </p:pic>
    </p:spTree>
    <p:extLst>
      <p:ext uri="{BB962C8B-B14F-4D97-AF65-F5344CB8AC3E}">
        <p14:creationId xmlns:p14="http://schemas.microsoft.com/office/powerpoint/2010/main" val="284689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nchor="ctr">
            <a:normAutofit/>
          </a:bodyPr>
          <a:lstStyle/>
          <a:p>
            <a:r>
              <a:rPr lang="en-GB" b="1" dirty="0">
                <a:solidFill>
                  <a:schemeClr val="bg1"/>
                </a:solidFill>
              </a:rPr>
              <a:t>POTREBA PO ZAKONODAJNIH SPREMEMBAH</a:t>
            </a:r>
          </a:p>
        </p:txBody>
      </p:sp>
      <p:sp>
        <p:nvSpPr>
          <p:cNvPr id="3" name="Označba mesta vsebine 2"/>
          <p:cNvSpPr>
            <a:spLocks noGrp="1"/>
          </p:cNvSpPr>
          <p:nvPr>
            <p:ph sz="half" idx="1"/>
          </p:nvPr>
        </p:nvSpPr>
        <p:spPr>
          <a:xfrm>
            <a:off x="838200" y="1825625"/>
            <a:ext cx="5181600" cy="4659258"/>
          </a:xfrm>
        </p:spPr>
        <p:txBody>
          <a:bodyPr>
            <a:normAutofit/>
          </a:bodyPr>
          <a:lstStyle/>
          <a:p>
            <a:r>
              <a:rPr lang="en-GB" dirty="0" err="1">
                <a:solidFill>
                  <a:schemeClr val="bg1"/>
                </a:solidFill>
              </a:rPr>
              <a:t>Trenutna</a:t>
            </a:r>
            <a:r>
              <a:rPr lang="en-GB" dirty="0">
                <a:solidFill>
                  <a:schemeClr val="bg1"/>
                </a:solidFill>
              </a:rPr>
              <a:t> </a:t>
            </a:r>
            <a:r>
              <a:rPr lang="en-GB" dirty="0" err="1">
                <a:solidFill>
                  <a:schemeClr val="bg1"/>
                </a:solidFill>
              </a:rPr>
              <a:t>zakonodaja</a:t>
            </a:r>
            <a:r>
              <a:rPr lang="en-GB" dirty="0">
                <a:solidFill>
                  <a:schemeClr val="bg1"/>
                </a:solidFill>
              </a:rPr>
              <a:t> (47. </a:t>
            </a:r>
            <a:r>
              <a:rPr lang="en-GB" dirty="0" err="1">
                <a:solidFill>
                  <a:schemeClr val="bg1"/>
                </a:solidFill>
              </a:rPr>
              <a:t>člen</a:t>
            </a:r>
            <a:r>
              <a:rPr lang="en-GB" dirty="0">
                <a:solidFill>
                  <a:schemeClr val="bg1"/>
                </a:solidFill>
              </a:rPr>
              <a:t> </a:t>
            </a:r>
            <a:r>
              <a:rPr lang="en-GB" dirty="0" err="1">
                <a:solidFill>
                  <a:schemeClr val="bg1"/>
                </a:solidFill>
              </a:rPr>
              <a:t>ZŠpo</a:t>
            </a:r>
            <a:r>
              <a:rPr lang="en-GB" dirty="0">
                <a:solidFill>
                  <a:schemeClr val="bg1"/>
                </a:solidFill>
              </a:rPr>
              <a:t>) </a:t>
            </a:r>
            <a:r>
              <a:rPr lang="en-GB" dirty="0" err="1">
                <a:solidFill>
                  <a:schemeClr val="bg1"/>
                </a:solidFill>
              </a:rPr>
              <a:t>ni</a:t>
            </a:r>
            <a:r>
              <a:rPr lang="en-GB" dirty="0">
                <a:solidFill>
                  <a:schemeClr val="bg1"/>
                </a:solidFill>
              </a:rPr>
              <a:t> </a:t>
            </a:r>
            <a:r>
              <a:rPr lang="en-GB" dirty="0" err="1">
                <a:solidFill>
                  <a:schemeClr val="bg1"/>
                </a:solidFill>
              </a:rPr>
              <a:t>dovolj</a:t>
            </a:r>
            <a:r>
              <a:rPr lang="en-GB" dirty="0">
                <a:solidFill>
                  <a:schemeClr val="bg1"/>
                </a:solidFill>
              </a:rPr>
              <a:t> </a:t>
            </a:r>
            <a:r>
              <a:rPr lang="en-GB" dirty="0" err="1">
                <a:solidFill>
                  <a:schemeClr val="bg1"/>
                </a:solidFill>
              </a:rPr>
              <a:t>stroga</a:t>
            </a:r>
            <a:endParaRPr lang="sl-SI" dirty="0">
              <a:solidFill>
                <a:schemeClr val="bg1"/>
              </a:solidFill>
            </a:endParaRPr>
          </a:p>
          <a:p>
            <a:endParaRPr lang="sl-SI" dirty="0">
              <a:solidFill>
                <a:schemeClr val="bg1"/>
              </a:solidFill>
            </a:endParaRPr>
          </a:p>
          <a:p>
            <a:r>
              <a:rPr lang="en-GB" dirty="0" err="1">
                <a:solidFill>
                  <a:schemeClr val="bg1"/>
                </a:solidFill>
              </a:rPr>
              <a:t>Predlog</a:t>
            </a:r>
            <a:r>
              <a:rPr lang="en-GB" dirty="0">
                <a:solidFill>
                  <a:schemeClr val="bg1"/>
                </a:solidFill>
              </a:rPr>
              <a:t>: </a:t>
            </a:r>
            <a:r>
              <a:rPr lang="en-GB" dirty="0" err="1">
                <a:solidFill>
                  <a:schemeClr val="bg1"/>
                </a:solidFill>
              </a:rPr>
              <a:t>avtomatična</a:t>
            </a:r>
            <a:r>
              <a:rPr lang="en-GB" dirty="0">
                <a:solidFill>
                  <a:schemeClr val="bg1"/>
                </a:solidFill>
              </a:rPr>
              <a:t> </a:t>
            </a:r>
            <a:r>
              <a:rPr lang="en-GB" dirty="0" err="1">
                <a:solidFill>
                  <a:schemeClr val="bg1"/>
                </a:solidFill>
              </a:rPr>
              <a:t>prepoved</a:t>
            </a:r>
            <a:r>
              <a:rPr lang="en-GB" dirty="0">
                <a:solidFill>
                  <a:schemeClr val="bg1"/>
                </a:solidFill>
              </a:rPr>
              <a:t> dela </a:t>
            </a:r>
            <a:r>
              <a:rPr lang="sl-SI" dirty="0">
                <a:solidFill>
                  <a:schemeClr val="bg1"/>
                </a:solidFill>
              </a:rPr>
              <a:t>z</a:t>
            </a:r>
            <a:r>
              <a:rPr lang="en-GB" dirty="0">
                <a:solidFill>
                  <a:schemeClr val="bg1"/>
                </a:solidFill>
              </a:rPr>
              <a:t> </a:t>
            </a:r>
            <a:r>
              <a:rPr lang="en-GB" dirty="0" err="1">
                <a:solidFill>
                  <a:schemeClr val="bg1"/>
                </a:solidFill>
              </a:rPr>
              <a:t>mladimi</a:t>
            </a:r>
            <a:r>
              <a:rPr lang="en-GB" dirty="0">
                <a:solidFill>
                  <a:schemeClr val="bg1"/>
                </a:solidFill>
              </a:rPr>
              <a:t> </a:t>
            </a:r>
            <a:r>
              <a:rPr lang="en-GB" dirty="0" err="1">
                <a:solidFill>
                  <a:schemeClr val="bg1"/>
                </a:solidFill>
              </a:rPr>
              <a:t>ob</a:t>
            </a:r>
            <a:r>
              <a:rPr lang="en-GB" dirty="0">
                <a:solidFill>
                  <a:schemeClr val="bg1"/>
                </a:solidFill>
              </a:rPr>
              <a:t> </a:t>
            </a:r>
            <a:r>
              <a:rPr lang="en-GB" dirty="0" err="1">
                <a:solidFill>
                  <a:schemeClr val="bg1"/>
                </a:solidFill>
              </a:rPr>
              <a:t>pravnomočni</a:t>
            </a:r>
            <a:r>
              <a:rPr lang="en-GB" dirty="0">
                <a:solidFill>
                  <a:schemeClr val="bg1"/>
                </a:solidFill>
              </a:rPr>
              <a:t> </a:t>
            </a:r>
            <a:r>
              <a:rPr lang="en-GB" dirty="0" err="1">
                <a:solidFill>
                  <a:schemeClr val="bg1"/>
                </a:solidFill>
              </a:rPr>
              <a:t>obsodbi</a:t>
            </a:r>
            <a:endParaRPr lang="sl-SI" dirty="0">
              <a:solidFill>
                <a:schemeClr val="bg1"/>
              </a:solidFill>
            </a:endParaRPr>
          </a:p>
          <a:p>
            <a:endParaRPr lang="sl-SI" dirty="0">
              <a:solidFill>
                <a:schemeClr val="bg1"/>
              </a:solidFill>
            </a:endParaRPr>
          </a:p>
          <a:p>
            <a:r>
              <a:rPr lang="en-GB" dirty="0" err="1">
                <a:solidFill>
                  <a:schemeClr val="bg1"/>
                </a:solidFill>
              </a:rPr>
              <a:t>Cilj</a:t>
            </a:r>
            <a:r>
              <a:rPr lang="en-GB" dirty="0">
                <a:solidFill>
                  <a:schemeClr val="bg1"/>
                </a:solidFill>
              </a:rPr>
              <a:t>: </a:t>
            </a:r>
            <a:r>
              <a:rPr lang="en-GB" dirty="0" err="1">
                <a:solidFill>
                  <a:schemeClr val="bg1"/>
                </a:solidFill>
              </a:rPr>
              <a:t>varno</a:t>
            </a:r>
            <a:r>
              <a:rPr lang="en-GB" dirty="0">
                <a:solidFill>
                  <a:schemeClr val="bg1"/>
                </a:solidFill>
              </a:rPr>
              <a:t> in </a:t>
            </a:r>
            <a:r>
              <a:rPr lang="en-GB" dirty="0" err="1">
                <a:solidFill>
                  <a:schemeClr val="bg1"/>
                </a:solidFill>
              </a:rPr>
              <a:t>zaupanja</a:t>
            </a:r>
            <a:r>
              <a:rPr lang="en-GB" dirty="0">
                <a:solidFill>
                  <a:schemeClr val="bg1"/>
                </a:solidFill>
              </a:rPr>
              <a:t> </a:t>
            </a:r>
            <a:r>
              <a:rPr lang="en-GB" dirty="0" err="1">
                <a:solidFill>
                  <a:schemeClr val="bg1"/>
                </a:solidFill>
              </a:rPr>
              <a:t>vredno</a:t>
            </a:r>
            <a:r>
              <a:rPr lang="en-GB" dirty="0">
                <a:solidFill>
                  <a:schemeClr val="bg1"/>
                </a:solidFill>
              </a:rPr>
              <a:t> </a:t>
            </a:r>
            <a:r>
              <a:rPr lang="en-GB" dirty="0" err="1">
                <a:solidFill>
                  <a:schemeClr val="bg1"/>
                </a:solidFill>
              </a:rPr>
              <a:t>okolje</a:t>
            </a:r>
            <a:endParaRPr lang="en-GB" dirty="0">
              <a:solidFill>
                <a:schemeClr val="bg1"/>
              </a:solidFill>
            </a:endParaRPr>
          </a:p>
        </p:txBody>
      </p:sp>
      <p:pic>
        <p:nvPicPr>
          <p:cNvPr id="6146" name="Picture 2" descr="Sprememba volilne zakonodaje – koalicijacivilnedruzbe.si">
            <a:extLst>
              <a:ext uri="{FF2B5EF4-FFF2-40B4-BE49-F238E27FC236}">
                <a16:creationId xmlns:a16="http://schemas.microsoft.com/office/drawing/2014/main" id="{73F497AC-3988-6F83-9715-865E7DED02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438849"/>
            <a:ext cx="5181600" cy="3432810"/>
          </a:xfrm>
          <a:prstGeom prst="rect">
            <a:avLst/>
          </a:prstGeom>
          <a:solidFill>
            <a:srgbClr val="FFFFFF"/>
          </a:solidFill>
        </p:spPr>
      </p:pic>
    </p:spTree>
    <p:extLst>
      <p:ext uri="{BB962C8B-B14F-4D97-AF65-F5344CB8AC3E}">
        <p14:creationId xmlns:p14="http://schemas.microsoft.com/office/powerpoint/2010/main" val="924906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898858-8574-C8C7-D888-91F441297B70}"/>
              </a:ext>
            </a:extLst>
          </p:cNvPr>
          <p:cNvSpPr>
            <a:spLocks noGrp="1"/>
          </p:cNvSpPr>
          <p:nvPr>
            <p:ph type="title"/>
          </p:nvPr>
        </p:nvSpPr>
        <p:spPr>
          <a:xfrm>
            <a:off x="3020577" y="323562"/>
            <a:ext cx="7112638" cy="1325563"/>
          </a:xfrm>
        </p:spPr>
        <p:txBody>
          <a:bodyPr/>
          <a:lstStyle/>
          <a:p>
            <a:r>
              <a:rPr lang="sl-SI" b="1" dirty="0">
                <a:solidFill>
                  <a:schemeClr val="bg1"/>
                </a:solidFill>
              </a:rPr>
              <a:t>HVALA ZA POZORNOST!</a:t>
            </a:r>
          </a:p>
        </p:txBody>
      </p:sp>
      <p:pic>
        <p:nvPicPr>
          <p:cNvPr id="1026" name="Picture 2" descr="TOP 25 QUOTES BY KANO JIGORO | A-Z Quotes">
            <a:extLst>
              <a:ext uri="{FF2B5EF4-FFF2-40B4-BE49-F238E27FC236}">
                <a16:creationId xmlns:a16="http://schemas.microsoft.com/office/drawing/2014/main" id="{62046210-6C0B-4BD1-1211-728DBC5E450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42" t="1452" r="833" b="11071"/>
          <a:stretch/>
        </p:blipFill>
        <p:spPr bwMode="auto">
          <a:xfrm>
            <a:off x="1113140" y="1845521"/>
            <a:ext cx="9618591" cy="4006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62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7A00AB-8203-9E96-8FB6-75C0FAC915E3}"/>
              </a:ext>
            </a:extLst>
          </p:cNvPr>
          <p:cNvSpPr>
            <a:spLocks noGrp="1"/>
          </p:cNvSpPr>
          <p:nvPr>
            <p:ph type="title"/>
          </p:nvPr>
        </p:nvSpPr>
        <p:spPr>
          <a:xfrm>
            <a:off x="1337036" y="1830509"/>
            <a:ext cx="9987455" cy="1325563"/>
          </a:xfrm>
        </p:spPr>
        <p:txBody>
          <a:bodyPr>
            <a:normAutofit/>
          </a:bodyPr>
          <a:lstStyle/>
          <a:p>
            <a:pPr algn="ctr"/>
            <a:r>
              <a:rPr lang="sl-SI" sz="5400" b="1" dirty="0">
                <a:solidFill>
                  <a:schemeClr val="bg1"/>
                </a:solidFill>
                <a:latin typeface="+mn-lt"/>
              </a:rPr>
              <a:t>RAZPRAVA</a:t>
            </a:r>
          </a:p>
        </p:txBody>
      </p:sp>
    </p:spTree>
    <p:extLst>
      <p:ext uri="{BB962C8B-B14F-4D97-AF65-F5344CB8AC3E}">
        <p14:creationId xmlns:p14="http://schemas.microsoft.com/office/powerpoint/2010/main" val="246801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a:lstStyle/>
          <a:p>
            <a:pPr marL="457200" indent="-457200">
              <a:buFont typeface="Arial" panose="020B0604020202020204" pitchFamily="34" charset="0"/>
              <a:buChar char="•"/>
            </a:pPr>
            <a:r>
              <a:rPr lang="sl-SI" altLang="sl-SI" dirty="0">
                <a:latin typeface="Arial" charset="0"/>
              </a:rPr>
              <a:t>starši, </a:t>
            </a:r>
          </a:p>
          <a:p>
            <a:pPr marL="457200" indent="-457200">
              <a:buFont typeface="Arial" panose="020B0604020202020204" pitchFamily="34" charset="0"/>
              <a:buChar char="•"/>
            </a:pPr>
            <a:r>
              <a:rPr lang="sl-SI" altLang="sl-SI" dirty="0">
                <a:latin typeface="Arial" charset="0"/>
              </a:rPr>
              <a:t>ustanoviteljem</a:t>
            </a:r>
          </a:p>
          <a:p>
            <a:pPr marL="457200" indent="-457200">
              <a:buFont typeface="Arial" panose="020B0604020202020204" pitchFamily="34" charset="0"/>
              <a:buChar char="•"/>
            </a:pPr>
            <a:r>
              <a:rPr lang="sl-SI" altLang="sl-SI" dirty="0">
                <a:latin typeface="Arial" charset="0"/>
              </a:rPr>
              <a:t>mediji, </a:t>
            </a:r>
          </a:p>
          <a:p>
            <a:pPr marL="457200" indent="-457200">
              <a:buFont typeface="Arial" panose="020B0604020202020204" pitchFamily="34" charset="0"/>
              <a:buChar char="•"/>
            </a:pPr>
            <a:r>
              <a:rPr lang="sl-SI" altLang="sl-SI" dirty="0">
                <a:latin typeface="Arial" charset="0"/>
              </a:rPr>
              <a:t>zakoni in pravilniki </a:t>
            </a:r>
          </a:p>
          <a:p>
            <a:pPr marL="457200" indent="-457200">
              <a:buFont typeface="Arial" panose="020B0604020202020204" pitchFamily="34" charset="0"/>
              <a:buChar char="•"/>
            </a:pPr>
            <a:r>
              <a:rPr lang="sl-SI" altLang="sl-SI" dirty="0">
                <a:latin typeface="Arial" charset="0"/>
              </a:rPr>
              <a:t>ponudniki ...“</a:t>
            </a:r>
            <a:endParaRPr lang="sl-SI" altLang="sl-SI" dirty="0"/>
          </a:p>
          <a:p>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A24D6650-2323-0140-8F6C-EF632EC91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548" y="134275"/>
            <a:ext cx="4894491" cy="6272046"/>
          </a:xfrm>
          <a:prstGeom prst="rect">
            <a:avLst/>
          </a:prstGeom>
        </p:spPr>
      </p:pic>
      <p:sp>
        <p:nvSpPr>
          <p:cNvPr id="8" name="Pravokotnik 2">
            <a:extLst>
              <a:ext uri="{FF2B5EF4-FFF2-40B4-BE49-F238E27FC236}">
                <a16:creationId xmlns:a16="http://schemas.microsoft.com/office/drawing/2014/main" id="{EEB2FDD7-7DDF-CA4C-B5A8-3E170ABB038B}"/>
              </a:ext>
            </a:extLst>
          </p:cNvPr>
          <p:cNvSpPr/>
          <p:nvPr/>
        </p:nvSpPr>
        <p:spPr>
          <a:xfrm>
            <a:off x="7193548" y="6230015"/>
            <a:ext cx="3065929" cy="215444"/>
          </a:xfrm>
          <a:prstGeom prst="rect">
            <a:avLst/>
          </a:prstGeom>
        </p:spPr>
        <p:txBody>
          <a:bodyPr wrap="square">
            <a:spAutoFit/>
          </a:bodyPr>
          <a:lstStyle/>
          <a:p>
            <a:r>
              <a:rPr lang="sl-SI" sz="800" dirty="0"/>
              <a:t>https://punch.photoshelter.com/image/I0000jzo76N_J23U</a:t>
            </a:r>
          </a:p>
        </p:txBody>
      </p:sp>
      <p:sp>
        <p:nvSpPr>
          <p:cNvPr id="9" name="Naslov 1"/>
          <p:cNvSpPr>
            <a:spLocks noGrp="1"/>
          </p:cNvSpPr>
          <p:nvPr>
            <p:ph type="title"/>
          </p:nvPr>
        </p:nvSpPr>
        <p:spPr>
          <a:xfrm>
            <a:off x="1313792" y="365125"/>
            <a:ext cx="10040007" cy="1325563"/>
          </a:xfrm>
        </p:spPr>
        <p:txBody>
          <a:bodyPr/>
          <a:lstStyle/>
          <a:p>
            <a:r>
              <a:rPr lang="sl-SI" dirty="0"/>
              <a:t>… iskanje ravnotežja med</a:t>
            </a:r>
            <a:endParaRPr lang="en-GB" dirty="0"/>
          </a:p>
        </p:txBody>
      </p:sp>
    </p:spTree>
    <p:extLst>
      <p:ext uri="{BB962C8B-B14F-4D97-AF65-F5344CB8AC3E}">
        <p14:creationId xmlns:p14="http://schemas.microsoft.com/office/powerpoint/2010/main" val="92438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p:nvPr/>
        </p:nvSpPr>
        <p:spPr>
          <a:xfrm>
            <a:off x="2012585" y="1437803"/>
            <a:ext cx="7630392" cy="646331"/>
          </a:xfrm>
          <a:prstGeom prst="rect">
            <a:avLst/>
          </a:prstGeom>
        </p:spPr>
        <p:txBody>
          <a:bodyPr wrap="square">
            <a:spAutoFit/>
          </a:bodyPr>
          <a:lstStyle/>
          <a:p>
            <a:pPr algn="ctr"/>
            <a:r>
              <a:rPr lang="en-GB" sz="3600" b="1" dirty="0" err="1">
                <a:solidFill>
                  <a:schemeClr val="bg1"/>
                </a:solidFill>
                <a:latin typeface="Arial" panose="020B0604020202020204" pitchFamily="34" charset="0"/>
                <a:cs typeface="Arial" panose="020B0604020202020204" pitchFamily="34" charset="0"/>
              </a:rPr>
              <a:t>avtonomija</a:t>
            </a:r>
            <a:r>
              <a:rPr lang="en-GB" sz="3600" b="1" dirty="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sl-SI" sz="3600" b="1" dirty="0">
                <a:solidFill>
                  <a:schemeClr val="bg1"/>
                </a:solidFill>
                <a:latin typeface="Arial" panose="020B0604020202020204" pitchFamily="34" charset="0"/>
                <a:cs typeface="Arial" panose="020B0604020202020204" pitchFamily="34" charset="0"/>
                <a:sym typeface="Symbol" panose="05050102010706020507" pitchFamily="18" charset="2"/>
              </a:rPr>
              <a:t> </a:t>
            </a:r>
            <a:r>
              <a:rPr lang="en-GB" sz="3600" b="1" dirty="0">
                <a:solidFill>
                  <a:schemeClr val="bg1"/>
                </a:solidFill>
                <a:latin typeface="Arial" panose="020B0604020202020204" pitchFamily="34" charset="0"/>
                <a:cs typeface="Arial" panose="020B0604020202020204" pitchFamily="34" charset="0"/>
                <a:sym typeface="Symbol" panose="05050102010706020507" pitchFamily="18" charset="2"/>
              </a:rPr>
              <a:t> </a:t>
            </a:r>
            <a:r>
              <a:rPr lang="en-GB" sz="3600" b="1" dirty="0" err="1">
                <a:solidFill>
                  <a:schemeClr val="bg1"/>
                </a:solidFill>
                <a:latin typeface="Arial" panose="020B0604020202020204" pitchFamily="34" charset="0"/>
                <a:cs typeface="Arial" panose="020B0604020202020204" pitchFamily="34" charset="0"/>
                <a:sym typeface="Symbol" panose="05050102010706020507" pitchFamily="18" charset="2"/>
              </a:rPr>
              <a:t>pravila</a:t>
            </a:r>
            <a:endParaRPr lang="sl-SI" sz="3600" b="1" dirty="0">
              <a:solidFill>
                <a:schemeClr val="bg1"/>
              </a:solidFill>
              <a:latin typeface="Arial" panose="020B0604020202020204" pitchFamily="34" charset="0"/>
              <a:cs typeface="Arial" panose="020B0604020202020204" pitchFamily="34" charset="0"/>
            </a:endParaRPr>
          </a:p>
        </p:txBody>
      </p:sp>
      <p:pic>
        <p:nvPicPr>
          <p:cNvPr id="9" name="Picture 1"/>
          <p:cNvPicPr>
            <a:picLocks noChangeAspect="1"/>
          </p:cNvPicPr>
          <p:nvPr/>
        </p:nvPicPr>
        <p:blipFill>
          <a:blip r:embed="rId4"/>
          <a:stretch>
            <a:fillRect/>
          </a:stretch>
        </p:blipFill>
        <p:spPr>
          <a:xfrm>
            <a:off x="3136717" y="2031602"/>
            <a:ext cx="5543215" cy="2945823"/>
          </a:xfrm>
          <a:prstGeom prst="rect">
            <a:avLst/>
          </a:prstGeom>
        </p:spPr>
      </p:pic>
      <p:sp>
        <p:nvSpPr>
          <p:cNvPr id="11" name="Rectangle 2"/>
          <p:cNvSpPr/>
          <p:nvPr/>
        </p:nvSpPr>
        <p:spPr>
          <a:xfrm rot="16200000">
            <a:off x="7232407" y="3329845"/>
            <a:ext cx="3095105" cy="200055"/>
          </a:xfrm>
          <a:prstGeom prst="rect">
            <a:avLst/>
          </a:prstGeom>
        </p:spPr>
        <p:txBody>
          <a:bodyPr wrap="square">
            <a:spAutoFit/>
          </a:bodyPr>
          <a:lstStyle/>
          <a:p>
            <a:r>
              <a:rPr lang="sl-SI" sz="700" dirty="0">
                <a:solidFill>
                  <a:schemeClr val="bg1"/>
                </a:solidFill>
              </a:rPr>
              <a:t>http://www.maloljetni-roditelji.net/info-kutak/50-kako-vase-dijete-uci-pravila</a:t>
            </a:r>
          </a:p>
        </p:txBody>
      </p:sp>
      <p:sp>
        <p:nvSpPr>
          <p:cNvPr id="10" name="Naslov 1"/>
          <p:cNvSpPr>
            <a:spLocks noGrp="1"/>
          </p:cNvSpPr>
          <p:nvPr>
            <p:ph type="title"/>
          </p:nvPr>
        </p:nvSpPr>
        <p:spPr/>
        <p:txBody>
          <a:bodyPr/>
          <a:lstStyle/>
          <a:p>
            <a:r>
              <a:rPr lang="sl-SI" dirty="0"/>
              <a:t>Avtonomija šole</a:t>
            </a:r>
            <a:endParaRPr lang="en-GB" dirty="0"/>
          </a:p>
        </p:txBody>
      </p:sp>
      <p:sp>
        <p:nvSpPr>
          <p:cNvPr id="12" name="Rectangle 5"/>
          <p:cNvSpPr/>
          <p:nvPr/>
        </p:nvSpPr>
        <p:spPr>
          <a:xfrm>
            <a:off x="2173532" y="4892786"/>
            <a:ext cx="7630392" cy="1200329"/>
          </a:xfrm>
          <a:prstGeom prst="rect">
            <a:avLst/>
          </a:prstGeom>
        </p:spPr>
        <p:txBody>
          <a:bodyPr wrap="square">
            <a:spAutoFit/>
          </a:bodyPr>
          <a:lstStyle/>
          <a:p>
            <a:pPr algn="ctr"/>
            <a:r>
              <a:rPr lang="sl-SI" sz="3600" b="1" dirty="0">
                <a:solidFill>
                  <a:schemeClr val="bg1"/>
                </a:solidFill>
                <a:latin typeface="Arial" panose="020B0604020202020204" pitchFamily="34" charset="0"/>
                <a:cs typeface="Arial" panose="020B0604020202020204" pitchFamily="34" charset="0"/>
              </a:rPr>
              <a:t>interpretacija </a:t>
            </a:r>
            <a:r>
              <a:rPr lang="en-GB" sz="3600" b="1" dirty="0" err="1">
                <a:solidFill>
                  <a:schemeClr val="bg1"/>
                </a:solidFill>
                <a:latin typeface="Arial" panose="020B0604020202020204" pitchFamily="34" charset="0"/>
                <a:cs typeface="Arial" panose="020B0604020202020204" pitchFamily="34" charset="0"/>
              </a:rPr>
              <a:t>avtonomij</a:t>
            </a:r>
            <a:r>
              <a:rPr lang="sl-SI" sz="3600" b="1" dirty="0">
                <a:solidFill>
                  <a:schemeClr val="bg1"/>
                </a:solidFill>
                <a:latin typeface="Arial" panose="020B0604020202020204" pitchFamily="34" charset="0"/>
                <a:cs typeface="Arial" panose="020B0604020202020204" pitchFamily="34" charset="0"/>
              </a:rPr>
              <a:t>e</a:t>
            </a:r>
          </a:p>
          <a:p>
            <a:pPr algn="ctr"/>
            <a:r>
              <a:rPr lang="sl-SI" sz="3600" b="1" dirty="0">
                <a:solidFill>
                  <a:schemeClr val="bg1"/>
                </a:solidFill>
                <a:latin typeface="Arial" panose="020B0604020202020204" pitchFamily="34" charset="0"/>
                <a:cs typeface="Arial" panose="020B0604020202020204" pitchFamily="34" charset="0"/>
              </a:rPr>
              <a:t>ob </a:t>
            </a:r>
            <a:r>
              <a:rPr lang="sl-SI" sz="3600" b="1" dirty="0" err="1">
                <a:solidFill>
                  <a:schemeClr val="bg1"/>
                </a:solidFill>
                <a:latin typeface="Arial" panose="020B0604020202020204" pitchFamily="34" charset="0"/>
                <a:cs typeface="Arial" panose="020B0604020202020204" pitchFamily="34" charset="0"/>
              </a:rPr>
              <a:t>prenormiranosti</a:t>
            </a:r>
            <a:r>
              <a:rPr lang="sl-SI" sz="3600" b="1" dirty="0">
                <a:solidFill>
                  <a:schemeClr val="bg1"/>
                </a:solidFill>
                <a:latin typeface="Arial" panose="020B0604020202020204" pitchFamily="34" charset="0"/>
                <a:cs typeface="Arial" panose="020B0604020202020204" pitchFamily="34" charset="0"/>
              </a:rPr>
              <a:t> sistema</a:t>
            </a:r>
          </a:p>
        </p:txBody>
      </p:sp>
      <p:sp>
        <p:nvSpPr>
          <p:cNvPr id="2" name="Označba mesta vsebine 1"/>
          <p:cNvSpPr>
            <a:spLocks noGrp="1"/>
          </p:cNvSpPr>
          <p:nvPr>
            <p:ph idx="1"/>
          </p:nvPr>
        </p:nvSpPr>
        <p:spPr/>
        <p:txBody>
          <a:bodyPr/>
          <a:lstStyle/>
          <a:p>
            <a:endParaRPr lang="sl-SI"/>
          </a:p>
        </p:txBody>
      </p:sp>
    </p:spTree>
    <p:extLst>
      <p:ext uri="{BB962C8B-B14F-4D97-AF65-F5344CB8AC3E}">
        <p14:creationId xmlns:p14="http://schemas.microsoft.com/office/powerpoint/2010/main" val="231749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Izredni dogodki</a:t>
            </a:r>
            <a:endParaRPr lang="en-GB" dirty="0"/>
          </a:p>
        </p:txBody>
      </p:sp>
      <p:sp>
        <p:nvSpPr>
          <p:cNvPr id="3" name="Označba mesta vsebine 2"/>
          <p:cNvSpPr>
            <a:spLocks noGrp="1"/>
          </p:cNvSpPr>
          <p:nvPr>
            <p:ph idx="1"/>
          </p:nvPr>
        </p:nvSpPr>
        <p:spPr>
          <a:xfrm>
            <a:off x="1313792" y="1825625"/>
            <a:ext cx="5146829" cy="2925838"/>
          </a:xfrm>
        </p:spPr>
        <p:txBody>
          <a:bodyPr/>
          <a:lstStyle/>
          <a:p>
            <a:pPr marL="457200" indent="-457200">
              <a:buFont typeface="Arial" panose="020B0604020202020204" pitchFamily="34" charset="0"/>
              <a:buChar char="•"/>
            </a:pPr>
            <a:r>
              <a:rPr lang="sl-SI" dirty="0"/>
              <a:t>pade okno, luč …</a:t>
            </a:r>
          </a:p>
          <a:p>
            <a:pPr marL="457200" indent="-457200">
              <a:buFont typeface="Arial" panose="020B0604020202020204" pitchFamily="34" charset="0"/>
              <a:buChar char="•"/>
            </a:pPr>
            <a:r>
              <a:rPr lang="sl-SI" dirty="0"/>
              <a:t>potres, požar …</a:t>
            </a:r>
          </a:p>
          <a:p>
            <a:pPr marL="457200" indent="-457200">
              <a:buFont typeface="Arial" panose="020B0604020202020204" pitchFamily="34" charset="0"/>
              <a:buChar char="•"/>
            </a:pPr>
            <a:r>
              <a:rPr lang="sl-SI" dirty="0"/>
              <a:t>kraja</a:t>
            </a:r>
          </a:p>
          <a:p>
            <a:pPr algn="ctr"/>
            <a:r>
              <a:rPr lang="sl-SI" dirty="0"/>
              <a:t>…</a:t>
            </a:r>
          </a:p>
          <a:p>
            <a:pPr marL="457200" indent="-457200">
              <a:buFont typeface="Arial" panose="020B0604020202020204" pitchFamily="34" charset="0"/>
              <a:buChar char="•"/>
            </a:pPr>
            <a:r>
              <a:rPr lang="sl-SI" dirty="0" err="1"/>
              <a:t>medvrstniško</a:t>
            </a:r>
            <a:r>
              <a:rPr lang="sl-SI" dirty="0"/>
              <a:t> nasilje</a:t>
            </a:r>
          </a:p>
          <a:p>
            <a:endParaRPr lang="en-GB" dirty="0"/>
          </a:p>
        </p:txBody>
      </p:sp>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p:cNvPicPr>
            <a:picLocks noChangeAspect="1"/>
          </p:cNvPicPr>
          <p:nvPr/>
        </p:nvPicPr>
        <p:blipFill>
          <a:blip r:embed="rId4"/>
          <a:stretch>
            <a:fillRect/>
          </a:stretch>
        </p:blipFill>
        <p:spPr>
          <a:xfrm>
            <a:off x="6697272" y="888910"/>
            <a:ext cx="4325422" cy="5128715"/>
          </a:xfrm>
          <a:prstGeom prst="rect">
            <a:avLst/>
          </a:prstGeom>
        </p:spPr>
      </p:pic>
      <p:sp>
        <p:nvSpPr>
          <p:cNvPr id="8" name="Pravokotnik 7"/>
          <p:cNvSpPr/>
          <p:nvPr/>
        </p:nvSpPr>
        <p:spPr>
          <a:xfrm rot="16200000">
            <a:off x="9897066" y="3502691"/>
            <a:ext cx="2451312" cy="200055"/>
          </a:xfrm>
          <a:prstGeom prst="rect">
            <a:avLst/>
          </a:prstGeom>
        </p:spPr>
        <p:txBody>
          <a:bodyPr wrap="none">
            <a:spAutoFit/>
          </a:bodyPr>
          <a:lstStyle/>
          <a:p>
            <a:r>
              <a:rPr lang="sl-SI" sz="700" dirty="0">
                <a:solidFill>
                  <a:schemeClr val="bg1"/>
                </a:solidFill>
              </a:rPr>
              <a:t>https://www.cartoonstock.com/directory/b/bad_surprise.asp</a:t>
            </a:r>
          </a:p>
        </p:txBody>
      </p:sp>
    </p:spTree>
    <p:extLst>
      <p:ext uri="{BB962C8B-B14F-4D97-AF65-F5344CB8AC3E}">
        <p14:creationId xmlns:p14="http://schemas.microsoft.com/office/powerpoint/2010/main" val="31311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smo v šolah pripravljeni?</a:t>
            </a:r>
            <a:endParaRPr lang="en-GB" dirty="0"/>
          </a:p>
        </p:txBody>
      </p:sp>
      <p:pic>
        <p:nvPicPr>
          <p:cNvPr id="9" name="Označba mesta vsebine 8"/>
          <p:cNvPicPr>
            <a:picLocks noGrp="1" noChangeAspect="1"/>
          </p:cNvPicPr>
          <p:nvPr>
            <p:ph idx="1"/>
          </p:nvPr>
        </p:nvPicPr>
        <p:blipFill>
          <a:blip r:embed="rId2"/>
          <a:stretch>
            <a:fillRect/>
          </a:stretch>
        </p:blipFill>
        <p:spPr>
          <a:xfrm>
            <a:off x="5769697" y="1469711"/>
            <a:ext cx="4820323" cy="1962424"/>
          </a:xfrm>
          <a:prstGeom prst="rect">
            <a:avLst/>
          </a:prstGeom>
        </p:spPr>
      </p:pic>
      <p:sp>
        <p:nvSpPr>
          <p:cNvPr id="4" name="Pravokotnik 8"/>
          <p:cNvSpPr>
            <a:spLocks noChangeArrowheads="1"/>
          </p:cNvSpPr>
          <p:nvPr/>
        </p:nvSpPr>
        <p:spPr bwMode="auto">
          <a:xfrm>
            <a:off x="9901233" y="651404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1200" dirty="0">
                <a:solidFill>
                  <a:schemeClr val="bg1"/>
                </a:solidFill>
                <a:latin typeface="Segoe Script" panose="030B0504020000000003" pitchFamily="66" charset="0"/>
              </a:rPr>
              <a:t>Ljubljana, 21. maj 2025</a:t>
            </a:r>
          </a:p>
        </p:txBody>
      </p:sp>
      <p:pic>
        <p:nvPicPr>
          <p:cNvPr id="5" name="Označba mesta vseb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50" y="6237288"/>
            <a:ext cx="1108075" cy="642937"/>
          </a:xfrm>
          <a:prstGeom prst="rect">
            <a:avLst/>
          </a:prstGeom>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6210300"/>
            <a:ext cx="6905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p:cNvPicPr>
            <a:picLocks noChangeAspect="1"/>
          </p:cNvPicPr>
          <p:nvPr/>
        </p:nvPicPr>
        <p:blipFill>
          <a:blip r:embed="rId5"/>
          <a:stretch>
            <a:fillRect/>
          </a:stretch>
        </p:blipFill>
        <p:spPr>
          <a:xfrm>
            <a:off x="1313792" y="1469711"/>
            <a:ext cx="4153480" cy="2248214"/>
          </a:xfrm>
          <a:prstGeom prst="rect">
            <a:avLst/>
          </a:prstGeom>
        </p:spPr>
      </p:pic>
      <p:sp>
        <p:nvSpPr>
          <p:cNvPr id="8" name="PoljeZBesedilom 9"/>
          <p:cNvSpPr txBox="1">
            <a:spLocks noChangeArrowheads="1"/>
          </p:cNvSpPr>
          <p:nvPr/>
        </p:nvSpPr>
        <p:spPr bwMode="auto">
          <a:xfrm>
            <a:off x="5179923" y="6451034"/>
            <a:ext cx="9360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sl-SI" altLang="sl-SI" sz="800" dirty="0">
                <a:solidFill>
                  <a:schemeClr val="bg1"/>
                </a:solidFill>
              </a:rPr>
              <a:t>Vir: arhiv šole</a:t>
            </a:r>
          </a:p>
        </p:txBody>
      </p:sp>
      <p:pic>
        <p:nvPicPr>
          <p:cNvPr id="10" name="Slika 9"/>
          <p:cNvPicPr>
            <a:picLocks noChangeAspect="1"/>
          </p:cNvPicPr>
          <p:nvPr/>
        </p:nvPicPr>
        <p:blipFill>
          <a:blip r:embed="rId6"/>
          <a:stretch>
            <a:fillRect/>
          </a:stretch>
        </p:blipFill>
        <p:spPr>
          <a:xfrm>
            <a:off x="1313792" y="4066097"/>
            <a:ext cx="4153480" cy="2263456"/>
          </a:xfrm>
          <a:prstGeom prst="rect">
            <a:avLst/>
          </a:prstGeom>
        </p:spPr>
      </p:pic>
      <p:pic>
        <p:nvPicPr>
          <p:cNvPr id="11" name="Slika 10"/>
          <p:cNvPicPr>
            <a:picLocks noChangeAspect="1"/>
          </p:cNvPicPr>
          <p:nvPr/>
        </p:nvPicPr>
        <p:blipFill>
          <a:blip r:embed="rId7"/>
          <a:stretch>
            <a:fillRect/>
          </a:stretch>
        </p:blipFill>
        <p:spPr>
          <a:xfrm>
            <a:off x="5769696" y="3632474"/>
            <a:ext cx="4820323" cy="2681230"/>
          </a:xfrm>
          <a:prstGeom prst="rect">
            <a:avLst/>
          </a:prstGeom>
        </p:spPr>
      </p:pic>
    </p:spTree>
    <p:extLst>
      <p:ext uri="{BB962C8B-B14F-4D97-AF65-F5344CB8AC3E}">
        <p14:creationId xmlns:p14="http://schemas.microsoft.com/office/powerpoint/2010/main" val="108799575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11136</TotalTime>
  <Words>2113</Words>
  <Application>Microsoft Office PowerPoint</Application>
  <PresentationFormat>Širokozaslonsko</PresentationFormat>
  <Paragraphs>327</Paragraphs>
  <Slides>59</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59</vt:i4>
      </vt:variant>
    </vt:vector>
  </HeadingPairs>
  <TitlesOfParts>
    <vt:vector size="66" baseType="lpstr">
      <vt:lpstr>Arial</vt:lpstr>
      <vt:lpstr>Calibri</vt:lpstr>
      <vt:lpstr>Calibri Light</vt:lpstr>
      <vt:lpstr>Segoe Script</vt:lpstr>
      <vt:lpstr>SourceSansPro-Bold-Identity-H</vt:lpstr>
      <vt:lpstr>Wingdings</vt:lpstr>
      <vt:lpstr>Officeova tema</vt:lpstr>
      <vt:lpstr>PowerPointova predstavitev</vt:lpstr>
      <vt:lpstr>Šole so ob zaznavi in ukrepanju proti medvrstniškemu nasilju prevečkrat prepuščene same sebi</vt:lpstr>
      <vt:lpstr>Pričakovanja</vt:lpstr>
      <vt:lpstr>Pričakovanja</vt:lpstr>
      <vt:lpstr>Odgovornost ravnatelja …</vt:lpstr>
      <vt:lpstr>… iskanje ravnotežja med</vt:lpstr>
      <vt:lpstr>Avtonomija šole</vt:lpstr>
      <vt:lpstr>Izredni dogodki</vt:lpstr>
      <vt:lpstr>Kako smo v šolah pripravljeni?</vt:lpstr>
      <vt:lpstr>Protokoli</vt:lpstr>
      <vt:lpstr>Izzivi</vt:lpstr>
      <vt:lpstr>Soodvisnost, soodgovornost in vzajemna zanesljivost </vt:lpstr>
      <vt:lpstr>Namesto zaključka</vt:lpstr>
      <vt:lpstr>PowerPointova predstavitev</vt:lpstr>
      <vt:lpstr> MEDVRSTNIŠKO NASILJE V ŠOLI Nacionalna raziskava</vt:lpstr>
      <vt:lpstr> Ozadje raziskave</vt:lpstr>
      <vt:lpstr>PowerPointova predstavitev</vt:lpstr>
      <vt:lpstr>Potek raziskave in struktura vzorca</vt:lpstr>
      <vt:lpstr>PowerPointova predstavitev</vt:lpstr>
      <vt:lpstr>PowerPointova predstavitev</vt:lpstr>
      <vt:lpstr>PowerPointova predstavitev</vt:lpstr>
      <vt:lpstr>Vsak četrti učenec v preteklosti žrtev medvrstniškega nasilja v šoli</vt:lpstr>
      <vt:lpstr>Nekoliko več starejših učencev imelo izkušnjo z nasiljem</vt:lpstr>
      <vt:lpstr>Starejši učenci poročali o več nasilja v zadnjem času</vt:lpstr>
      <vt:lpstr>Žrtve nasilja poročajo pretežno o verbalnem nasilju</vt:lpstr>
      <vt:lpstr>Nasilneži v največji meri verbalno nasilni do drugih učencev</vt:lpstr>
      <vt:lpstr>Učenci so priča predvsem verbalnem nasilju, a tudi socialnemu</vt:lpstr>
      <vt:lpstr>Žrtve v dvojni vlogi in preplet tipov nasilja</vt:lpstr>
      <vt:lpstr>Žrtve spletnega nasilja v večji meri tudi žrtve drugih vrst nasilja (z izjemo verbalnega)</vt:lpstr>
      <vt:lpstr>Žrtve poročajo o doživljanju nasilja na hodnikih in v učilnicah</vt:lpstr>
      <vt:lpstr> UGOTOVITVE INŠPEKTORATA RS ZA ŠOLSTVO POVEZANE Z MEDVRSTNIŠKIM NASILJEM  Findings of the Education Inspectorate od the RS related to bullying and peer violence</vt:lpstr>
      <vt:lpstr>IZHODIŠČA</vt:lpstr>
      <vt:lpstr>TEMELJNI PODATKI </vt:lpstr>
      <vt:lpstr>ODNOSI/KATEGORIJE</vt:lpstr>
      <vt:lpstr>KATEGORIJA: Odnosi med zaposlenimi na šoli </vt:lpstr>
      <vt:lpstr>KATEGORIJA: odnosi zaposlenih in vodstva šol do staršev</vt:lpstr>
      <vt:lpstr>KATEGORIJA: odnosi zaposlenih do učencev</vt:lpstr>
      <vt:lpstr>KATEGORIJA: nasilje med učenci in učenci nad učitelji </vt:lpstr>
      <vt:lpstr>KATEGORIJA: neustrezen odnos staršev </vt:lpstr>
      <vt:lpstr>ZAKLJUČEK</vt:lpstr>
      <vt:lpstr>PowerPointova predstavitev</vt:lpstr>
      <vt:lpstr>„   VLOGA CENTROV ZA SOCIALNO DELO NA PODROČJU MEDVRSTNIŠKEGA NASILJA:   „Od preventive do soustvarjanja rešitev“ </vt:lpstr>
      <vt:lpstr>CSD, ključni člen lokalne mreže pomoči </vt:lpstr>
      <vt:lpstr>Pomen zaupanja</vt:lpstr>
      <vt:lpstr>Preventiva kot temeljni pristop</vt:lpstr>
      <vt:lpstr>Celostna podpora otroku in družini</vt:lpstr>
      <vt:lpstr>Obravnava nasilja –  vloge/naloge CSD</vt:lpstr>
      <vt:lpstr>Socialnovsrtvene storitve</vt:lpstr>
      <vt:lpstr>Skupaj za varno in spodbudno okolje za vsakega otroka</vt:lpstr>
      <vt:lpstr> VLOGA ŠPORTA PRI PREPREČEVANJU MEDVRSTNIŠKEGA NASILJA</vt:lpstr>
      <vt:lpstr>UVOD</vt:lpstr>
      <vt:lpstr>VLOGA ŠPORTA PRI SOCIALIZACIJI</vt:lpstr>
      <vt:lpstr>SKUPINSKA DINAMIKA IN VPLIV VRSTNIKOV</vt:lpstr>
      <vt:lpstr>VLOGA TRENERJA</vt:lpstr>
      <vt:lpstr>ŠPORTNE PANOGE KOT ORODJE ZA PREPREČEVANJE NASILJA</vt:lpstr>
      <vt:lpstr>SKUPNA ODGOVORNOST</vt:lpstr>
      <vt:lpstr>POTREBA PO ZAKONODAJNIH SPREMEMBAH</vt:lpstr>
      <vt:lpstr>HVALA ZA POZORNOST!</vt:lpstr>
      <vt:lpstr>RAZPRAVA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PREVENTION  -  EVALUATION OF PREVENTION PROGRAMS   What works &amp; what doesn’t &amp; what is promising</dc:title>
  <dc:creator>Bučar Aleš</dc:creator>
  <cp:lastModifiedBy>Aleš Bučar - Ručman</cp:lastModifiedBy>
  <cp:revision>188</cp:revision>
  <dcterms:created xsi:type="dcterms:W3CDTF">2024-11-11T10:25:05Z</dcterms:created>
  <dcterms:modified xsi:type="dcterms:W3CDTF">2025-05-20T19:50:14Z</dcterms:modified>
</cp:coreProperties>
</file>