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handoutMasterIdLst>
    <p:handoutMasterId r:id="rId90"/>
  </p:handoutMasterIdLst>
  <p:sldIdLst>
    <p:sldId id="302" r:id="rId2"/>
    <p:sldId id="256" r:id="rId3"/>
    <p:sldId id="280" r:id="rId4"/>
    <p:sldId id="281" r:id="rId5"/>
    <p:sldId id="282" r:id="rId6"/>
    <p:sldId id="283" r:id="rId7"/>
    <p:sldId id="284" r:id="rId8"/>
    <p:sldId id="286" r:id="rId9"/>
    <p:sldId id="287" r:id="rId10"/>
    <p:sldId id="288" r:id="rId11"/>
    <p:sldId id="289" r:id="rId12"/>
    <p:sldId id="290" r:id="rId13"/>
    <p:sldId id="306" r:id="rId14"/>
    <p:sldId id="307" r:id="rId15"/>
    <p:sldId id="308" r:id="rId16"/>
    <p:sldId id="309" r:id="rId17"/>
    <p:sldId id="310" r:id="rId18"/>
    <p:sldId id="311" r:id="rId19"/>
    <p:sldId id="312" r:id="rId20"/>
    <p:sldId id="295" r:id="rId21"/>
    <p:sldId id="313" r:id="rId22"/>
    <p:sldId id="294" r:id="rId23"/>
    <p:sldId id="292" r:id="rId24"/>
    <p:sldId id="314" r:id="rId25"/>
    <p:sldId id="291" r:id="rId26"/>
    <p:sldId id="315" r:id="rId27"/>
    <p:sldId id="293" r:id="rId28"/>
    <p:sldId id="317" r:id="rId29"/>
    <p:sldId id="298" r:id="rId30"/>
    <p:sldId id="318" r:id="rId31"/>
    <p:sldId id="285" r:id="rId32"/>
    <p:sldId id="319" r:id="rId33"/>
    <p:sldId id="320" r:id="rId34"/>
    <p:sldId id="321" r:id="rId35"/>
    <p:sldId id="322" r:id="rId36"/>
    <p:sldId id="323" r:id="rId37"/>
    <p:sldId id="324" r:id="rId38"/>
    <p:sldId id="325" r:id="rId39"/>
    <p:sldId id="326" r:id="rId40"/>
    <p:sldId id="327" r:id="rId41"/>
    <p:sldId id="328" r:id="rId42"/>
    <p:sldId id="329" r:id="rId43"/>
    <p:sldId id="300" r:id="rId44"/>
    <p:sldId id="301" r:id="rId45"/>
    <p:sldId id="303" r:id="rId46"/>
    <p:sldId id="296" r:id="rId47"/>
    <p:sldId id="331" r:id="rId48"/>
    <p:sldId id="265" r:id="rId49"/>
    <p:sldId id="332" r:id="rId50"/>
    <p:sldId id="333" r:id="rId51"/>
    <p:sldId id="334" r:id="rId52"/>
    <p:sldId id="335" r:id="rId53"/>
    <p:sldId id="336" r:id="rId54"/>
    <p:sldId id="337" r:id="rId55"/>
    <p:sldId id="338" r:id="rId56"/>
    <p:sldId id="269" r:id="rId57"/>
    <p:sldId id="339" r:id="rId58"/>
    <p:sldId id="268" r:id="rId59"/>
    <p:sldId id="297" r:id="rId60"/>
    <p:sldId id="340" r:id="rId61"/>
    <p:sldId id="270" r:id="rId62"/>
    <p:sldId id="273" r:id="rId63"/>
    <p:sldId id="341" r:id="rId64"/>
    <p:sldId id="342" r:id="rId65"/>
    <p:sldId id="343" r:id="rId66"/>
    <p:sldId id="305" r:id="rId67"/>
    <p:sldId id="344" r:id="rId68"/>
    <p:sldId id="345" r:id="rId69"/>
    <p:sldId id="361" r:id="rId70"/>
    <p:sldId id="362" r:id="rId71"/>
    <p:sldId id="363" r:id="rId72"/>
    <p:sldId id="364" r:id="rId73"/>
    <p:sldId id="365" r:id="rId74"/>
    <p:sldId id="366" r:id="rId75"/>
    <p:sldId id="367" r:id="rId76"/>
    <p:sldId id="351" r:id="rId77"/>
    <p:sldId id="352" r:id="rId78"/>
    <p:sldId id="353" r:id="rId79"/>
    <p:sldId id="354" r:id="rId80"/>
    <p:sldId id="355" r:id="rId81"/>
    <p:sldId id="356" r:id="rId82"/>
    <p:sldId id="357" r:id="rId83"/>
    <p:sldId id="358" r:id="rId84"/>
    <p:sldId id="359" r:id="rId85"/>
    <p:sldId id="360" r:id="rId86"/>
    <p:sldId id="348" r:id="rId87"/>
    <p:sldId id="350"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717"/>
    <a:srgbClr val="ABFF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163" d="100"/>
          <a:sy n="163" d="100"/>
        </p:scale>
        <p:origin x="144" y="150"/>
      </p:cViewPr>
      <p:guideLst/>
    </p:cSldViewPr>
  </p:slideViewPr>
  <p:notesTextViewPr>
    <p:cViewPr>
      <p:scale>
        <a:sx n="1" d="1"/>
        <a:sy n="1" d="1"/>
      </p:scale>
      <p:origin x="0" y="0"/>
    </p:cViewPr>
  </p:notesTextViewPr>
  <p:notesViewPr>
    <p:cSldViewPr snapToGrid="0">
      <p:cViewPr varScale="1">
        <p:scale>
          <a:sx n="63" d="100"/>
          <a:sy n="63" d="100"/>
        </p:scale>
        <p:origin x="2909" y="5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Users\katouhiromichi\Library\CloudStorage\Dropbox\&#65281;5&#26376;&#20104;&#23450;\&#26085;&#26412;&#12398;&#12356;&#12375;&#12441;&#12417;\&#12356;&#12375;&#12441;&#12417;&#32113;&#3533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katouhiromichi\Library\CloudStorage\Dropbox\&#65281;5&#26376;&#20104;&#23450;\&#26085;&#26412;&#12398;&#12356;&#12375;&#12441;&#12417;\&#12356;&#12375;&#12441;&#12417;&#32113;&#35336;.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lang="ja-JP" sz="1862" b="0" i="0" u="none" strike="noStrike" kern="1200" spc="0" baseline="0">
                <a:solidFill>
                  <a:schemeClr val="bg1"/>
                </a:solidFill>
                <a:latin typeface="+mn-lt"/>
                <a:ea typeface="+mn-ea"/>
                <a:cs typeface="+mn-cs"/>
              </a:defRPr>
            </a:pPr>
            <a:r>
              <a:rPr lang="en" sz="2400" b="1" dirty="0"/>
              <a:t>Figure 3</a:t>
            </a:r>
            <a:r>
              <a:rPr lang="en" sz="2400" b="1" baseline="0" dirty="0"/>
              <a:t> </a:t>
            </a:r>
            <a:r>
              <a:rPr lang="en" sz="2400" b="1" dirty="0"/>
              <a:t> Trends in Bullying Victimization Rates Using the App </a:t>
            </a:r>
          </a:p>
        </c:rich>
      </c:tx>
      <c:layout>
        <c:manualLayout>
          <c:xMode val="edge"/>
          <c:yMode val="edge"/>
          <c:x val="0.16368044619422573"/>
          <c:y val="2.7777777777777776E-2"/>
        </c:manualLayout>
      </c:layout>
      <c:overlay val="0"/>
      <c:spPr>
        <a:noFill/>
        <a:ln>
          <a:noFill/>
        </a:ln>
        <a:effectLst/>
      </c:spPr>
      <c:txPr>
        <a:bodyPr rot="0" spcFirstLastPara="1" vertOverflow="ellipsis" vert="horz" wrap="square" anchor="ctr" anchorCtr="1"/>
        <a:lstStyle/>
        <a:p>
          <a:pPr>
            <a:defRPr lang="ja-JP"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'Figure6-8'!$B$2</c:f>
              <c:strCache>
                <c:ptCount val="1"/>
                <c:pt idx="0">
                  <c:v>T1</c:v>
                </c:pt>
              </c:strCache>
            </c:strRef>
          </c:tx>
          <c:spPr>
            <a:solidFill>
              <a:schemeClr val="accent6">
                <a:tint val="44000"/>
              </a:schemeClr>
            </a:solidFill>
            <a:ln>
              <a:noFill/>
            </a:ln>
            <a:effectLst/>
          </c:spPr>
          <c:invertIfNegative val="0"/>
          <c:cat>
            <c:strRef>
              <c:f>'Figure6-8'!$A$3:$A$5</c:f>
              <c:strCache>
                <c:ptCount val="3"/>
                <c:pt idx="0">
                  <c:v>7th</c:v>
                </c:pt>
                <c:pt idx="1">
                  <c:v>8th</c:v>
                </c:pt>
                <c:pt idx="2">
                  <c:v>9th</c:v>
                </c:pt>
              </c:strCache>
            </c:strRef>
          </c:cat>
          <c:val>
            <c:numRef>
              <c:f>'Figure6-8'!$B$3:$B$5</c:f>
              <c:numCache>
                <c:formatCode>0.0%</c:formatCode>
                <c:ptCount val="3"/>
                <c:pt idx="0">
                  <c:v>8.5999999999999993E-2</c:v>
                </c:pt>
                <c:pt idx="1">
                  <c:v>4.1999999999999996E-2</c:v>
                </c:pt>
                <c:pt idx="2">
                  <c:v>1.8000000000000002E-2</c:v>
                </c:pt>
              </c:numCache>
            </c:numRef>
          </c:val>
          <c:extLst>
            <c:ext xmlns:c16="http://schemas.microsoft.com/office/drawing/2014/chart" uri="{C3380CC4-5D6E-409C-BE32-E72D297353CC}">
              <c16:uniqueId val="{00000000-021A-B243-8D0B-7F61B75BB599}"/>
            </c:ext>
          </c:extLst>
        </c:ser>
        <c:ser>
          <c:idx val="1"/>
          <c:order val="1"/>
          <c:tx>
            <c:strRef>
              <c:f>'Figure6-8'!$C$2</c:f>
              <c:strCache>
                <c:ptCount val="1"/>
                <c:pt idx="0">
                  <c:v>T2</c:v>
                </c:pt>
              </c:strCache>
            </c:strRef>
          </c:tx>
          <c:spPr>
            <a:solidFill>
              <a:schemeClr val="accent6">
                <a:tint val="58000"/>
              </a:schemeClr>
            </a:solidFill>
            <a:ln>
              <a:noFill/>
            </a:ln>
            <a:effectLst/>
          </c:spPr>
          <c:invertIfNegative val="0"/>
          <c:cat>
            <c:strRef>
              <c:f>'Figure6-8'!$A$3:$A$5</c:f>
              <c:strCache>
                <c:ptCount val="3"/>
                <c:pt idx="0">
                  <c:v>7th</c:v>
                </c:pt>
                <c:pt idx="1">
                  <c:v>8th</c:v>
                </c:pt>
                <c:pt idx="2">
                  <c:v>9th</c:v>
                </c:pt>
              </c:strCache>
            </c:strRef>
          </c:cat>
          <c:val>
            <c:numRef>
              <c:f>'Figure6-8'!$C$3:$C$5</c:f>
              <c:numCache>
                <c:formatCode>0.0%</c:formatCode>
                <c:ptCount val="3"/>
                <c:pt idx="0">
                  <c:v>8.6000000000000007E-2</c:v>
                </c:pt>
                <c:pt idx="1">
                  <c:v>2.5999999999999999E-2</c:v>
                </c:pt>
                <c:pt idx="2">
                  <c:v>2.5000000000000001E-2</c:v>
                </c:pt>
              </c:numCache>
            </c:numRef>
          </c:val>
          <c:extLst>
            <c:ext xmlns:c16="http://schemas.microsoft.com/office/drawing/2014/chart" uri="{C3380CC4-5D6E-409C-BE32-E72D297353CC}">
              <c16:uniqueId val="{00000001-021A-B243-8D0B-7F61B75BB599}"/>
            </c:ext>
          </c:extLst>
        </c:ser>
        <c:ser>
          <c:idx val="2"/>
          <c:order val="2"/>
          <c:tx>
            <c:strRef>
              <c:f>'Figure6-8'!$D$2</c:f>
              <c:strCache>
                <c:ptCount val="1"/>
                <c:pt idx="0">
                  <c:v>T3</c:v>
                </c:pt>
              </c:strCache>
            </c:strRef>
          </c:tx>
          <c:spPr>
            <a:solidFill>
              <a:schemeClr val="accent6">
                <a:tint val="72000"/>
              </a:schemeClr>
            </a:solidFill>
            <a:ln>
              <a:noFill/>
            </a:ln>
            <a:effectLst/>
          </c:spPr>
          <c:invertIfNegative val="0"/>
          <c:cat>
            <c:strRef>
              <c:f>'Figure6-8'!$A$3:$A$5</c:f>
              <c:strCache>
                <c:ptCount val="3"/>
                <c:pt idx="0">
                  <c:v>7th</c:v>
                </c:pt>
                <c:pt idx="1">
                  <c:v>8th</c:v>
                </c:pt>
                <c:pt idx="2">
                  <c:v>9th</c:v>
                </c:pt>
              </c:strCache>
            </c:strRef>
          </c:cat>
          <c:val>
            <c:numRef>
              <c:f>'Figure6-8'!$D$3:$D$5</c:f>
              <c:numCache>
                <c:formatCode>0.0%</c:formatCode>
                <c:ptCount val="3"/>
                <c:pt idx="0">
                  <c:v>9.9000000000000005E-2</c:v>
                </c:pt>
                <c:pt idx="1">
                  <c:v>1.2E-2</c:v>
                </c:pt>
                <c:pt idx="2">
                  <c:v>7.0000000000000001E-3</c:v>
                </c:pt>
              </c:numCache>
            </c:numRef>
          </c:val>
          <c:extLst>
            <c:ext xmlns:c16="http://schemas.microsoft.com/office/drawing/2014/chart" uri="{C3380CC4-5D6E-409C-BE32-E72D297353CC}">
              <c16:uniqueId val="{00000002-021A-B243-8D0B-7F61B75BB599}"/>
            </c:ext>
          </c:extLst>
        </c:ser>
        <c:ser>
          <c:idx val="3"/>
          <c:order val="3"/>
          <c:tx>
            <c:strRef>
              <c:f>'Figure6-8'!$E$2</c:f>
              <c:strCache>
                <c:ptCount val="1"/>
                <c:pt idx="0">
                  <c:v>T4</c:v>
                </c:pt>
              </c:strCache>
            </c:strRef>
          </c:tx>
          <c:spPr>
            <a:solidFill>
              <a:schemeClr val="accent6">
                <a:tint val="86000"/>
              </a:schemeClr>
            </a:solidFill>
            <a:ln>
              <a:noFill/>
            </a:ln>
            <a:effectLst/>
          </c:spPr>
          <c:invertIfNegative val="0"/>
          <c:cat>
            <c:strRef>
              <c:f>'Figure6-8'!$A$3:$A$5</c:f>
              <c:strCache>
                <c:ptCount val="3"/>
                <c:pt idx="0">
                  <c:v>7th</c:v>
                </c:pt>
                <c:pt idx="1">
                  <c:v>8th</c:v>
                </c:pt>
                <c:pt idx="2">
                  <c:v>9th</c:v>
                </c:pt>
              </c:strCache>
            </c:strRef>
          </c:cat>
          <c:val>
            <c:numRef>
              <c:f>'Figure6-8'!$E$3:$E$5</c:f>
              <c:numCache>
                <c:formatCode>0.0%</c:formatCode>
                <c:ptCount val="3"/>
                <c:pt idx="0">
                  <c:v>4.1000000000000002E-2</c:v>
                </c:pt>
                <c:pt idx="1">
                  <c:v>6.0000000000000001E-3</c:v>
                </c:pt>
                <c:pt idx="2">
                  <c:v>1.4E-2</c:v>
                </c:pt>
              </c:numCache>
            </c:numRef>
          </c:val>
          <c:extLst>
            <c:ext xmlns:c16="http://schemas.microsoft.com/office/drawing/2014/chart" uri="{C3380CC4-5D6E-409C-BE32-E72D297353CC}">
              <c16:uniqueId val="{00000003-021A-B243-8D0B-7F61B75BB599}"/>
            </c:ext>
          </c:extLst>
        </c:ser>
        <c:ser>
          <c:idx val="4"/>
          <c:order val="4"/>
          <c:tx>
            <c:strRef>
              <c:f>'Figure6-8'!$F$2</c:f>
              <c:strCache>
                <c:ptCount val="1"/>
                <c:pt idx="0">
                  <c:v>T5</c:v>
                </c:pt>
              </c:strCache>
            </c:strRef>
          </c:tx>
          <c:spPr>
            <a:solidFill>
              <a:schemeClr val="accent6"/>
            </a:solidFill>
            <a:ln>
              <a:noFill/>
            </a:ln>
            <a:effectLst/>
          </c:spPr>
          <c:invertIfNegative val="0"/>
          <c:cat>
            <c:strRef>
              <c:f>'Figure6-8'!$A$3:$A$5</c:f>
              <c:strCache>
                <c:ptCount val="3"/>
                <c:pt idx="0">
                  <c:v>7th</c:v>
                </c:pt>
                <c:pt idx="1">
                  <c:v>8th</c:v>
                </c:pt>
                <c:pt idx="2">
                  <c:v>9th</c:v>
                </c:pt>
              </c:strCache>
            </c:strRef>
          </c:cat>
          <c:val>
            <c:numRef>
              <c:f>'Figure6-8'!$F$3:$F$5</c:f>
              <c:numCache>
                <c:formatCode>0.0%</c:formatCode>
                <c:ptCount val="3"/>
                <c:pt idx="0">
                  <c:v>4.8000000000000001E-2</c:v>
                </c:pt>
                <c:pt idx="1">
                  <c:v>1.2E-2</c:v>
                </c:pt>
                <c:pt idx="2">
                  <c:v>2.5999999999999999E-2</c:v>
                </c:pt>
              </c:numCache>
            </c:numRef>
          </c:val>
          <c:extLst>
            <c:ext xmlns:c16="http://schemas.microsoft.com/office/drawing/2014/chart" uri="{C3380CC4-5D6E-409C-BE32-E72D297353CC}">
              <c16:uniqueId val="{00000004-021A-B243-8D0B-7F61B75BB599}"/>
            </c:ext>
          </c:extLst>
        </c:ser>
        <c:ser>
          <c:idx val="5"/>
          <c:order val="5"/>
          <c:tx>
            <c:strRef>
              <c:f>'Figure6-8'!$G$2</c:f>
              <c:strCache>
                <c:ptCount val="1"/>
                <c:pt idx="0">
                  <c:v>T6</c:v>
                </c:pt>
              </c:strCache>
            </c:strRef>
          </c:tx>
          <c:spPr>
            <a:solidFill>
              <a:schemeClr val="accent6">
                <a:shade val="86000"/>
              </a:schemeClr>
            </a:solidFill>
            <a:ln>
              <a:noFill/>
            </a:ln>
            <a:effectLst/>
          </c:spPr>
          <c:invertIfNegative val="0"/>
          <c:cat>
            <c:strRef>
              <c:f>'Figure6-8'!$A$3:$A$5</c:f>
              <c:strCache>
                <c:ptCount val="3"/>
                <c:pt idx="0">
                  <c:v>7th</c:v>
                </c:pt>
                <c:pt idx="1">
                  <c:v>8th</c:v>
                </c:pt>
                <c:pt idx="2">
                  <c:v>9th</c:v>
                </c:pt>
              </c:strCache>
            </c:strRef>
          </c:cat>
          <c:val>
            <c:numRef>
              <c:f>'Figure6-8'!$G$3:$G$5</c:f>
              <c:numCache>
                <c:formatCode>0.0%</c:formatCode>
                <c:ptCount val="3"/>
                <c:pt idx="0">
                  <c:v>7.2000000000000008E-2</c:v>
                </c:pt>
                <c:pt idx="1">
                  <c:v>6.0000000000000001E-3</c:v>
                </c:pt>
                <c:pt idx="2">
                  <c:v>0</c:v>
                </c:pt>
              </c:numCache>
            </c:numRef>
          </c:val>
          <c:extLst>
            <c:ext xmlns:c16="http://schemas.microsoft.com/office/drawing/2014/chart" uri="{C3380CC4-5D6E-409C-BE32-E72D297353CC}">
              <c16:uniqueId val="{00000005-021A-B243-8D0B-7F61B75BB599}"/>
            </c:ext>
          </c:extLst>
        </c:ser>
        <c:ser>
          <c:idx val="6"/>
          <c:order val="6"/>
          <c:tx>
            <c:strRef>
              <c:f>'Figure6-8'!$H$2</c:f>
              <c:strCache>
                <c:ptCount val="1"/>
                <c:pt idx="0">
                  <c:v>T7</c:v>
                </c:pt>
              </c:strCache>
            </c:strRef>
          </c:tx>
          <c:spPr>
            <a:solidFill>
              <a:schemeClr val="accent6">
                <a:shade val="72000"/>
              </a:schemeClr>
            </a:solidFill>
            <a:ln>
              <a:noFill/>
            </a:ln>
            <a:effectLst/>
          </c:spPr>
          <c:invertIfNegative val="0"/>
          <c:cat>
            <c:strRef>
              <c:f>'Figure6-8'!$A$3:$A$5</c:f>
              <c:strCache>
                <c:ptCount val="3"/>
                <c:pt idx="0">
                  <c:v>7th</c:v>
                </c:pt>
                <c:pt idx="1">
                  <c:v>8th</c:v>
                </c:pt>
                <c:pt idx="2">
                  <c:v>9th</c:v>
                </c:pt>
              </c:strCache>
            </c:strRef>
          </c:cat>
          <c:val>
            <c:numRef>
              <c:f>'Figure6-8'!$H$3:$H$5</c:f>
              <c:numCache>
                <c:formatCode>0.0%</c:formatCode>
                <c:ptCount val="3"/>
                <c:pt idx="0">
                  <c:v>8.5000000000000006E-2</c:v>
                </c:pt>
                <c:pt idx="1">
                  <c:v>1.2999999999999999E-2</c:v>
                </c:pt>
                <c:pt idx="2">
                  <c:v>7.0000000000000001E-3</c:v>
                </c:pt>
              </c:numCache>
            </c:numRef>
          </c:val>
          <c:extLst>
            <c:ext xmlns:c16="http://schemas.microsoft.com/office/drawing/2014/chart" uri="{C3380CC4-5D6E-409C-BE32-E72D297353CC}">
              <c16:uniqueId val="{00000006-021A-B243-8D0B-7F61B75BB599}"/>
            </c:ext>
          </c:extLst>
        </c:ser>
        <c:ser>
          <c:idx val="7"/>
          <c:order val="7"/>
          <c:tx>
            <c:strRef>
              <c:f>'Figure6-8'!$I$2</c:f>
              <c:strCache>
                <c:ptCount val="1"/>
                <c:pt idx="0">
                  <c:v>T8</c:v>
                </c:pt>
              </c:strCache>
            </c:strRef>
          </c:tx>
          <c:spPr>
            <a:solidFill>
              <a:schemeClr val="accent6">
                <a:shade val="58000"/>
              </a:schemeClr>
            </a:solidFill>
            <a:ln>
              <a:noFill/>
            </a:ln>
            <a:effectLst/>
          </c:spPr>
          <c:invertIfNegative val="0"/>
          <c:cat>
            <c:strRef>
              <c:f>'Figure6-8'!$A$3:$A$5</c:f>
              <c:strCache>
                <c:ptCount val="3"/>
                <c:pt idx="0">
                  <c:v>7th</c:v>
                </c:pt>
                <c:pt idx="1">
                  <c:v>8th</c:v>
                </c:pt>
                <c:pt idx="2">
                  <c:v>9th</c:v>
                </c:pt>
              </c:strCache>
            </c:strRef>
          </c:cat>
          <c:val>
            <c:numRef>
              <c:f>'Figure6-8'!$I$3:$I$5</c:f>
              <c:numCache>
                <c:formatCode>0.0%</c:formatCode>
                <c:ptCount val="3"/>
                <c:pt idx="0">
                  <c:v>1.8000000000000002E-2</c:v>
                </c:pt>
                <c:pt idx="1">
                  <c:v>6.0000000000000001E-3</c:v>
                </c:pt>
                <c:pt idx="2">
                  <c:v>0</c:v>
                </c:pt>
              </c:numCache>
            </c:numRef>
          </c:val>
          <c:extLst>
            <c:ext xmlns:c16="http://schemas.microsoft.com/office/drawing/2014/chart" uri="{C3380CC4-5D6E-409C-BE32-E72D297353CC}">
              <c16:uniqueId val="{00000007-021A-B243-8D0B-7F61B75BB599}"/>
            </c:ext>
          </c:extLst>
        </c:ser>
        <c:ser>
          <c:idx val="8"/>
          <c:order val="8"/>
          <c:tx>
            <c:strRef>
              <c:f>'Figure6-8'!$J$2</c:f>
              <c:strCache>
                <c:ptCount val="1"/>
                <c:pt idx="0">
                  <c:v>T9</c:v>
                </c:pt>
              </c:strCache>
            </c:strRef>
          </c:tx>
          <c:spPr>
            <a:solidFill>
              <a:schemeClr val="accent6">
                <a:shade val="44000"/>
              </a:schemeClr>
            </a:solidFill>
            <a:ln>
              <a:noFill/>
            </a:ln>
            <a:effectLst/>
          </c:spPr>
          <c:invertIfNegative val="0"/>
          <c:cat>
            <c:strRef>
              <c:f>'Figure6-8'!$A$3:$A$5</c:f>
              <c:strCache>
                <c:ptCount val="3"/>
                <c:pt idx="0">
                  <c:v>7th</c:v>
                </c:pt>
                <c:pt idx="1">
                  <c:v>8th</c:v>
                </c:pt>
                <c:pt idx="2">
                  <c:v>9th</c:v>
                </c:pt>
              </c:strCache>
            </c:strRef>
          </c:cat>
          <c:val>
            <c:numRef>
              <c:f>'Figure6-8'!$J$3:$J$5</c:f>
              <c:numCache>
                <c:formatCode>0.0%</c:formatCode>
                <c:ptCount val="3"/>
                <c:pt idx="0">
                  <c:v>4.2999999999999997E-2</c:v>
                </c:pt>
                <c:pt idx="1">
                  <c:v>0</c:v>
                </c:pt>
                <c:pt idx="2">
                  <c:v>7.0000000000000001E-3</c:v>
                </c:pt>
              </c:numCache>
            </c:numRef>
          </c:val>
          <c:extLst>
            <c:ext xmlns:c16="http://schemas.microsoft.com/office/drawing/2014/chart" uri="{C3380CC4-5D6E-409C-BE32-E72D297353CC}">
              <c16:uniqueId val="{00000008-021A-B243-8D0B-7F61B75BB599}"/>
            </c:ext>
          </c:extLst>
        </c:ser>
        <c:dLbls>
          <c:showLegendKey val="0"/>
          <c:showVal val="0"/>
          <c:showCatName val="0"/>
          <c:showSerName val="0"/>
          <c:showPercent val="0"/>
          <c:showBubbleSize val="0"/>
        </c:dLbls>
        <c:gapWidth val="219"/>
        <c:overlap val="-27"/>
        <c:axId val="664435184"/>
        <c:axId val="664436912"/>
      </c:barChart>
      <c:catAx>
        <c:axId val="664435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000" b="1" i="0" u="none" strike="noStrike" kern="1200" baseline="0">
                <a:solidFill>
                  <a:schemeClr val="bg1"/>
                </a:solidFill>
                <a:latin typeface="+mn-lt"/>
                <a:ea typeface="+mn-ea"/>
                <a:cs typeface="+mn-cs"/>
              </a:defRPr>
            </a:pPr>
            <a:endParaRPr lang="en-US"/>
          </a:p>
        </c:txPr>
        <c:crossAx val="664436912"/>
        <c:crosses val="autoZero"/>
        <c:auto val="1"/>
        <c:lblAlgn val="ctr"/>
        <c:lblOffset val="100"/>
        <c:noMultiLvlLbl val="0"/>
      </c:catAx>
      <c:valAx>
        <c:axId val="6644369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bg1"/>
                </a:solidFill>
                <a:latin typeface="+mn-lt"/>
                <a:ea typeface="+mn-ea"/>
                <a:cs typeface="+mn-cs"/>
              </a:defRPr>
            </a:pPr>
            <a:endParaRPr lang="en-US"/>
          </a:p>
        </c:txPr>
        <c:crossAx val="664435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800"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ctr" rtl="0">
              <a:defRPr lang="ja-JP" sz="2400" b="1" i="0" u="none" strike="noStrike" kern="1200" spc="0" baseline="0">
                <a:solidFill>
                  <a:schemeClr val="bg1"/>
                </a:solidFill>
                <a:latin typeface="Calibri" panose="020F0502020204030204" pitchFamily="34" charset="0"/>
                <a:ea typeface="+mn-ea"/>
                <a:cs typeface="Calibri" panose="020F0502020204030204" pitchFamily="34" charset="0"/>
              </a:defRPr>
            </a:pPr>
            <a:r>
              <a:rPr lang="en-US" sz="2400" b="1"/>
              <a:t>Figure 6 T</a:t>
            </a:r>
            <a:r>
              <a:rPr lang="en" sz="2400" b="1"/>
              <a:t>rends in the Frequency of Student–Teacher Contact</a:t>
            </a:r>
            <a:r>
              <a:rPr lang="en-US" sz="2400" b="1"/>
              <a:t> </a:t>
            </a:r>
            <a:endParaRPr lang="ja-JP" sz="2400" b="1"/>
          </a:p>
        </c:rich>
      </c:tx>
      <c:overlay val="0"/>
      <c:spPr>
        <a:noFill/>
        <a:ln>
          <a:noFill/>
        </a:ln>
        <a:effectLst/>
      </c:spPr>
      <c:txPr>
        <a:bodyPr rot="0" spcFirstLastPara="1" vertOverflow="ellipsis" vert="horz" wrap="square" anchor="ctr" anchorCtr="1"/>
        <a:lstStyle/>
        <a:p>
          <a:pPr algn="ctr" rtl="0">
            <a:defRPr lang="ja-JP" sz="2400" b="1" i="0" u="none" strike="noStrike" kern="1200" spc="0" baseline="0">
              <a:solidFill>
                <a:schemeClr val="bg1"/>
              </a:solidFill>
              <a:latin typeface="Calibri" panose="020F0502020204030204" pitchFamily="34" charset="0"/>
              <a:ea typeface="+mn-ea"/>
              <a:cs typeface="Calibri" panose="020F0502020204030204" pitchFamily="34" charset="0"/>
            </a:defRPr>
          </a:pPr>
          <a:endParaRPr lang="en-US"/>
        </a:p>
      </c:txPr>
    </c:title>
    <c:autoTitleDeleted val="0"/>
    <c:plotArea>
      <c:layout/>
      <c:barChart>
        <c:barDir val="col"/>
        <c:grouping val="clustered"/>
        <c:varyColors val="0"/>
        <c:ser>
          <c:idx val="0"/>
          <c:order val="0"/>
          <c:tx>
            <c:strRef>
              <c:f>'Figure6-8'!$I$15</c:f>
              <c:strCache>
                <c:ptCount val="1"/>
                <c:pt idx="0">
                  <c:v>T1</c:v>
                </c:pt>
              </c:strCache>
            </c:strRef>
          </c:tx>
          <c:spPr>
            <a:solidFill>
              <a:schemeClr val="accent1">
                <a:tint val="44000"/>
              </a:schemeClr>
            </a:solidFill>
            <a:ln>
              <a:noFill/>
            </a:ln>
            <a:effectLst/>
          </c:spPr>
          <c:invertIfNegative val="0"/>
          <c:cat>
            <c:strRef>
              <c:f>'Figure6-8'!$H$16:$H$18</c:f>
              <c:strCache>
                <c:ptCount val="3"/>
                <c:pt idx="0">
                  <c:v>7th</c:v>
                </c:pt>
                <c:pt idx="1">
                  <c:v>8th</c:v>
                </c:pt>
                <c:pt idx="2">
                  <c:v>9th</c:v>
                </c:pt>
              </c:strCache>
            </c:strRef>
          </c:cat>
          <c:val>
            <c:numRef>
              <c:f>'Figure6-8'!$I$16:$I$18</c:f>
              <c:numCache>
                <c:formatCode>0.00</c:formatCode>
                <c:ptCount val="3"/>
                <c:pt idx="0">
                  <c:v>4.3815999999999997</c:v>
                </c:pt>
                <c:pt idx="1">
                  <c:v>4.3333000000000004</c:v>
                </c:pt>
                <c:pt idx="2">
                  <c:v>4.4025999999999996</c:v>
                </c:pt>
              </c:numCache>
            </c:numRef>
          </c:val>
          <c:extLst>
            <c:ext xmlns:c16="http://schemas.microsoft.com/office/drawing/2014/chart" uri="{C3380CC4-5D6E-409C-BE32-E72D297353CC}">
              <c16:uniqueId val="{00000000-CAED-4349-B007-001D52A8EFDE}"/>
            </c:ext>
          </c:extLst>
        </c:ser>
        <c:ser>
          <c:idx val="1"/>
          <c:order val="1"/>
          <c:tx>
            <c:strRef>
              <c:f>'Figure6-8'!$J$15</c:f>
              <c:strCache>
                <c:ptCount val="1"/>
                <c:pt idx="0">
                  <c:v>T2</c:v>
                </c:pt>
              </c:strCache>
            </c:strRef>
          </c:tx>
          <c:spPr>
            <a:solidFill>
              <a:schemeClr val="accent1">
                <a:tint val="58000"/>
              </a:schemeClr>
            </a:solidFill>
            <a:ln>
              <a:noFill/>
            </a:ln>
            <a:effectLst/>
          </c:spPr>
          <c:invertIfNegative val="0"/>
          <c:cat>
            <c:strRef>
              <c:f>'Figure6-8'!$H$16:$H$18</c:f>
              <c:strCache>
                <c:ptCount val="3"/>
                <c:pt idx="0">
                  <c:v>7th</c:v>
                </c:pt>
                <c:pt idx="1">
                  <c:v>8th</c:v>
                </c:pt>
                <c:pt idx="2">
                  <c:v>9th</c:v>
                </c:pt>
              </c:strCache>
            </c:strRef>
          </c:cat>
          <c:val>
            <c:numRef>
              <c:f>'Figure6-8'!$J$16:$J$18</c:f>
              <c:numCache>
                <c:formatCode>0.00</c:formatCode>
                <c:ptCount val="3"/>
                <c:pt idx="0">
                  <c:v>4.4469000000000003</c:v>
                </c:pt>
                <c:pt idx="1">
                  <c:v>4.3068</c:v>
                </c:pt>
                <c:pt idx="2">
                  <c:v>4.4916999999999998</c:v>
                </c:pt>
              </c:numCache>
            </c:numRef>
          </c:val>
          <c:extLst>
            <c:ext xmlns:c16="http://schemas.microsoft.com/office/drawing/2014/chart" uri="{C3380CC4-5D6E-409C-BE32-E72D297353CC}">
              <c16:uniqueId val="{00000001-CAED-4349-B007-001D52A8EFDE}"/>
            </c:ext>
          </c:extLst>
        </c:ser>
        <c:ser>
          <c:idx val="2"/>
          <c:order val="2"/>
          <c:tx>
            <c:strRef>
              <c:f>'Figure6-8'!$K$15</c:f>
              <c:strCache>
                <c:ptCount val="1"/>
                <c:pt idx="0">
                  <c:v>T3</c:v>
                </c:pt>
              </c:strCache>
            </c:strRef>
          </c:tx>
          <c:spPr>
            <a:solidFill>
              <a:schemeClr val="accent1">
                <a:tint val="72000"/>
              </a:schemeClr>
            </a:solidFill>
            <a:ln>
              <a:noFill/>
            </a:ln>
            <a:effectLst/>
          </c:spPr>
          <c:invertIfNegative val="0"/>
          <c:cat>
            <c:strRef>
              <c:f>'Figure6-8'!$H$16:$H$18</c:f>
              <c:strCache>
                <c:ptCount val="3"/>
                <c:pt idx="0">
                  <c:v>7th</c:v>
                </c:pt>
                <c:pt idx="1">
                  <c:v>8th</c:v>
                </c:pt>
                <c:pt idx="2">
                  <c:v>9th</c:v>
                </c:pt>
              </c:strCache>
            </c:strRef>
          </c:cat>
          <c:val>
            <c:numRef>
              <c:f>'Figure6-8'!$K$16:$K$18</c:f>
              <c:numCache>
                <c:formatCode>0.00</c:formatCode>
                <c:ptCount val="3"/>
                <c:pt idx="0">
                  <c:v>4.4348000000000001</c:v>
                </c:pt>
                <c:pt idx="1">
                  <c:v>4.4396000000000004</c:v>
                </c:pt>
                <c:pt idx="2">
                  <c:v>4.4520999999999997</c:v>
                </c:pt>
              </c:numCache>
            </c:numRef>
          </c:val>
          <c:extLst>
            <c:ext xmlns:c16="http://schemas.microsoft.com/office/drawing/2014/chart" uri="{C3380CC4-5D6E-409C-BE32-E72D297353CC}">
              <c16:uniqueId val="{00000002-CAED-4349-B007-001D52A8EFDE}"/>
            </c:ext>
          </c:extLst>
        </c:ser>
        <c:ser>
          <c:idx val="3"/>
          <c:order val="3"/>
          <c:tx>
            <c:strRef>
              <c:f>'Figure6-8'!$L$15</c:f>
              <c:strCache>
                <c:ptCount val="1"/>
                <c:pt idx="0">
                  <c:v>T4</c:v>
                </c:pt>
              </c:strCache>
            </c:strRef>
          </c:tx>
          <c:spPr>
            <a:solidFill>
              <a:schemeClr val="accent1">
                <a:tint val="86000"/>
              </a:schemeClr>
            </a:solidFill>
            <a:ln>
              <a:noFill/>
            </a:ln>
            <a:effectLst/>
          </c:spPr>
          <c:invertIfNegative val="0"/>
          <c:cat>
            <c:strRef>
              <c:f>'Figure6-8'!$H$16:$H$18</c:f>
              <c:strCache>
                <c:ptCount val="3"/>
                <c:pt idx="0">
                  <c:v>7th</c:v>
                </c:pt>
                <c:pt idx="1">
                  <c:v>8th</c:v>
                </c:pt>
                <c:pt idx="2">
                  <c:v>9th</c:v>
                </c:pt>
              </c:strCache>
            </c:strRef>
          </c:cat>
          <c:val>
            <c:numRef>
              <c:f>'Figure6-8'!$L$16:$L$18</c:f>
              <c:numCache>
                <c:formatCode>0.00</c:formatCode>
                <c:ptCount val="3"/>
                <c:pt idx="0">
                  <c:v>4.3986000000000001</c:v>
                </c:pt>
                <c:pt idx="1">
                  <c:v>4.4034000000000004</c:v>
                </c:pt>
                <c:pt idx="2">
                  <c:v>4.3926999999999996</c:v>
                </c:pt>
              </c:numCache>
            </c:numRef>
          </c:val>
          <c:extLst>
            <c:ext xmlns:c16="http://schemas.microsoft.com/office/drawing/2014/chart" uri="{C3380CC4-5D6E-409C-BE32-E72D297353CC}">
              <c16:uniqueId val="{00000003-CAED-4349-B007-001D52A8EFDE}"/>
            </c:ext>
          </c:extLst>
        </c:ser>
        <c:ser>
          <c:idx val="4"/>
          <c:order val="4"/>
          <c:tx>
            <c:strRef>
              <c:f>'Figure6-8'!$M$15</c:f>
              <c:strCache>
                <c:ptCount val="1"/>
                <c:pt idx="0">
                  <c:v>T5</c:v>
                </c:pt>
              </c:strCache>
            </c:strRef>
          </c:tx>
          <c:spPr>
            <a:solidFill>
              <a:schemeClr val="accent1"/>
            </a:solidFill>
            <a:ln>
              <a:noFill/>
            </a:ln>
            <a:effectLst/>
          </c:spPr>
          <c:invertIfNegative val="0"/>
          <c:cat>
            <c:strRef>
              <c:f>'Figure6-8'!$H$16:$H$18</c:f>
              <c:strCache>
                <c:ptCount val="3"/>
                <c:pt idx="0">
                  <c:v>7th</c:v>
                </c:pt>
                <c:pt idx="1">
                  <c:v>8th</c:v>
                </c:pt>
                <c:pt idx="2">
                  <c:v>9th</c:v>
                </c:pt>
              </c:strCache>
            </c:strRef>
          </c:cat>
          <c:val>
            <c:numRef>
              <c:f>'Figure6-8'!$M$16:$M$18</c:f>
              <c:numCache>
                <c:formatCode>0.00</c:formatCode>
                <c:ptCount val="3"/>
                <c:pt idx="0">
                  <c:v>4.4903000000000004</c:v>
                </c:pt>
                <c:pt idx="1">
                  <c:v>4.4203000000000001</c:v>
                </c:pt>
                <c:pt idx="2">
                  <c:v>4.3894000000000002</c:v>
                </c:pt>
              </c:numCache>
            </c:numRef>
          </c:val>
          <c:extLst>
            <c:ext xmlns:c16="http://schemas.microsoft.com/office/drawing/2014/chart" uri="{C3380CC4-5D6E-409C-BE32-E72D297353CC}">
              <c16:uniqueId val="{00000004-CAED-4349-B007-001D52A8EFDE}"/>
            </c:ext>
          </c:extLst>
        </c:ser>
        <c:ser>
          <c:idx val="5"/>
          <c:order val="5"/>
          <c:tx>
            <c:strRef>
              <c:f>'Figure6-8'!$N$15</c:f>
              <c:strCache>
                <c:ptCount val="1"/>
                <c:pt idx="0">
                  <c:v>T6</c:v>
                </c:pt>
              </c:strCache>
            </c:strRef>
          </c:tx>
          <c:spPr>
            <a:solidFill>
              <a:schemeClr val="accent1">
                <a:shade val="86000"/>
              </a:schemeClr>
            </a:solidFill>
            <a:ln>
              <a:noFill/>
            </a:ln>
            <a:effectLst/>
          </c:spPr>
          <c:invertIfNegative val="0"/>
          <c:cat>
            <c:strRef>
              <c:f>'Figure6-8'!$H$16:$H$18</c:f>
              <c:strCache>
                <c:ptCount val="3"/>
                <c:pt idx="0">
                  <c:v>7th</c:v>
                </c:pt>
                <c:pt idx="1">
                  <c:v>8th</c:v>
                </c:pt>
                <c:pt idx="2">
                  <c:v>9th</c:v>
                </c:pt>
              </c:strCache>
            </c:strRef>
          </c:cat>
          <c:val>
            <c:numRef>
              <c:f>'Figure6-8'!$N$16:$N$18</c:f>
              <c:numCache>
                <c:formatCode>0.00</c:formatCode>
                <c:ptCount val="3"/>
                <c:pt idx="0">
                  <c:v>4.5266000000000002</c:v>
                </c:pt>
                <c:pt idx="1">
                  <c:v>4.4034000000000004</c:v>
                </c:pt>
                <c:pt idx="2">
                  <c:v>4.4983000000000004</c:v>
                </c:pt>
              </c:numCache>
            </c:numRef>
          </c:val>
          <c:extLst>
            <c:ext xmlns:c16="http://schemas.microsoft.com/office/drawing/2014/chart" uri="{C3380CC4-5D6E-409C-BE32-E72D297353CC}">
              <c16:uniqueId val="{00000005-CAED-4349-B007-001D52A8EFDE}"/>
            </c:ext>
          </c:extLst>
        </c:ser>
        <c:ser>
          <c:idx val="6"/>
          <c:order val="6"/>
          <c:tx>
            <c:strRef>
              <c:f>'Figure6-8'!$O$15</c:f>
              <c:strCache>
                <c:ptCount val="1"/>
                <c:pt idx="0">
                  <c:v>T7</c:v>
                </c:pt>
              </c:strCache>
            </c:strRef>
          </c:tx>
          <c:spPr>
            <a:solidFill>
              <a:schemeClr val="accent1">
                <a:shade val="72000"/>
              </a:schemeClr>
            </a:solidFill>
            <a:ln>
              <a:noFill/>
            </a:ln>
            <a:effectLst/>
          </c:spPr>
          <c:invertIfNegative val="0"/>
          <c:cat>
            <c:strRef>
              <c:f>'Figure6-8'!$H$16:$H$18</c:f>
              <c:strCache>
                <c:ptCount val="3"/>
                <c:pt idx="0">
                  <c:v>7th</c:v>
                </c:pt>
                <c:pt idx="1">
                  <c:v>8th</c:v>
                </c:pt>
                <c:pt idx="2">
                  <c:v>9th</c:v>
                </c:pt>
              </c:strCache>
            </c:strRef>
          </c:cat>
          <c:val>
            <c:numRef>
              <c:f>'Figure6-8'!$O$16:$O$18</c:f>
              <c:numCache>
                <c:formatCode>0.00</c:formatCode>
                <c:ptCount val="3"/>
                <c:pt idx="0">
                  <c:v>4.57</c:v>
                </c:pt>
                <c:pt idx="1">
                  <c:v>4.4927999999999999</c:v>
                </c:pt>
                <c:pt idx="2">
                  <c:v>4.4686000000000003</c:v>
                </c:pt>
              </c:numCache>
            </c:numRef>
          </c:val>
          <c:extLst>
            <c:ext xmlns:c16="http://schemas.microsoft.com/office/drawing/2014/chart" uri="{C3380CC4-5D6E-409C-BE32-E72D297353CC}">
              <c16:uniqueId val="{00000006-CAED-4349-B007-001D52A8EFDE}"/>
            </c:ext>
          </c:extLst>
        </c:ser>
        <c:ser>
          <c:idx val="7"/>
          <c:order val="7"/>
          <c:tx>
            <c:strRef>
              <c:f>'Figure6-8'!$P$15</c:f>
              <c:strCache>
                <c:ptCount val="1"/>
                <c:pt idx="0">
                  <c:v>T8</c:v>
                </c:pt>
              </c:strCache>
            </c:strRef>
          </c:tx>
          <c:spPr>
            <a:solidFill>
              <a:schemeClr val="accent1">
                <a:shade val="58000"/>
              </a:schemeClr>
            </a:solidFill>
            <a:ln>
              <a:noFill/>
            </a:ln>
            <a:effectLst/>
          </c:spPr>
          <c:invertIfNegative val="0"/>
          <c:cat>
            <c:strRef>
              <c:f>'Figure6-8'!$H$16:$H$18</c:f>
              <c:strCache>
                <c:ptCount val="3"/>
                <c:pt idx="0">
                  <c:v>7th</c:v>
                </c:pt>
                <c:pt idx="1">
                  <c:v>8th</c:v>
                </c:pt>
                <c:pt idx="2">
                  <c:v>9th</c:v>
                </c:pt>
              </c:strCache>
            </c:strRef>
          </c:cat>
          <c:val>
            <c:numRef>
              <c:f>'Figure6-8'!$P$16:$P$18</c:f>
              <c:numCache>
                <c:formatCode>0.00</c:formatCode>
                <c:ptCount val="3"/>
                <c:pt idx="0">
                  <c:v>4.5217000000000001</c:v>
                </c:pt>
                <c:pt idx="1">
                  <c:v>4.5072000000000001</c:v>
                </c:pt>
                <c:pt idx="2">
                  <c:v>4.5610999999999997</c:v>
                </c:pt>
              </c:numCache>
            </c:numRef>
          </c:val>
          <c:extLst>
            <c:ext xmlns:c16="http://schemas.microsoft.com/office/drawing/2014/chart" uri="{C3380CC4-5D6E-409C-BE32-E72D297353CC}">
              <c16:uniqueId val="{00000007-CAED-4349-B007-001D52A8EFDE}"/>
            </c:ext>
          </c:extLst>
        </c:ser>
        <c:ser>
          <c:idx val="8"/>
          <c:order val="8"/>
          <c:tx>
            <c:strRef>
              <c:f>'Figure6-8'!$Q$15</c:f>
              <c:strCache>
                <c:ptCount val="1"/>
                <c:pt idx="0">
                  <c:v>T9</c:v>
                </c:pt>
              </c:strCache>
            </c:strRef>
          </c:tx>
          <c:spPr>
            <a:solidFill>
              <a:schemeClr val="accent1">
                <a:shade val="44000"/>
              </a:schemeClr>
            </a:solidFill>
            <a:ln>
              <a:noFill/>
            </a:ln>
            <a:effectLst/>
          </c:spPr>
          <c:invertIfNegative val="0"/>
          <c:cat>
            <c:strRef>
              <c:f>'Figure6-8'!$H$16:$H$18</c:f>
              <c:strCache>
                <c:ptCount val="3"/>
                <c:pt idx="0">
                  <c:v>7th</c:v>
                </c:pt>
                <c:pt idx="1">
                  <c:v>8th</c:v>
                </c:pt>
                <c:pt idx="2">
                  <c:v>9th</c:v>
                </c:pt>
              </c:strCache>
            </c:strRef>
          </c:cat>
          <c:val>
            <c:numRef>
              <c:f>'Figure6-8'!$Q$16:$Q$18</c:f>
              <c:numCache>
                <c:formatCode>0.00</c:formatCode>
                <c:ptCount val="3"/>
                <c:pt idx="0">
                  <c:v>4.6039000000000003</c:v>
                </c:pt>
                <c:pt idx="1">
                  <c:v>4.5362</c:v>
                </c:pt>
                <c:pt idx="2">
                  <c:v>4.5214999999999996</c:v>
                </c:pt>
              </c:numCache>
            </c:numRef>
          </c:val>
          <c:extLst>
            <c:ext xmlns:c16="http://schemas.microsoft.com/office/drawing/2014/chart" uri="{C3380CC4-5D6E-409C-BE32-E72D297353CC}">
              <c16:uniqueId val="{00000008-CAED-4349-B007-001D52A8EFDE}"/>
            </c:ext>
          </c:extLst>
        </c:ser>
        <c:dLbls>
          <c:showLegendKey val="0"/>
          <c:showVal val="0"/>
          <c:showCatName val="0"/>
          <c:showSerName val="0"/>
          <c:showPercent val="0"/>
          <c:showBubbleSize val="0"/>
        </c:dLbls>
        <c:gapWidth val="219"/>
        <c:overlap val="-27"/>
        <c:axId val="664740320"/>
        <c:axId val="664742032"/>
      </c:barChart>
      <c:catAx>
        <c:axId val="664740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20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664742032"/>
        <c:crosses val="autoZero"/>
        <c:auto val="1"/>
        <c:lblAlgn val="ctr"/>
        <c:lblOffset val="100"/>
        <c:noMultiLvlLbl val="0"/>
      </c:catAx>
      <c:valAx>
        <c:axId val="6647420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crossAx val="664740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800" b="1"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solidFill>
            <a:schemeClr val="bg1"/>
          </a:solidFill>
          <a:latin typeface="Calibri" panose="020F0502020204030204" pitchFamily="34" charset="0"/>
          <a:cs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4.png"/></Relationships>
</file>

<file path=ppt/diagrams/_rels/data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47DFC5-E6CE-4A8C-8424-DDF539689C8F}" type="doc">
      <dgm:prSet loTypeId="urn:microsoft.com/office/officeart/2011/layout/CircleProcess" loCatId="process" qsTypeId="urn:microsoft.com/office/officeart/2005/8/quickstyle/3d2" qsCatId="3D" csTypeId="urn:microsoft.com/office/officeart/2005/8/colors/colorful3" csCatId="colorful" phldr="1"/>
      <dgm:spPr/>
      <dgm:t>
        <a:bodyPr/>
        <a:lstStyle/>
        <a:p>
          <a:endParaRPr lang="en-US"/>
        </a:p>
      </dgm:t>
    </dgm:pt>
    <dgm:pt modelId="{C68FD414-D7A1-4FFA-828D-8B46AAB5AD10}">
      <dgm:prSet custT="1"/>
      <dgm:spPr/>
      <dgm:t>
        <a:bodyPr/>
        <a:lstStyle/>
        <a:p>
          <a:r>
            <a:rPr lang="en-US" sz="1800" dirty="0">
              <a:latin typeface="Garamond" panose="02020404030301010803" pitchFamily="18" charset="0"/>
            </a:rPr>
            <a:t>ETTA  </a:t>
          </a:r>
        </a:p>
        <a:p>
          <a:r>
            <a:rPr lang="en-US" sz="1800" dirty="0">
              <a:latin typeface="Garamond" panose="02020404030301010803" pitchFamily="18" charset="0"/>
            </a:rPr>
            <a:t>preventive policy, experiences and room for improvement </a:t>
          </a:r>
        </a:p>
      </dgm:t>
    </dgm:pt>
    <dgm:pt modelId="{C6C675F7-43CF-456D-9C3C-1DCE969CC24A}" type="parTrans" cxnId="{A288A0BA-C2E4-4DDF-8A3E-94B2B862C2BD}">
      <dgm:prSet/>
      <dgm:spPr/>
      <dgm:t>
        <a:bodyPr/>
        <a:lstStyle/>
        <a:p>
          <a:endParaRPr lang="en-US" sz="1800">
            <a:latin typeface="Garamond" panose="02020404030301010803" pitchFamily="18" charset="0"/>
          </a:endParaRPr>
        </a:p>
      </dgm:t>
    </dgm:pt>
    <dgm:pt modelId="{40F98D17-CB83-40C0-BF21-80CC2190493E}" type="sibTrans" cxnId="{A288A0BA-C2E4-4DDF-8A3E-94B2B862C2BD}">
      <dgm:prSet/>
      <dgm:spPr/>
      <dgm:t>
        <a:bodyPr/>
        <a:lstStyle/>
        <a:p>
          <a:endParaRPr lang="en-US" sz="1800">
            <a:latin typeface="Garamond" panose="02020404030301010803" pitchFamily="18" charset="0"/>
          </a:endParaRPr>
        </a:p>
      </dgm:t>
    </dgm:pt>
    <dgm:pt modelId="{B4D6046D-0B97-4EE2-8388-3BC7A698DCB8}">
      <dgm:prSet custT="1"/>
      <dgm:spPr/>
      <dgm:t>
        <a:bodyPr/>
        <a:lstStyle/>
        <a:p>
          <a:r>
            <a:rPr lang="en-US" sz="1800" dirty="0">
              <a:latin typeface="Garamond" panose="02020404030301010803" pitchFamily="18" charset="0"/>
            </a:rPr>
            <a:t>A plan of an upgrade with the “With Knowledge against Bullying” project </a:t>
          </a:r>
        </a:p>
      </dgm:t>
    </dgm:pt>
    <dgm:pt modelId="{B4331B5D-0091-4B54-9429-EDB1A475B533}" type="parTrans" cxnId="{10AAB2F1-5D2A-49EE-AECB-B0898625C6A5}">
      <dgm:prSet/>
      <dgm:spPr/>
      <dgm:t>
        <a:bodyPr/>
        <a:lstStyle/>
        <a:p>
          <a:endParaRPr lang="en-US" sz="1800">
            <a:latin typeface="Garamond" panose="02020404030301010803" pitchFamily="18" charset="0"/>
          </a:endParaRPr>
        </a:p>
      </dgm:t>
    </dgm:pt>
    <dgm:pt modelId="{EEFA7B69-A84A-43F9-BDC3-89155BC12EBF}" type="sibTrans" cxnId="{10AAB2F1-5D2A-49EE-AECB-B0898625C6A5}">
      <dgm:prSet/>
      <dgm:spPr/>
      <dgm:t>
        <a:bodyPr/>
        <a:lstStyle/>
        <a:p>
          <a:endParaRPr lang="en-US" sz="1800">
            <a:latin typeface="Garamond" panose="02020404030301010803" pitchFamily="18" charset="0"/>
          </a:endParaRPr>
        </a:p>
      </dgm:t>
    </dgm:pt>
    <dgm:pt modelId="{6F009FE8-BDF8-4BCB-913A-1635B70A4AE7}">
      <dgm:prSet custT="1"/>
      <dgm:spPr/>
      <dgm:t>
        <a:bodyPr/>
        <a:lstStyle/>
        <a:p>
          <a:r>
            <a:rPr lang="en-US" sz="1800" dirty="0">
              <a:latin typeface="Garamond" panose="02020404030301010803" pitchFamily="18" charset="0"/>
            </a:rPr>
            <a:t>Preventive programs implemented by ETTA </a:t>
          </a:r>
        </a:p>
      </dgm:t>
    </dgm:pt>
    <dgm:pt modelId="{ADFB75C6-1982-46AC-BAF7-22A47CFE5425}" type="parTrans" cxnId="{9ED29D4D-DC31-4E11-BB04-48A7522CFDCB}">
      <dgm:prSet/>
      <dgm:spPr/>
      <dgm:t>
        <a:bodyPr/>
        <a:lstStyle/>
        <a:p>
          <a:endParaRPr lang="en-US"/>
        </a:p>
      </dgm:t>
    </dgm:pt>
    <dgm:pt modelId="{827F52D7-5129-4934-A3C4-105CDE86D862}" type="sibTrans" cxnId="{9ED29D4D-DC31-4E11-BB04-48A7522CFDCB}">
      <dgm:prSet/>
      <dgm:spPr/>
      <dgm:t>
        <a:bodyPr/>
        <a:lstStyle/>
        <a:p>
          <a:endParaRPr lang="en-US"/>
        </a:p>
      </dgm:t>
    </dgm:pt>
    <dgm:pt modelId="{6CA50215-1483-4DDB-BED2-874D86996A91}" type="pres">
      <dgm:prSet presAssocID="{DF47DFC5-E6CE-4A8C-8424-DDF539689C8F}" presName="Name0" presStyleCnt="0">
        <dgm:presLayoutVars>
          <dgm:chMax val="11"/>
          <dgm:chPref val="11"/>
          <dgm:dir/>
          <dgm:resizeHandles/>
        </dgm:presLayoutVars>
      </dgm:prSet>
      <dgm:spPr/>
      <dgm:t>
        <a:bodyPr/>
        <a:lstStyle/>
        <a:p>
          <a:endParaRPr lang="sl-SI"/>
        </a:p>
      </dgm:t>
    </dgm:pt>
    <dgm:pt modelId="{9980F2D9-74D1-4F29-B679-1A3758687533}" type="pres">
      <dgm:prSet presAssocID="{B4D6046D-0B97-4EE2-8388-3BC7A698DCB8}" presName="Accent3" presStyleCnt="0"/>
      <dgm:spPr/>
    </dgm:pt>
    <dgm:pt modelId="{A57EB198-58AA-4022-AFBA-1A5AC7705AA7}" type="pres">
      <dgm:prSet presAssocID="{B4D6046D-0B97-4EE2-8388-3BC7A698DCB8}" presName="Accent" presStyleLbl="node1" presStyleIdx="0" presStyleCnt="3"/>
      <dgm:spPr/>
    </dgm:pt>
    <dgm:pt modelId="{AA12EEE5-4B80-4D80-B914-7340435DCAA2}" type="pres">
      <dgm:prSet presAssocID="{B4D6046D-0B97-4EE2-8388-3BC7A698DCB8}" presName="ParentBackground3" presStyleCnt="0"/>
      <dgm:spPr/>
    </dgm:pt>
    <dgm:pt modelId="{9FEDABF8-CFC9-45F5-B86F-D66DB1047B03}" type="pres">
      <dgm:prSet presAssocID="{B4D6046D-0B97-4EE2-8388-3BC7A698DCB8}" presName="ParentBackground" presStyleLbl="fgAcc1" presStyleIdx="0" presStyleCnt="3"/>
      <dgm:spPr/>
      <dgm:t>
        <a:bodyPr/>
        <a:lstStyle/>
        <a:p>
          <a:endParaRPr lang="sl-SI"/>
        </a:p>
      </dgm:t>
    </dgm:pt>
    <dgm:pt modelId="{01A11F8F-D654-458C-B877-13D10F9CC835}" type="pres">
      <dgm:prSet presAssocID="{B4D6046D-0B97-4EE2-8388-3BC7A698DCB8}" presName="Parent3" presStyleLbl="revTx" presStyleIdx="0" presStyleCnt="0">
        <dgm:presLayoutVars>
          <dgm:chMax val="1"/>
          <dgm:chPref val="1"/>
          <dgm:bulletEnabled val="1"/>
        </dgm:presLayoutVars>
      </dgm:prSet>
      <dgm:spPr/>
      <dgm:t>
        <a:bodyPr/>
        <a:lstStyle/>
        <a:p>
          <a:endParaRPr lang="sl-SI"/>
        </a:p>
      </dgm:t>
    </dgm:pt>
    <dgm:pt modelId="{388B0178-BFEE-4831-BD2A-CD05AD72CAED}" type="pres">
      <dgm:prSet presAssocID="{6F009FE8-BDF8-4BCB-913A-1635B70A4AE7}" presName="Accent2" presStyleCnt="0"/>
      <dgm:spPr/>
    </dgm:pt>
    <dgm:pt modelId="{9F2E9618-98F6-4B52-AEFA-24ADCBD5975F}" type="pres">
      <dgm:prSet presAssocID="{6F009FE8-BDF8-4BCB-913A-1635B70A4AE7}" presName="Accent" presStyleLbl="node1" presStyleIdx="1" presStyleCnt="3"/>
      <dgm:spPr/>
    </dgm:pt>
    <dgm:pt modelId="{931AE437-CA4D-43CD-AE51-3ADDF2685552}" type="pres">
      <dgm:prSet presAssocID="{6F009FE8-BDF8-4BCB-913A-1635B70A4AE7}" presName="ParentBackground2" presStyleCnt="0"/>
      <dgm:spPr/>
    </dgm:pt>
    <dgm:pt modelId="{DAA9BC47-12E3-42E5-B2D7-1C839B5BAF5F}" type="pres">
      <dgm:prSet presAssocID="{6F009FE8-BDF8-4BCB-913A-1635B70A4AE7}" presName="ParentBackground" presStyleLbl="fgAcc1" presStyleIdx="1" presStyleCnt="3"/>
      <dgm:spPr/>
      <dgm:t>
        <a:bodyPr/>
        <a:lstStyle/>
        <a:p>
          <a:endParaRPr lang="sl-SI"/>
        </a:p>
      </dgm:t>
    </dgm:pt>
    <dgm:pt modelId="{4980CD59-5A5D-4C68-A421-DCDD8EBAD01D}" type="pres">
      <dgm:prSet presAssocID="{6F009FE8-BDF8-4BCB-913A-1635B70A4AE7}" presName="Parent2" presStyleLbl="revTx" presStyleIdx="0" presStyleCnt="0">
        <dgm:presLayoutVars>
          <dgm:chMax val="1"/>
          <dgm:chPref val="1"/>
          <dgm:bulletEnabled val="1"/>
        </dgm:presLayoutVars>
      </dgm:prSet>
      <dgm:spPr/>
      <dgm:t>
        <a:bodyPr/>
        <a:lstStyle/>
        <a:p>
          <a:endParaRPr lang="sl-SI"/>
        </a:p>
      </dgm:t>
    </dgm:pt>
    <dgm:pt modelId="{58BF8427-5827-4F43-8B6F-9428B89DE566}" type="pres">
      <dgm:prSet presAssocID="{C68FD414-D7A1-4FFA-828D-8B46AAB5AD10}" presName="Accent1" presStyleCnt="0"/>
      <dgm:spPr/>
    </dgm:pt>
    <dgm:pt modelId="{0CD72147-77F9-47A0-AFD0-BEF270122E0C}" type="pres">
      <dgm:prSet presAssocID="{C68FD414-D7A1-4FFA-828D-8B46AAB5AD10}" presName="Accent" presStyleLbl="node1" presStyleIdx="2" presStyleCnt="3"/>
      <dgm:spPr/>
    </dgm:pt>
    <dgm:pt modelId="{C7D089F0-E9FE-49D5-A52F-0389F023AA71}" type="pres">
      <dgm:prSet presAssocID="{C68FD414-D7A1-4FFA-828D-8B46AAB5AD10}" presName="ParentBackground1" presStyleCnt="0"/>
      <dgm:spPr/>
    </dgm:pt>
    <dgm:pt modelId="{404E1693-EC2C-4DD1-AD6D-1C23DB739378}" type="pres">
      <dgm:prSet presAssocID="{C68FD414-D7A1-4FFA-828D-8B46AAB5AD10}" presName="ParentBackground" presStyleLbl="fgAcc1" presStyleIdx="2" presStyleCnt="3"/>
      <dgm:spPr/>
      <dgm:t>
        <a:bodyPr/>
        <a:lstStyle/>
        <a:p>
          <a:endParaRPr lang="sl-SI"/>
        </a:p>
      </dgm:t>
    </dgm:pt>
    <dgm:pt modelId="{560ECC84-2931-4B81-9732-587FCF06CCC6}" type="pres">
      <dgm:prSet presAssocID="{C68FD414-D7A1-4FFA-828D-8B46AAB5AD10}" presName="Parent1" presStyleLbl="revTx" presStyleIdx="0" presStyleCnt="0">
        <dgm:presLayoutVars>
          <dgm:chMax val="1"/>
          <dgm:chPref val="1"/>
          <dgm:bulletEnabled val="1"/>
        </dgm:presLayoutVars>
      </dgm:prSet>
      <dgm:spPr/>
      <dgm:t>
        <a:bodyPr/>
        <a:lstStyle/>
        <a:p>
          <a:endParaRPr lang="sl-SI"/>
        </a:p>
      </dgm:t>
    </dgm:pt>
  </dgm:ptLst>
  <dgm:cxnLst>
    <dgm:cxn modelId="{1B9CD210-BC6B-4987-B917-33E413F4513E}" type="presOf" srcId="{6F009FE8-BDF8-4BCB-913A-1635B70A4AE7}" destId="{DAA9BC47-12E3-42E5-B2D7-1C839B5BAF5F}" srcOrd="0" destOrd="0" presId="urn:microsoft.com/office/officeart/2011/layout/CircleProcess"/>
    <dgm:cxn modelId="{107D7C8B-14ED-40A1-887E-50533FAD14E3}" type="presOf" srcId="{C68FD414-D7A1-4FFA-828D-8B46AAB5AD10}" destId="{404E1693-EC2C-4DD1-AD6D-1C23DB739378}" srcOrd="0" destOrd="0" presId="urn:microsoft.com/office/officeart/2011/layout/CircleProcess"/>
    <dgm:cxn modelId="{10AAB2F1-5D2A-49EE-AECB-B0898625C6A5}" srcId="{DF47DFC5-E6CE-4A8C-8424-DDF539689C8F}" destId="{B4D6046D-0B97-4EE2-8388-3BC7A698DCB8}" srcOrd="2" destOrd="0" parTransId="{B4331B5D-0091-4B54-9429-EDB1A475B533}" sibTransId="{EEFA7B69-A84A-43F9-BDC3-89155BC12EBF}"/>
    <dgm:cxn modelId="{97901EBE-B8DD-4B71-9694-421CB6DC1B6B}" type="presOf" srcId="{C68FD414-D7A1-4FFA-828D-8B46AAB5AD10}" destId="{560ECC84-2931-4B81-9732-587FCF06CCC6}" srcOrd="1" destOrd="0" presId="urn:microsoft.com/office/officeart/2011/layout/CircleProcess"/>
    <dgm:cxn modelId="{A288A0BA-C2E4-4DDF-8A3E-94B2B862C2BD}" srcId="{DF47DFC5-E6CE-4A8C-8424-DDF539689C8F}" destId="{C68FD414-D7A1-4FFA-828D-8B46AAB5AD10}" srcOrd="0" destOrd="0" parTransId="{C6C675F7-43CF-456D-9C3C-1DCE969CC24A}" sibTransId="{40F98D17-CB83-40C0-BF21-80CC2190493E}"/>
    <dgm:cxn modelId="{DCA5D020-BF3B-4DF0-8871-483A12F4445B}" type="presOf" srcId="{DF47DFC5-E6CE-4A8C-8424-DDF539689C8F}" destId="{6CA50215-1483-4DDB-BED2-874D86996A91}" srcOrd="0" destOrd="0" presId="urn:microsoft.com/office/officeart/2011/layout/CircleProcess"/>
    <dgm:cxn modelId="{9ED29D4D-DC31-4E11-BB04-48A7522CFDCB}" srcId="{DF47DFC5-E6CE-4A8C-8424-DDF539689C8F}" destId="{6F009FE8-BDF8-4BCB-913A-1635B70A4AE7}" srcOrd="1" destOrd="0" parTransId="{ADFB75C6-1982-46AC-BAF7-22A47CFE5425}" sibTransId="{827F52D7-5129-4934-A3C4-105CDE86D862}"/>
    <dgm:cxn modelId="{9344BEC2-AD4B-48F9-9AB8-1E6868D08949}" type="presOf" srcId="{6F009FE8-BDF8-4BCB-913A-1635B70A4AE7}" destId="{4980CD59-5A5D-4C68-A421-DCDD8EBAD01D}" srcOrd="1" destOrd="0" presId="urn:microsoft.com/office/officeart/2011/layout/CircleProcess"/>
    <dgm:cxn modelId="{7FD360B3-8BA3-4164-9A3B-DA41BB1BB144}" type="presOf" srcId="{B4D6046D-0B97-4EE2-8388-3BC7A698DCB8}" destId="{01A11F8F-D654-458C-B877-13D10F9CC835}" srcOrd="1" destOrd="0" presId="urn:microsoft.com/office/officeart/2011/layout/CircleProcess"/>
    <dgm:cxn modelId="{E614FA96-F6B2-4172-AD1B-C1D18D186A4F}" type="presOf" srcId="{B4D6046D-0B97-4EE2-8388-3BC7A698DCB8}" destId="{9FEDABF8-CFC9-45F5-B86F-D66DB1047B03}" srcOrd="0" destOrd="0" presId="urn:microsoft.com/office/officeart/2011/layout/CircleProcess"/>
    <dgm:cxn modelId="{8324BFA8-9933-4A6A-B8B1-34F964114499}" type="presParOf" srcId="{6CA50215-1483-4DDB-BED2-874D86996A91}" destId="{9980F2D9-74D1-4F29-B679-1A3758687533}" srcOrd="0" destOrd="0" presId="urn:microsoft.com/office/officeart/2011/layout/CircleProcess"/>
    <dgm:cxn modelId="{95095268-B342-4409-AB7A-E314559AF497}" type="presParOf" srcId="{9980F2D9-74D1-4F29-B679-1A3758687533}" destId="{A57EB198-58AA-4022-AFBA-1A5AC7705AA7}" srcOrd="0" destOrd="0" presId="urn:microsoft.com/office/officeart/2011/layout/CircleProcess"/>
    <dgm:cxn modelId="{B8E2BCE1-BEC3-49B9-94B3-7177F719D851}" type="presParOf" srcId="{6CA50215-1483-4DDB-BED2-874D86996A91}" destId="{AA12EEE5-4B80-4D80-B914-7340435DCAA2}" srcOrd="1" destOrd="0" presId="urn:microsoft.com/office/officeart/2011/layout/CircleProcess"/>
    <dgm:cxn modelId="{94BDC93E-B7B1-4947-9139-7EA2E21F406F}" type="presParOf" srcId="{AA12EEE5-4B80-4D80-B914-7340435DCAA2}" destId="{9FEDABF8-CFC9-45F5-B86F-D66DB1047B03}" srcOrd="0" destOrd="0" presId="urn:microsoft.com/office/officeart/2011/layout/CircleProcess"/>
    <dgm:cxn modelId="{C59A8C8F-68E6-4662-B672-7543EB7FA3FB}" type="presParOf" srcId="{6CA50215-1483-4DDB-BED2-874D86996A91}" destId="{01A11F8F-D654-458C-B877-13D10F9CC835}" srcOrd="2" destOrd="0" presId="urn:microsoft.com/office/officeart/2011/layout/CircleProcess"/>
    <dgm:cxn modelId="{BF742C8F-8B17-4BBA-9EDB-E7E81A0BADAD}" type="presParOf" srcId="{6CA50215-1483-4DDB-BED2-874D86996A91}" destId="{388B0178-BFEE-4831-BD2A-CD05AD72CAED}" srcOrd="3" destOrd="0" presId="urn:microsoft.com/office/officeart/2011/layout/CircleProcess"/>
    <dgm:cxn modelId="{2CE0713C-72CB-4B86-936D-CF81BBD5D107}" type="presParOf" srcId="{388B0178-BFEE-4831-BD2A-CD05AD72CAED}" destId="{9F2E9618-98F6-4B52-AEFA-24ADCBD5975F}" srcOrd="0" destOrd="0" presId="urn:microsoft.com/office/officeart/2011/layout/CircleProcess"/>
    <dgm:cxn modelId="{1B59ED01-521F-45ED-BB38-6E47FBE18BE5}" type="presParOf" srcId="{6CA50215-1483-4DDB-BED2-874D86996A91}" destId="{931AE437-CA4D-43CD-AE51-3ADDF2685552}" srcOrd="4" destOrd="0" presId="urn:microsoft.com/office/officeart/2011/layout/CircleProcess"/>
    <dgm:cxn modelId="{E3E6F120-3C79-4EED-B8A7-9421DB2CE010}" type="presParOf" srcId="{931AE437-CA4D-43CD-AE51-3ADDF2685552}" destId="{DAA9BC47-12E3-42E5-B2D7-1C839B5BAF5F}" srcOrd="0" destOrd="0" presId="urn:microsoft.com/office/officeart/2011/layout/CircleProcess"/>
    <dgm:cxn modelId="{35FFAA3F-E1A2-402E-8ED5-A510AB2D7DE0}" type="presParOf" srcId="{6CA50215-1483-4DDB-BED2-874D86996A91}" destId="{4980CD59-5A5D-4C68-A421-DCDD8EBAD01D}" srcOrd="5" destOrd="0" presId="urn:microsoft.com/office/officeart/2011/layout/CircleProcess"/>
    <dgm:cxn modelId="{2D2EFAAF-3F1B-4430-9EF1-2960B2EF404E}" type="presParOf" srcId="{6CA50215-1483-4DDB-BED2-874D86996A91}" destId="{58BF8427-5827-4F43-8B6F-9428B89DE566}" srcOrd="6" destOrd="0" presId="urn:microsoft.com/office/officeart/2011/layout/CircleProcess"/>
    <dgm:cxn modelId="{534E7723-76AA-494A-9C3E-03BEF3BA9C65}" type="presParOf" srcId="{58BF8427-5827-4F43-8B6F-9428B89DE566}" destId="{0CD72147-77F9-47A0-AFD0-BEF270122E0C}" srcOrd="0" destOrd="0" presId="urn:microsoft.com/office/officeart/2011/layout/CircleProcess"/>
    <dgm:cxn modelId="{2D9AB5F1-B914-48B6-9490-FFCCD8633D6D}" type="presParOf" srcId="{6CA50215-1483-4DDB-BED2-874D86996A91}" destId="{C7D089F0-E9FE-49D5-A52F-0389F023AA71}" srcOrd="7" destOrd="0" presId="urn:microsoft.com/office/officeart/2011/layout/CircleProcess"/>
    <dgm:cxn modelId="{1F8E1587-897B-4013-92C3-C18DDEAD164A}" type="presParOf" srcId="{C7D089F0-E9FE-49D5-A52F-0389F023AA71}" destId="{404E1693-EC2C-4DD1-AD6D-1C23DB739378}" srcOrd="0" destOrd="0" presId="urn:microsoft.com/office/officeart/2011/layout/CircleProcess"/>
    <dgm:cxn modelId="{D3BB440A-3710-405D-A79D-D27FBB843C2A}" type="presParOf" srcId="{6CA50215-1483-4DDB-BED2-874D86996A91}" destId="{560ECC84-2931-4B81-9732-587FCF06CCC6}" srcOrd="8"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F47D2F-E0CD-422A-B47D-A32C8A4C8C2E}" type="doc">
      <dgm:prSet loTypeId="urn:microsoft.com/office/officeart/2005/8/layout/target1" loCatId="relationship" qsTypeId="urn:microsoft.com/office/officeart/2005/8/quickstyle/simple1" qsCatId="simple" csTypeId="urn:microsoft.com/office/officeart/2005/8/colors/colorful2" csCatId="colorful" phldr="1"/>
      <dgm:spPr/>
      <dgm:t>
        <a:bodyPr/>
        <a:lstStyle/>
        <a:p>
          <a:endParaRPr lang="en-US"/>
        </a:p>
      </dgm:t>
    </dgm:pt>
    <dgm:pt modelId="{4AB49E81-A899-4D35-9F13-F890F2BB2BEB}">
      <dgm:prSet phldrT="[Tekst]" custT="1">
        <dgm:style>
          <a:lnRef idx="1">
            <a:schemeClr val="accent2"/>
          </a:lnRef>
          <a:fillRef idx="2">
            <a:schemeClr val="accent2"/>
          </a:fillRef>
          <a:effectRef idx="1">
            <a:schemeClr val="accent2"/>
          </a:effectRef>
          <a:fontRef idx="minor">
            <a:schemeClr val="dk1"/>
          </a:fontRef>
        </dgm:style>
      </dgm:prSet>
      <dgm:spPr/>
      <dgm:t>
        <a:bodyPr/>
        <a:lstStyle/>
        <a:p>
          <a:r>
            <a:rPr lang="hr-HR" sz="2000" dirty="0">
              <a:solidFill>
                <a:schemeClr val="tx1"/>
              </a:solidFill>
              <a:latin typeface="Garamond" panose="02020404030301010803" pitchFamily="18" charset="0"/>
              <a:cs typeface="Calibri" panose="020F0502020204030204" pitchFamily="34" charset="0"/>
            </a:rPr>
            <a:t>ETTA – one senior </a:t>
          </a:r>
          <a:r>
            <a:rPr lang="hr-HR" sz="2000" dirty="0" err="1">
              <a:solidFill>
                <a:schemeClr val="tx1"/>
              </a:solidFill>
              <a:latin typeface="Garamond" panose="02020404030301010803" pitchFamily="18" charset="0"/>
              <a:cs typeface="Calibri" panose="020F0502020204030204" pitchFamily="34" charset="0"/>
            </a:rPr>
            <a:t>advisor</a:t>
          </a:r>
          <a:endParaRPr lang="en-US" sz="2000" dirty="0">
            <a:solidFill>
              <a:schemeClr val="tx1"/>
            </a:solidFill>
            <a:latin typeface="Garamond" panose="02020404030301010803" pitchFamily="18" charset="0"/>
            <a:cs typeface="Calibri" panose="020F0502020204030204" pitchFamily="34" charset="0"/>
          </a:endParaRPr>
        </a:p>
      </dgm:t>
    </dgm:pt>
    <dgm:pt modelId="{B06A859B-F086-4B58-B0D4-704F37CE005E}" type="parTrans" cxnId="{A939A49B-D3AE-43D2-BFD6-ABB21841DC44}">
      <dgm:prSet/>
      <dgm:spPr/>
      <dgm:t>
        <a:bodyPr/>
        <a:lstStyle/>
        <a:p>
          <a:endParaRPr lang="en-US" sz="2000">
            <a:latin typeface="Inconsolata"/>
            <a:cs typeface="Calibri" panose="020F0502020204030204" pitchFamily="34" charset="0"/>
          </a:endParaRPr>
        </a:p>
      </dgm:t>
    </dgm:pt>
    <dgm:pt modelId="{2654501E-8BA6-458D-825D-0840A2864224}" type="sibTrans" cxnId="{A939A49B-D3AE-43D2-BFD6-ABB21841DC44}">
      <dgm:prSet/>
      <dgm:spPr/>
      <dgm:t>
        <a:bodyPr/>
        <a:lstStyle/>
        <a:p>
          <a:endParaRPr lang="en-US" sz="2000">
            <a:latin typeface="Inconsolata"/>
            <a:cs typeface="Calibri" panose="020F0502020204030204" pitchFamily="34" charset="0"/>
          </a:endParaRPr>
        </a:p>
      </dgm:t>
    </dgm:pt>
    <dgm:pt modelId="{22335A48-ACF5-4CB2-A957-D852EFA286F2}">
      <dgm:prSet phldrT="[Tekst]" custT="1">
        <dgm:style>
          <a:lnRef idx="1">
            <a:schemeClr val="accent4"/>
          </a:lnRef>
          <a:fillRef idx="2">
            <a:schemeClr val="accent4"/>
          </a:fillRef>
          <a:effectRef idx="1">
            <a:schemeClr val="accent4"/>
          </a:effectRef>
          <a:fontRef idx="minor">
            <a:schemeClr val="dk1"/>
          </a:fontRef>
        </dgm:style>
      </dgm:prSet>
      <dgm:spPr/>
      <dgm:t>
        <a:bodyPr/>
        <a:lstStyle/>
        <a:p>
          <a:r>
            <a:rPr lang="en-GB" sz="2000" dirty="0">
              <a:latin typeface="Garamond" panose="02020404030301010803" pitchFamily="18" charset="0"/>
              <a:cs typeface="Calibri" panose="020F0502020204030204" pitchFamily="34" charset="0"/>
            </a:rPr>
            <a:t>-</a:t>
          </a:r>
          <a:r>
            <a:rPr lang="hr-HR" sz="2000" dirty="0">
              <a:latin typeface="Garamond" panose="02020404030301010803" pitchFamily="18" charset="0"/>
              <a:cs typeface="Calibri" panose="020F0502020204030204" pitchFamily="34" charset="0"/>
            </a:rPr>
            <a:t> </a:t>
          </a:r>
          <a:r>
            <a:rPr lang="hr-HR" sz="1800" dirty="0">
              <a:latin typeface="Garamond" panose="02020404030301010803" pitchFamily="18" charset="0"/>
              <a:cs typeface="Calibri" panose="020F0502020204030204" pitchFamily="34" charset="0"/>
            </a:rPr>
            <a:t>32 </a:t>
          </a:r>
          <a:r>
            <a:rPr lang="en-GB" sz="1800" dirty="0">
              <a:latin typeface="Garamond" panose="02020404030301010803" pitchFamily="18" charset="0"/>
              <a:cs typeface="Calibri" panose="020F0502020204030204" pitchFamily="34" charset="0"/>
            </a:rPr>
            <a:t>heads of county expert councils </a:t>
          </a:r>
          <a:r>
            <a:rPr lang="hr-HR" sz="1800" dirty="0">
              <a:latin typeface="Garamond" panose="02020404030301010803" pitchFamily="18" charset="0"/>
              <a:cs typeface="Calibri" panose="020F0502020204030204" pitchFamily="34" charset="0"/>
            </a:rPr>
            <a:t>for preventive </a:t>
          </a:r>
          <a:r>
            <a:rPr lang="hr-HR" sz="1800" dirty="0" err="1">
              <a:latin typeface="Garamond" panose="02020404030301010803" pitchFamily="18" charset="0"/>
              <a:cs typeface="Calibri" panose="020F0502020204030204" pitchFamily="34" charset="0"/>
            </a:rPr>
            <a:t>programs</a:t>
          </a:r>
          <a:endParaRPr lang="en-US" sz="1800" dirty="0">
            <a:latin typeface="Garamond" panose="02020404030301010803" pitchFamily="18" charset="0"/>
            <a:cs typeface="Calibri" panose="020F0502020204030204" pitchFamily="34" charset="0"/>
          </a:endParaRPr>
        </a:p>
      </dgm:t>
    </dgm:pt>
    <dgm:pt modelId="{B8BD5A21-DA4A-4550-8C8E-748887566495}" type="parTrans" cxnId="{ED0FF150-1419-47AF-B054-6F7DBA199A12}">
      <dgm:prSet/>
      <dgm:spPr/>
      <dgm:t>
        <a:bodyPr/>
        <a:lstStyle/>
        <a:p>
          <a:endParaRPr lang="en-US" sz="2000">
            <a:latin typeface="Inconsolata"/>
            <a:cs typeface="Calibri" panose="020F0502020204030204" pitchFamily="34" charset="0"/>
          </a:endParaRPr>
        </a:p>
      </dgm:t>
    </dgm:pt>
    <dgm:pt modelId="{B1EE8F05-A96B-43D1-ABC8-F58B0EBA6A16}" type="sibTrans" cxnId="{ED0FF150-1419-47AF-B054-6F7DBA199A12}">
      <dgm:prSet/>
      <dgm:spPr/>
      <dgm:t>
        <a:bodyPr/>
        <a:lstStyle/>
        <a:p>
          <a:endParaRPr lang="en-US" sz="2000">
            <a:latin typeface="Inconsolata"/>
            <a:cs typeface="Calibri" panose="020F0502020204030204" pitchFamily="34" charset="0"/>
          </a:endParaRPr>
        </a:p>
      </dgm:t>
    </dgm:pt>
    <dgm:pt modelId="{0960D017-0C63-4081-AFFD-D798CA0E67AE}">
      <dgm:prSet phldrT="[Tekst]" custT="1">
        <dgm:style>
          <a:lnRef idx="1">
            <a:schemeClr val="accent1"/>
          </a:lnRef>
          <a:fillRef idx="2">
            <a:schemeClr val="accent1"/>
          </a:fillRef>
          <a:effectRef idx="1">
            <a:schemeClr val="accent1"/>
          </a:effectRef>
          <a:fontRef idx="minor">
            <a:schemeClr val="dk1"/>
          </a:fontRef>
        </dgm:style>
      </dgm:prSet>
      <dgm:spPr/>
      <dgm:t>
        <a:bodyPr/>
        <a:lstStyle/>
        <a:p>
          <a:r>
            <a:rPr lang="en-GB" sz="1800" dirty="0">
              <a:latin typeface="Garamond" panose="02020404030301010803" pitchFamily="18" charset="0"/>
              <a:cs typeface="Calibri" panose="020F0502020204030204" pitchFamily="34" charset="0"/>
            </a:rPr>
            <a:t>each school must appoint a person in charge of preventive programs</a:t>
          </a:r>
          <a:endParaRPr lang="en-US" sz="1800" dirty="0">
            <a:latin typeface="Garamond" panose="02020404030301010803" pitchFamily="18" charset="0"/>
            <a:cs typeface="Calibri" panose="020F0502020204030204" pitchFamily="34" charset="0"/>
          </a:endParaRPr>
        </a:p>
      </dgm:t>
    </dgm:pt>
    <dgm:pt modelId="{1376F021-438D-493C-863E-97512A402748}" type="parTrans" cxnId="{D67686C6-6F77-4E10-A658-0482FE28C311}">
      <dgm:prSet/>
      <dgm:spPr/>
      <dgm:t>
        <a:bodyPr/>
        <a:lstStyle/>
        <a:p>
          <a:endParaRPr lang="en-US" sz="2000">
            <a:latin typeface="Inconsolata"/>
            <a:cs typeface="Calibri" panose="020F0502020204030204" pitchFamily="34" charset="0"/>
          </a:endParaRPr>
        </a:p>
      </dgm:t>
    </dgm:pt>
    <dgm:pt modelId="{D88272F2-1690-41CC-92D8-0ABAE225E12D}" type="sibTrans" cxnId="{D67686C6-6F77-4E10-A658-0482FE28C311}">
      <dgm:prSet/>
      <dgm:spPr/>
      <dgm:t>
        <a:bodyPr/>
        <a:lstStyle/>
        <a:p>
          <a:endParaRPr lang="en-US" sz="2000">
            <a:latin typeface="Inconsolata"/>
            <a:cs typeface="Calibri" panose="020F0502020204030204" pitchFamily="34" charset="0"/>
          </a:endParaRPr>
        </a:p>
      </dgm:t>
    </dgm:pt>
    <dgm:pt modelId="{B993A828-79E4-4CF5-8FA0-611730D6F1E4}" type="pres">
      <dgm:prSet presAssocID="{DCF47D2F-E0CD-422A-B47D-A32C8A4C8C2E}" presName="composite" presStyleCnt="0">
        <dgm:presLayoutVars>
          <dgm:chMax val="5"/>
          <dgm:dir/>
          <dgm:resizeHandles val="exact"/>
        </dgm:presLayoutVars>
      </dgm:prSet>
      <dgm:spPr/>
      <dgm:t>
        <a:bodyPr/>
        <a:lstStyle/>
        <a:p>
          <a:endParaRPr lang="sl-SI"/>
        </a:p>
      </dgm:t>
    </dgm:pt>
    <dgm:pt modelId="{27332AB8-2DB9-46F4-A8E9-0F89B56EA864}" type="pres">
      <dgm:prSet presAssocID="{4AB49E81-A899-4D35-9F13-F890F2BB2BEB}" presName="circle1" presStyleLbl="lnNode1" presStyleIdx="0" presStyleCnt="3" custScaleX="96894" custScaleY="86106" custLinFactNeighborX="-4383" custLinFactNeighborY="-10528"/>
      <dgm:spPr>
        <a:blipFill rotWithShape="0">
          <a:blip xmlns:r="http://schemas.openxmlformats.org/officeDocument/2006/relationships" r:embed="rId1"/>
          <a:stretch>
            <a:fillRect/>
          </a:stretch>
        </a:blipFill>
      </dgm:spPr>
    </dgm:pt>
    <dgm:pt modelId="{7ADBF0E4-0995-4928-8F01-79C829F04637}" type="pres">
      <dgm:prSet presAssocID="{4AB49E81-A899-4D35-9F13-F890F2BB2BEB}" presName="text1" presStyleLbl="revTx" presStyleIdx="0" presStyleCnt="3" custScaleX="252127" custLinFactNeighborX="54271" custLinFactNeighborY="30194">
        <dgm:presLayoutVars>
          <dgm:bulletEnabled val="1"/>
        </dgm:presLayoutVars>
      </dgm:prSet>
      <dgm:spPr/>
      <dgm:t>
        <a:bodyPr/>
        <a:lstStyle/>
        <a:p>
          <a:endParaRPr lang="sl-SI"/>
        </a:p>
      </dgm:t>
    </dgm:pt>
    <dgm:pt modelId="{DE71A77E-0260-4EDC-87C6-CCB1DAAADE43}" type="pres">
      <dgm:prSet presAssocID="{4AB49E81-A899-4D35-9F13-F890F2BB2BEB}" presName="line1" presStyleLbl="callout" presStyleIdx="0" presStyleCnt="6" custFlipVert="1" custFlipHor="0" custSzY="72913" custScaleX="35156" custLinFactX="-480609" custLinFactY="5800000" custLinFactNeighborX="-500000" custLinFactNeighborY="5824044"/>
      <dgm:spPr/>
    </dgm:pt>
    <dgm:pt modelId="{3A0D0082-68F8-4AEA-A82D-3E80987021BF}" type="pres">
      <dgm:prSet presAssocID="{4AB49E81-A899-4D35-9F13-F890F2BB2BEB}" presName="d1" presStyleLbl="callout" presStyleIdx="1" presStyleCnt="6" custFlipVert="1" custFlipHor="1" custScaleX="56717" custScaleY="16124" custLinFactX="-100000" custLinFactY="85637" custLinFactNeighborX="-175762" custLinFactNeighborY="100000"/>
      <dgm:spPr/>
    </dgm:pt>
    <dgm:pt modelId="{0AE7CFD3-A3C2-4D4A-A14F-DBE4521FA118}" type="pres">
      <dgm:prSet presAssocID="{22335A48-ACF5-4CB2-A957-D852EFA286F2}" presName="circle2" presStyleLbl="lnNode1" presStyleIdx="1" presStyleCnt="3" custScaleX="105679" custScaleY="114118" custLinFactNeighborX="2380" custLinFactNeighborY="793"/>
      <dgm:spPr/>
    </dgm:pt>
    <dgm:pt modelId="{AC8D968E-BC0E-4104-AC9B-97D8AB5E18EC}" type="pres">
      <dgm:prSet presAssocID="{22335A48-ACF5-4CB2-A957-D852EFA286F2}" presName="text2" presStyleLbl="revTx" presStyleIdx="1" presStyleCnt="3" custScaleX="224456" custLinFactNeighborX="81739" custLinFactNeighborY="92235">
        <dgm:presLayoutVars>
          <dgm:bulletEnabled val="1"/>
        </dgm:presLayoutVars>
      </dgm:prSet>
      <dgm:spPr/>
      <dgm:t>
        <a:bodyPr/>
        <a:lstStyle/>
        <a:p>
          <a:endParaRPr lang="sl-SI"/>
        </a:p>
      </dgm:t>
    </dgm:pt>
    <dgm:pt modelId="{F88D15C2-E381-4E16-BA9B-2AECD28544C7}" type="pres">
      <dgm:prSet presAssocID="{22335A48-ACF5-4CB2-A957-D852EFA286F2}" presName="line2" presStyleLbl="callout" presStyleIdx="2" presStyleCnt="6" custFlipVert="0" custFlipHor="1" custSzY="133694" custScaleX="105736" custLinFactX="-185515" custLinFactY="1300000" custLinFactNeighborX="-200000" custLinFactNeighborY="1379533"/>
      <dgm:spPr/>
    </dgm:pt>
    <dgm:pt modelId="{C8225DA1-5D5E-4ED1-B074-A3D068D619BA}" type="pres">
      <dgm:prSet presAssocID="{22335A48-ACF5-4CB2-A957-D852EFA286F2}" presName="d2" presStyleLbl="callout" presStyleIdx="3" presStyleCnt="6" custFlipVert="0" custFlipHor="0" custScaleX="58541" custScaleY="16920" custLinFactX="55393" custLinFactY="28122" custLinFactNeighborX="100000" custLinFactNeighborY="100000"/>
      <dgm:spPr/>
    </dgm:pt>
    <dgm:pt modelId="{9EAEAB2A-6C71-47A1-ABAA-F68207DD98D4}" type="pres">
      <dgm:prSet presAssocID="{0960D017-0C63-4081-AFFD-D798CA0E67AE}" presName="circle3" presStyleLbl="lnNode1" presStyleIdx="2" presStyleCnt="3" custScaleX="156417" custScaleY="133333" custLinFactNeighborX="2737" custLinFactNeighborY="-5447"/>
      <dgm:spPr/>
    </dgm:pt>
    <dgm:pt modelId="{32A3B94D-1D06-41D3-ABEA-F1A118AA5E6D}" type="pres">
      <dgm:prSet presAssocID="{0960D017-0C63-4081-AFFD-D798CA0E67AE}" presName="text3" presStyleLbl="revTx" presStyleIdx="2" presStyleCnt="3" custScaleX="188173" custLinFactY="55592" custLinFactNeighborX="76252" custLinFactNeighborY="100000">
        <dgm:presLayoutVars>
          <dgm:bulletEnabled val="1"/>
        </dgm:presLayoutVars>
      </dgm:prSet>
      <dgm:spPr/>
      <dgm:t>
        <a:bodyPr/>
        <a:lstStyle/>
        <a:p>
          <a:endParaRPr lang="sl-SI"/>
        </a:p>
      </dgm:t>
    </dgm:pt>
    <dgm:pt modelId="{6A9023F5-456F-43C2-8B35-E57AFA8CDABC}" type="pres">
      <dgm:prSet presAssocID="{0960D017-0C63-4081-AFFD-D798CA0E67AE}" presName="line3" presStyleLbl="callout" presStyleIdx="4" presStyleCnt="6" custFlipVert="1" custFlipHor="0" custSzY="142414" custScaleX="34988" custLinFactX="100000" custLinFactY="800000" custLinFactNeighborX="143657" custLinFactNeighborY="853936"/>
      <dgm:spPr/>
    </dgm:pt>
    <dgm:pt modelId="{05FA61F5-B4D2-4A89-9EF8-A25B723B3363}" type="pres">
      <dgm:prSet presAssocID="{0960D017-0C63-4081-AFFD-D798CA0E67AE}" presName="d3" presStyleLbl="callout" presStyleIdx="5" presStyleCnt="6" custFlipVert="1" custFlipHor="0" custScaleX="151910" custScaleY="19998" custLinFactX="100000" custLinFactY="23084" custLinFactNeighborX="174635" custLinFactNeighborY="100000"/>
      <dgm:spPr/>
    </dgm:pt>
  </dgm:ptLst>
  <dgm:cxnLst>
    <dgm:cxn modelId="{D6BFB064-20EC-4CB2-A0DA-5642CA47B2E4}" type="presOf" srcId="{DCF47D2F-E0CD-422A-B47D-A32C8A4C8C2E}" destId="{B993A828-79E4-4CF5-8FA0-611730D6F1E4}" srcOrd="0" destOrd="0" presId="urn:microsoft.com/office/officeart/2005/8/layout/target1"/>
    <dgm:cxn modelId="{A8A7F35F-216B-415B-88E2-6E503F64FCB7}" type="presOf" srcId="{22335A48-ACF5-4CB2-A957-D852EFA286F2}" destId="{AC8D968E-BC0E-4104-AC9B-97D8AB5E18EC}" srcOrd="0" destOrd="0" presId="urn:microsoft.com/office/officeart/2005/8/layout/target1"/>
    <dgm:cxn modelId="{D67686C6-6F77-4E10-A658-0482FE28C311}" srcId="{DCF47D2F-E0CD-422A-B47D-A32C8A4C8C2E}" destId="{0960D017-0C63-4081-AFFD-D798CA0E67AE}" srcOrd="2" destOrd="0" parTransId="{1376F021-438D-493C-863E-97512A402748}" sibTransId="{D88272F2-1690-41CC-92D8-0ABAE225E12D}"/>
    <dgm:cxn modelId="{313985C3-EFD7-425C-B268-FCC1CC632E90}" type="presOf" srcId="{4AB49E81-A899-4D35-9F13-F890F2BB2BEB}" destId="{7ADBF0E4-0995-4928-8F01-79C829F04637}" srcOrd="0" destOrd="0" presId="urn:microsoft.com/office/officeart/2005/8/layout/target1"/>
    <dgm:cxn modelId="{A939A49B-D3AE-43D2-BFD6-ABB21841DC44}" srcId="{DCF47D2F-E0CD-422A-B47D-A32C8A4C8C2E}" destId="{4AB49E81-A899-4D35-9F13-F890F2BB2BEB}" srcOrd="0" destOrd="0" parTransId="{B06A859B-F086-4B58-B0D4-704F37CE005E}" sibTransId="{2654501E-8BA6-458D-825D-0840A2864224}"/>
    <dgm:cxn modelId="{41E09F41-F586-4C04-8E48-FB2BE878285B}" type="presOf" srcId="{0960D017-0C63-4081-AFFD-D798CA0E67AE}" destId="{32A3B94D-1D06-41D3-ABEA-F1A118AA5E6D}" srcOrd="0" destOrd="0" presId="urn:microsoft.com/office/officeart/2005/8/layout/target1"/>
    <dgm:cxn modelId="{ED0FF150-1419-47AF-B054-6F7DBA199A12}" srcId="{DCF47D2F-E0CD-422A-B47D-A32C8A4C8C2E}" destId="{22335A48-ACF5-4CB2-A957-D852EFA286F2}" srcOrd="1" destOrd="0" parTransId="{B8BD5A21-DA4A-4550-8C8E-748887566495}" sibTransId="{B1EE8F05-A96B-43D1-ABC8-F58B0EBA6A16}"/>
    <dgm:cxn modelId="{B37D49FC-DF0B-4491-9B86-F38FCF812BE4}" type="presParOf" srcId="{B993A828-79E4-4CF5-8FA0-611730D6F1E4}" destId="{27332AB8-2DB9-46F4-A8E9-0F89B56EA864}" srcOrd="0" destOrd="0" presId="urn:microsoft.com/office/officeart/2005/8/layout/target1"/>
    <dgm:cxn modelId="{8544F94D-4F0D-4EFF-A002-DB01BF2424D2}" type="presParOf" srcId="{B993A828-79E4-4CF5-8FA0-611730D6F1E4}" destId="{7ADBF0E4-0995-4928-8F01-79C829F04637}" srcOrd="1" destOrd="0" presId="urn:microsoft.com/office/officeart/2005/8/layout/target1"/>
    <dgm:cxn modelId="{2C2A5C48-A6FD-4B2A-9044-4129E9044B4F}" type="presParOf" srcId="{B993A828-79E4-4CF5-8FA0-611730D6F1E4}" destId="{DE71A77E-0260-4EDC-87C6-CCB1DAAADE43}" srcOrd="2" destOrd="0" presId="urn:microsoft.com/office/officeart/2005/8/layout/target1"/>
    <dgm:cxn modelId="{9140EBF0-23A8-4B42-A0AC-8DA854F6A787}" type="presParOf" srcId="{B993A828-79E4-4CF5-8FA0-611730D6F1E4}" destId="{3A0D0082-68F8-4AEA-A82D-3E80987021BF}" srcOrd="3" destOrd="0" presId="urn:microsoft.com/office/officeart/2005/8/layout/target1"/>
    <dgm:cxn modelId="{D960CCE7-AB78-4348-8D37-039D30D8518B}" type="presParOf" srcId="{B993A828-79E4-4CF5-8FA0-611730D6F1E4}" destId="{0AE7CFD3-A3C2-4D4A-A14F-DBE4521FA118}" srcOrd="4" destOrd="0" presId="urn:microsoft.com/office/officeart/2005/8/layout/target1"/>
    <dgm:cxn modelId="{EB87F680-5F0B-48E0-8A26-3858D7D85ED6}" type="presParOf" srcId="{B993A828-79E4-4CF5-8FA0-611730D6F1E4}" destId="{AC8D968E-BC0E-4104-AC9B-97D8AB5E18EC}" srcOrd="5" destOrd="0" presId="urn:microsoft.com/office/officeart/2005/8/layout/target1"/>
    <dgm:cxn modelId="{67E49B13-589E-4400-8E1A-E86FE7450A32}" type="presParOf" srcId="{B993A828-79E4-4CF5-8FA0-611730D6F1E4}" destId="{F88D15C2-E381-4E16-BA9B-2AECD28544C7}" srcOrd="6" destOrd="0" presId="urn:microsoft.com/office/officeart/2005/8/layout/target1"/>
    <dgm:cxn modelId="{D2C3B9A4-5324-4AAB-9923-65997C5AE010}" type="presParOf" srcId="{B993A828-79E4-4CF5-8FA0-611730D6F1E4}" destId="{C8225DA1-5D5E-4ED1-B074-A3D068D619BA}" srcOrd="7" destOrd="0" presId="urn:microsoft.com/office/officeart/2005/8/layout/target1"/>
    <dgm:cxn modelId="{1FB5CD53-E3E7-4F0A-BC1C-C92504E5BFCB}" type="presParOf" srcId="{B993A828-79E4-4CF5-8FA0-611730D6F1E4}" destId="{9EAEAB2A-6C71-47A1-ABAA-F68207DD98D4}" srcOrd="8" destOrd="0" presId="urn:microsoft.com/office/officeart/2005/8/layout/target1"/>
    <dgm:cxn modelId="{4218D910-F929-4605-9F47-63CED84B6877}" type="presParOf" srcId="{B993A828-79E4-4CF5-8FA0-611730D6F1E4}" destId="{32A3B94D-1D06-41D3-ABEA-F1A118AA5E6D}" srcOrd="9" destOrd="0" presId="urn:microsoft.com/office/officeart/2005/8/layout/target1"/>
    <dgm:cxn modelId="{A0C8B5D2-6111-4BD1-947A-14C77A7CBD10}" type="presParOf" srcId="{B993A828-79E4-4CF5-8FA0-611730D6F1E4}" destId="{6A9023F5-456F-43C2-8B35-E57AFA8CDABC}" srcOrd="10" destOrd="0" presId="urn:microsoft.com/office/officeart/2005/8/layout/target1"/>
    <dgm:cxn modelId="{451D5330-B1F8-464D-A6F9-F6285C8988BD}" type="presParOf" srcId="{B993A828-79E4-4CF5-8FA0-611730D6F1E4}" destId="{05FA61F5-B4D2-4A89-9EF8-A25B723B3363}" srcOrd="11"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436AAA-A7D9-491A-B0D0-64686B204455}" type="doc">
      <dgm:prSet loTypeId="urn:microsoft.com/office/officeart/2005/8/layout/venn2" loCatId="relationship" qsTypeId="urn:microsoft.com/office/officeart/2005/8/quickstyle/simple2" qsCatId="simple" csTypeId="urn:microsoft.com/office/officeart/2005/8/colors/colorful5" csCatId="colorful" phldr="1"/>
      <dgm:spPr/>
      <dgm:t>
        <a:bodyPr/>
        <a:lstStyle/>
        <a:p>
          <a:endParaRPr lang="hr-HR"/>
        </a:p>
      </dgm:t>
    </dgm:pt>
    <dgm:pt modelId="{3B867F1D-07D3-4671-8CF9-DBFF0A430B19}">
      <dgm:prSet phldrT="[Tekst]" custT="1"/>
      <dgm:spPr/>
      <dgm:t>
        <a:bodyPr/>
        <a:lstStyle/>
        <a:p>
          <a:endParaRPr lang="hr-HR" sz="2800" dirty="0">
            <a:latin typeface="Roboto Condensed" panose="020B0604020202020204" charset="0"/>
            <a:ea typeface="Roboto Condensed" panose="020B0604020202020204" charset="0"/>
          </a:endParaRPr>
        </a:p>
        <a:p>
          <a:endParaRPr lang="hr-HR" sz="2800" dirty="0">
            <a:latin typeface="Roboto Condensed" panose="020B0604020202020204" charset="0"/>
            <a:ea typeface="Roboto Condensed" panose="020B0604020202020204" charset="0"/>
          </a:endParaRPr>
        </a:p>
        <a:p>
          <a:r>
            <a:rPr lang="hr-HR" sz="2800" dirty="0" err="1">
              <a:latin typeface="Garamond" panose="02020404030301010803" pitchFamily="18" charset="0"/>
            </a:rPr>
            <a:t>all</a:t>
          </a:r>
          <a:r>
            <a:rPr lang="hr-HR" sz="2800" dirty="0">
              <a:latin typeface="Garamond" panose="02020404030301010803" pitchFamily="18" charset="0"/>
            </a:rPr>
            <a:t> </a:t>
          </a:r>
          <a:r>
            <a:rPr lang="en-US" sz="2800" dirty="0">
              <a:latin typeface="Garamond" panose="02020404030301010803" pitchFamily="18" charset="0"/>
            </a:rPr>
            <a:t>primary school students, </a:t>
          </a:r>
        </a:p>
        <a:p>
          <a:r>
            <a:rPr lang="en-US" sz="2800" dirty="0">
              <a:latin typeface="Garamond" panose="02020404030301010803" pitchFamily="18" charset="0"/>
            </a:rPr>
            <a:t>research ETTA 2015-17. </a:t>
          </a:r>
        </a:p>
        <a:p>
          <a:endParaRPr lang="hr-HR" sz="2800" dirty="0">
            <a:latin typeface="Garamond" panose="02020404030301010803" pitchFamily="18" charset="0"/>
            <a:ea typeface="Roboto Condensed" panose="020B0604020202020204" charset="0"/>
          </a:endParaRPr>
        </a:p>
      </dgm:t>
    </dgm:pt>
    <dgm:pt modelId="{7D345BA7-469E-449F-A0F7-0F54712C5026}" type="parTrans" cxnId="{6B616916-DE66-4037-AE8E-9499C51078FF}">
      <dgm:prSet/>
      <dgm:spPr/>
      <dgm:t>
        <a:bodyPr/>
        <a:lstStyle/>
        <a:p>
          <a:endParaRPr lang="hr-HR" sz="2800">
            <a:latin typeface="Roboto Condensed" panose="020B0604020202020204" charset="0"/>
            <a:ea typeface="Roboto Condensed" panose="020B0604020202020204" charset="0"/>
          </a:endParaRPr>
        </a:p>
      </dgm:t>
    </dgm:pt>
    <dgm:pt modelId="{E09FC599-E820-4AFF-9519-3881E4E22414}" type="sibTrans" cxnId="{6B616916-DE66-4037-AE8E-9499C51078FF}">
      <dgm:prSet/>
      <dgm:spPr/>
      <dgm:t>
        <a:bodyPr/>
        <a:lstStyle/>
        <a:p>
          <a:endParaRPr lang="hr-HR" sz="2800">
            <a:latin typeface="Roboto Condensed" panose="020B0604020202020204" charset="0"/>
            <a:ea typeface="Roboto Condensed" panose="020B0604020202020204" charset="0"/>
          </a:endParaRPr>
        </a:p>
      </dgm:t>
    </dgm:pt>
    <dgm:pt modelId="{BCCCE3C7-6E53-4117-82EE-917CE183FF65}">
      <dgm:prSet phldrT="[Teks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hr-HR" sz="2000" dirty="0">
              <a:latin typeface="Garamond" panose="02020404030301010803" pitchFamily="18" charset="0"/>
              <a:ea typeface="Roboto Condensed" panose="020B0604020202020204" charset="0"/>
            </a:rPr>
            <a:t>20 %</a:t>
          </a:r>
        </a:p>
        <a:p>
          <a:pPr defTabSz="1066800">
            <a:lnSpc>
              <a:spcPct val="90000"/>
            </a:lnSpc>
            <a:spcBef>
              <a:spcPct val="0"/>
            </a:spcBef>
            <a:spcAft>
              <a:spcPct val="35000"/>
            </a:spcAft>
          </a:pPr>
          <a:r>
            <a:rPr lang="en-US" sz="2000" dirty="0">
              <a:latin typeface="Garamond" panose="02020404030301010803" pitchFamily="18" charset="0"/>
            </a:rPr>
            <a:t>students with behavioral problems in regular elementary schools</a:t>
          </a:r>
          <a:endParaRPr lang="hr-HR" sz="2000" dirty="0">
            <a:latin typeface="Garamond" panose="02020404030301010803" pitchFamily="18" charset="0"/>
            <a:ea typeface="Roboto Condensed" panose="020B0604020202020204" charset="0"/>
          </a:endParaRPr>
        </a:p>
      </dgm:t>
    </dgm:pt>
    <dgm:pt modelId="{EF1C70DD-41F6-4F6F-8BA7-C2303DC2FEE5}" type="parTrans" cxnId="{8CA13645-4678-48F3-821B-2C60E461139D}">
      <dgm:prSet/>
      <dgm:spPr/>
      <dgm:t>
        <a:bodyPr/>
        <a:lstStyle/>
        <a:p>
          <a:endParaRPr lang="hr-HR" sz="2800">
            <a:latin typeface="Roboto Condensed" panose="020B0604020202020204" charset="0"/>
            <a:ea typeface="Roboto Condensed" panose="020B0604020202020204" charset="0"/>
          </a:endParaRPr>
        </a:p>
      </dgm:t>
    </dgm:pt>
    <dgm:pt modelId="{2916A8B6-04CE-4E06-A62C-050D2F12EBF4}" type="sibTrans" cxnId="{8CA13645-4678-48F3-821B-2C60E461139D}">
      <dgm:prSet/>
      <dgm:spPr/>
      <dgm:t>
        <a:bodyPr/>
        <a:lstStyle/>
        <a:p>
          <a:endParaRPr lang="hr-HR" sz="2800">
            <a:latin typeface="Roboto Condensed" panose="020B0604020202020204" charset="0"/>
            <a:ea typeface="Roboto Condensed" panose="020B0604020202020204" charset="0"/>
          </a:endParaRPr>
        </a:p>
      </dgm:t>
    </dgm:pt>
    <dgm:pt modelId="{B9D534BF-5EB6-4A74-8A5D-5B5DE46CAD88}" type="pres">
      <dgm:prSet presAssocID="{3D436AAA-A7D9-491A-B0D0-64686B204455}" presName="Name0" presStyleCnt="0">
        <dgm:presLayoutVars>
          <dgm:chMax val="7"/>
          <dgm:resizeHandles val="exact"/>
        </dgm:presLayoutVars>
      </dgm:prSet>
      <dgm:spPr/>
      <dgm:t>
        <a:bodyPr/>
        <a:lstStyle/>
        <a:p>
          <a:endParaRPr lang="sl-SI"/>
        </a:p>
      </dgm:t>
    </dgm:pt>
    <dgm:pt modelId="{AA34273C-D7C9-492C-9D8C-38C9CDBE391F}" type="pres">
      <dgm:prSet presAssocID="{3D436AAA-A7D9-491A-B0D0-64686B204455}" presName="comp1" presStyleCnt="0"/>
      <dgm:spPr/>
    </dgm:pt>
    <dgm:pt modelId="{72132A5D-C19C-4717-B7A5-3F959A441B48}" type="pres">
      <dgm:prSet presAssocID="{3D436AAA-A7D9-491A-B0D0-64686B204455}" presName="circle1" presStyleLbl="node1" presStyleIdx="0" presStyleCnt="2" custScaleX="135643" custLinFactNeighborX="-1102" custLinFactNeighborY="-1545"/>
      <dgm:spPr/>
      <dgm:t>
        <a:bodyPr/>
        <a:lstStyle/>
        <a:p>
          <a:endParaRPr lang="sl-SI"/>
        </a:p>
      </dgm:t>
    </dgm:pt>
    <dgm:pt modelId="{EDD4673B-589D-4821-8813-BBD03DFD0575}" type="pres">
      <dgm:prSet presAssocID="{3D436AAA-A7D9-491A-B0D0-64686B204455}" presName="c1text" presStyleLbl="node1" presStyleIdx="0" presStyleCnt="2">
        <dgm:presLayoutVars>
          <dgm:bulletEnabled val="1"/>
        </dgm:presLayoutVars>
      </dgm:prSet>
      <dgm:spPr/>
      <dgm:t>
        <a:bodyPr/>
        <a:lstStyle/>
        <a:p>
          <a:endParaRPr lang="sl-SI"/>
        </a:p>
      </dgm:t>
    </dgm:pt>
    <dgm:pt modelId="{D6A474C0-6539-4014-881F-7D2B195CCBCF}" type="pres">
      <dgm:prSet presAssocID="{3D436AAA-A7D9-491A-B0D0-64686B204455}" presName="comp2" presStyleCnt="0"/>
      <dgm:spPr/>
    </dgm:pt>
    <dgm:pt modelId="{3846A883-7C48-4836-AAF1-965C51104F7E}" type="pres">
      <dgm:prSet presAssocID="{3D436AAA-A7D9-491A-B0D0-64686B204455}" presName="circle2" presStyleLbl="node1" presStyleIdx="1" presStyleCnt="2" custScaleX="77669" custScaleY="56555" custLinFactNeighborX="-5757" custLinFactNeighborY="17175"/>
      <dgm:spPr/>
      <dgm:t>
        <a:bodyPr/>
        <a:lstStyle/>
        <a:p>
          <a:endParaRPr lang="sl-SI"/>
        </a:p>
      </dgm:t>
    </dgm:pt>
    <dgm:pt modelId="{74C7FB68-6200-4A6C-B2ED-EF898C09613C}" type="pres">
      <dgm:prSet presAssocID="{3D436AAA-A7D9-491A-B0D0-64686B204455}" presName="c2text" presStyleLbl="node1" presStyleIdx="1" presStyleCnt="2">
        <dgm:presLayoutVars>
          <dgm:bulletEnabled val="1"/>
        </dgm:presLayoutVars>
      </dgm:prSet>
      <dgm:spPr/>
      <dgm:t>
        <a:bodyPr/>
        <a:lstStyle/>
        <a:p>
          <a:endParaRPr lang="sl-SI"/>
        </a:p>
      </dgm:t>
    </dgm:pt>
  </dgm:ptLst>
  <dgm:cxnLst>
    <dgm:cxn modelId="{D4EF78BC-E091-4329-97DB-7FBBD11EB9FC}" type="presOf" srcId="{3B867F1D-07D3-4671-8CF9-DBFF0A430B19}" destId="{72132A5D-C19C-4717-B7A5-3F959A441B48}" srcOrd="0" destOrd="0" presId="urn:microsoft.com/office/officeart/2005/8/layout/venn2"/>
    <dgm:cxn modelId="{96370470-DF85-4696-B2E1-D63916B75514}" type="presOf" srcId="{3D436AAA-A7D9-491A-B0D0-64686B204455}" destId="{B9D534BF-5EB6-4A74-8A5D-5B5DE46CAD88}" srcOrd="0" destOrd="0" presId="urn:microsoft.com/office/officeart/2005/8/layout/venn2"/>
    <dgm:cxn modelId="{6B616916-DE66-4037-AE8E-9499C51078FF}" srcId="{3D436AAA-A7D9-491A-B0D0-64686B204455}" destId="{3B867F1D-07D3-4671-8CF9-DBFF0A430B19}" srcOrd="0" destOrd="0" parTransId="{7D345BA7-469E-449F-A0F7-0F54712C5026}" sibTransId="{E09FC599-E820-4AFF-9519-3881E4E22414}"/>
    <dgm:cxn modelId="{8CA13645-4678-48F3-821B-2C60E461139D}" srcId="{3D436AAA-A7D9-491A-B0D0-64686B204455}" destId="{BCCCE3C7-6E53-4117-82EE-917CE183FF65}" srcOrd="1" destOrd="0" parTransId="{EF1C70DD-41F6-4F6F-8BA7-C2303DC2FEE5}" sibTransId="{2916A8B6-04CE-4E06-A62C-050D2F12EBF4}"/>
    <dgm:cxn modelId="{5D443600-C866-4C5F-948E-3F9C8CD50D84}" type="presOf" srcId="{3B867F1D-07D3-4671-8CF9-DBFF0A430B19}" destId="{EDD4673B-589D-4821-8813-BBD03DFD0575}" srcOrd="1" destOrd="0" presId="urn:microsoft.com/office/officeart/2005/8/layout/venn2"/>
    <dgm:cxn modelId="{F6658229-9CED-45C0-A491-289AA2997A09}" type="presOf" srcId="{BCCCE3C7-6E53-4117-82EE-917CE183FF65}" destId="{74C7FB68-6200-4A6C-B2ED-EF898C09613C}" srcOrd="1" destOrd="0" presId="urn:microsoft.com/office/officeart/2005/8/layout/venn2"/>
    <dgm:cxn modelId="{3D8A16BE-5D10-4AB0-87A0-DC6FEA2AA188}" type="presOf" srcId="{BCCCE3C7-6E53-4117-82EE-917CE183FF65}" destId="{3846A883-7C48-4836-AAF1-965C51104F7E}" srcOrd="0" destOrd="0" presId="urn:microsoft.com/office/officeart/2005/8/layout/venn2"/>
    <dgm:cxn modelId="{E4BF9ECC-D82D-458E-9D19-83BD2A954B56}" type="presParOf" srcId="{B9D534BF-5EB6-4A74-8A5D-5B5DE46CAD88}" destId="{AA34273C-D7C9-492C-9D8C-38C9CDBE391F}" srcOrd="0" destOrd="0" presId="urn:microsoft.com/office/officeart/2005/8/layout/venn2"/>
    <dgm:cxn modelId="{A738CD55-AF09-4529-B872-9AF02FB77D78}" type="presParOf" srcId="{AA34273C-D7C9-492C-9D8C-38C9CDBE391F}" destId="{72132A5D-C19C-4717-B7A5-3F959A441B48}" srcOrd="0" destOrd="0" presId="urn:microsoft.com/office/officeart/2005/8/layout/venn2"/>
    <dgm:cxn modelId="{1B08F1F4-8970-416E-B8B2-68AA6FC566FF}" type="presParOf" srcId="{AA34273C-D7C9-492C-9D8C-38C9CDBE391F}" destId="{EDD4673B-589D-4821-8813-BBD03DFD0575}" srcOrd="1" destOrd="0" presId="urn:microsoft.com/office/officeart/2005/8/layout/venn2"/>
    <dgm:cxn modelId="{308C2329-852D-4084-A766-36E916F31A12}" type="presParOf" srcId="{B9D534BF-5EB6-4A74-8A5D-5B5DE46CAD88}" destId="{D6A474C0-6539-4014-881F-7D2B195CCBCF}" srcOrd="1" destOrd="0" presId="urn:microsoft.com/office/officeart/2005/8/layout/venn2"/>
    <dgm:cxn modelId="{2AD1B8CA-A141-4AD9-90BA-FD1978051906}" type="presParOf" srcId="{D6A474C0-6539-4014-881F-7D2B195CCBCF}" destId="{3846A883-7C48-4836-AAF1-965C51104F7E}" srcOrd="0" destOrd="0" presId="urn:microsoft.com/office/officeart/2005/8/layout/venn2"/>
    <dgm:cxn modelId="{B481EB7C-5A5B-4D4C-B90F-023B62C5881D}" type="presParOf" srcId="{D6A474C0-6539-4014-881F-7D2B195CCBCF}" destId="{74C7FB68-6200-4A6C-B2ED-EF898C09613C}"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EEF72-F57A-4D1A-A19F-A846580AC727}"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hr-HR"/>
        </a:p>
      </dgm:t>
    </dgm:pt>
    <dgm:pt modelId="{9D7D4A39-79E3-4711-9B98-24209E4C72E1}">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hr-HR" sz="1800" b="0"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800" b="0" dirty="0">
              <a:latin typeface="Garamond" panose="02020404030301010803" pitchFamily="18" charset="0"/>
            </a:rPr>
            <a:t>development of self-esteem and positive self-image</a:t>
          </a:r>
          <a:r>
            <a:rPr lang="hr-HR" sz="1800" b="0" dirty="0">
              <a:latin typeface="Garamond" panose="02020404030301010803" pitchFamily="18" charset="0"/>
            </a:rPr>
            <a:t>	</a:t>
          </a:r>
        </a:p>
        <a:p>
          <a:pPr lvl="0" defTabSz="2844800">
            <a:lnSpc>
              <a:spcPct val="90000"/>
            </a:lnSpc>
            <a:spcBef>
              <a:spcPct val="0"/>
            </a:spcBef>
            <a:spcAft>
              <a:spcPct val="35000"/>
            </a:spcAft>
          </a:pPr>
          <a:endParaRPr lang="hr-HR" sz="1800" b="0" dirty="0">
            <a:latin typeface="Garamond" panose="02020404030301010803" pitchFamily="18" charset="0"/>
          </a:endParaRPr>
        </a:p>
      </dgm:t>
    </dgm:pt>
    <dgm:pt modelId="{4BD82897-046D-4EE2-8F18-6AC01764B8C8}" type="parTrans" cxnId="{0093BE34-FF2C-4778-8BAF-DA0B0291F4D9}">
      <dgm:prSet/>
      <dgm:spPr/>
      <dgm:t>
        <a:bodyPr/>
        <a:lstStyle/>
        <a:p>
          <a:endParaRPr lang="hr-HR" sz="1800" b="0">
            <a:latin typeface="Garamond" panose="02020404030301010803" pitchFamily="18" charset="0"/>
          </a:endParaRPr>
        </a:p>
      </dgm:t>
    </dgm:pt>
    <dgm:pt modelId="{E5D10523-CF54-4917-B53C-88C336CA8300}" type="sibTrans" cxnId="{0093BE34-FF2C-4778-8BAF-DA0B0291F4D9}">
      <dgm:prSet/>
      <dgm:spPr/>
      <dgm:t>
        <a:bodyPr/>
        <a:lstStyle/>
        <a:p>
          <a:endParaRPr lang="hr-HR" sz="1800" b="0">
            <a:latin typeface="Garamond" panose="02020404030301010803" pitchFamily="18" charset="0"/>
          </a:endParaRPr>
        </a:p>
      </dgm:t>
    </dgm:pt>
    <dgm:pt modelId="{CC49CC26-8BE5-4F3C-A381-F04BAD110EFE}">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hr-HR" sz="1800" b="0"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hr-HR" sz="1800" b="0"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hr-HR" sz="1800" b="0"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800" b="0" dirty="0">
              <a:latin typeface="Garamond" panose="02020404030301010803" pitchFamily="18" charset="0"/>
            </a:rPr>
            <a:t>development of collaborative social skills</a:t>
          </a:r>
          <a:r>
            <a:rPr lang="hr-HR" sz="1800" b="0" dirty="0">
              <a:latin typeface="Garamond" panose="02020404030301010803" pitchFamily="18" charset="0"/>
            </a:rPr>
            <a:t>	</a:t>
          </a:r>
        </a:p>
        <a:p>
          <a:pPr marL="171450" lvl="1" indent="0" defTabSz="755650">
            <a:lnSpc>
              <a:spcPct val="90000"/>
            </a:lnSpc>
            <a:spcBef>
              <a:spcPct val="0"/>
            </a:spcBef>
            <a:spcAft>
              <a:spcPct val="15000"/>
            </a:spcAft>
            <a:buNone/>
          </a:pPr>
          <a:endParaRPr lang="hr-HR" sz="1800" b="0" dirty="0">
            <a:latin typeface="Garamond" panose="02020404030301010803" pitchFamily="18" charset="0"/>
          </a:endParaRPr>
        </a:p>
        <a:p>
          <a:endParaRPr lang="hr-HR" sz="1800" b="0" dirty="0">
            <a:latin typeface="Garamond" panose="02020404030301010803" pitchFamily="18" charset="0"/>
          </a:endParaRPr>
        </a:p>
      </dgm:t>
    </dgm:pt>
    <dgm:pt modelId="{C7152A4B-EADC-4E96-BD67-33249F63FD4A}" type="parTrans" cxnId="{FB723F11-3552-4DF1-8BCA-F8E513F40067}">
      <dgm:prSet/>
      <dgm:spPr/>
      <dgm:t>
        <a:bodyPr/>
        <a:lstStyle/>
        <a:p>
          <a:endParaRPr lang="hr-HR" sz="1800" b="0">
            <a:latin typeface="Garamond" panose="02020404030301010803" pitchFamily="18" charset="0"/>
          </a:endParaRPr>
        </a:p>
      </dgm:t>
    </dgm:pt>
    <dgm:pt modelId="{B7934AC8-C11E-41A2-86D5-6AFE9E281225}" type="sibTrans" cxnId="{FB723F11-3552-4DF1-8BCA-F8E513F40067}">
      <dgm:prSet/>
      <dgm:spPr/>
      <dgm:t>
        <a:bodyPr/>
        <a:lstStyle/>
        <a:p>
          <a:endParaRPr lang="hr-HR" sz="1800" b="0">
            <a:latin typeface="Garamond" panose="02020404030301010803" pitchFamily="18" charset="0"/>
          </a:endParaRPr>
        </a:p>
      </dgm:t>
    </dgm:pt>
    <dgm:pt modelId="{E813EC24-A294-4A22-939E-B4C5057F69D5}">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hr-HR" sz="1800" b="0"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1800" b="0" dirty="0">
              <a:latin typeface="Garamond" panose="02020404030301010803" pitchFamily="18" charset="0"/>
            </a:rPr>
            <a:t>development of non-violent conflict resolution skills</a:t>
          </a:r>
          <a:endParaRPr lang="hr-HR" sz="1800" b="0" dirty="0">
            <a:latin typeface="Garamond" panose="02020404030301010803" pitchFamily="18" charset="0"/>
          </a:endParaRPr>
        </a:p>
      </dgm:t>
    </dgm:pt>
    <dgm:pt modelId="{6FB16161-31BA-46E3-AE6B-CB1DD8EC021F}" type="parTrans" cxnId="{087DE22E-88EA-49BC-AD19-29CFF3FEBD3F}">
      <dgm:prSet/>
      <dgm:spPr/>
      <dgm:t>
        <a:bodyPr/>
        <a:lstStyle/>
        <a:p>
          <a:endParaRPr lang="hr-HR" sz="1800" b="0">
            <a:latin typeface="Garamond" panose="02020404030301010803" pitchFamily="18" charset="0"/>
          </a:endParaRPr>
        </a:p>
      </dgm:t>
    </dgm:pt>
    <dgm:pt modelId="{A9D4BA65-C8C6-4BAA-AA3D-7D97108FAD2A}" type="sibTrans" cxnId="{087DE22E-88EA-49BC-AD19-29CFF3FEBD3F}">
      <dgm:prSet/>
      <dgm:spPr/>
      <dgm:t>
        <a:bodyPr/>
        <a:lstStyle/>
        <a:p>
          <a:endParaRPr lang="hr-HR" sz="1800" b="0">
            <a:latin typeface="Garamond" panose="02020404030301010803" pitchFamily="18" charset="0"/>
          </a:endParaRPr>
        </a:p>
      </dgm:t>
    </dgm:pt>
    <dgm:pt modelId="{A5C98913-EB8C-42A4-AD3D-1596F2DBC981}" type="pres">
      <dgm:prSet presAssocID="{711EEF72-F57A-4D1A-A19F-A846580AC727}" presName="Name0" presStyleCnt="0">
        <dgm:presLayoutVars>
          <dgm:chMax val="7"/>
          <dgm:dir/>
          <dgm:animLvl val="lvl"/>
          <dgm:resizeHandles val="exact"/>
        </dgm:presLayoutVars>
      </dgm:prSet>
      <dgm:spPr/>
      <dgm:t>
        <a:bodyPr/>
        <a:lstStyle/>
        <a:p>
          <a:endParaRPr lang="sl-SI"/>
        </a:p>
      </dgm:t>
    </dgm:pt>
    <dgm:pt modelId="{FCF2B398-7DD7-4ED5-B05F-F946C355132B}" type="pres">
      <dgm:prSet presAssocID="{9D7D4A39-79E3-4711-9B98-24209E4C72E1}" presName="circle1" presStyleLbl="node1" presStyleIdx="0" presStyleCnt="3" custLinFactNeighborX="503" custLinFactNeighborY="-1005"/>
      <dgm:spPr/>
    </dgm:pt>
    <dgm:pt modelId="{7AADEC1A-F841-4921-B3DF-729F9D2E53FB}" type="pres">
      <dgm:prSet presAssocID="{9D7D4A39-79E3-4711-9B98-24209E4C72E1}" presName="space" presStyleCnt="0"/>
      <dgm:spPr/>
    </dgm:pt>
    <dgm:pt modelId="{44199210-3C2D-4B31-AB53-B2A84638B147}" type="pres">
      <dgm:prSet presAssocID="{9D7D4A39-79E3-4711-9B98-24209E4C72E1}" presName="rect1" presStyleLbl="alignAcc1" presStyleIdx="0" presStyleCnt="3" custLinFactNeighborX="19169"/>
      <dgm:spPr/>
      <dgm:t>
        <a:bodyPr/>
        <a:lstStyle/>
        <a:p>
          <a:endParaRPr lang="sl-SI"/>
        </a:p>
      </dgm:t>
    </dgm:pt>
    <dgm:pt modelId="{F9EB52AD-E423-4EAC-A369-49ECAA03723E}" type="pres">
      <dgm:prSet presAssocID="{CC49CC26-8BE5-4F3C-A381-F04BAD110EFE}" presName="vertSpace2" presStyleLbl="node1" presStyleIdx="0" presStyleCnt="3"/>
      <dgm:spPr/>
    </dgm:pt>
    <dgm:pt modelId="{296FD75A-50AC-4C9F-853B-39597468BF48}" type="pres">
      <dgm:prSet presAssocID="{CC49CC26-8BE5-4F3C-A381-F04BAD110EFE}" presName="circle2" presStyleLbl="node1" presStyleIdx="1" presStyleCnt="3"/>
      <dgm:spPr/>
    </dgm:pt>
    <dgm:pt modelId="{F2F02CEA-45B8-4F92-88BC-6917D4E16358}" type="pres">
      <dgm:prSet presAssocID="{CC49CC26-8BE5-4F3C-A381-F04BAD110EFE}" presName="rect2" presStyleLbl="alignAcc1" presStyleIdx="1" presStyleCnt="3"/>
      <dgm:spPr/>
      <dgm:t>
        <a:bodyPr/>
        <a:lstStyle/>
        <a:p>
          <a:endParaRPr lang="sl-SI"/>
        </a:p>
      </dgm:t>
    </dgm:pt>
    <dgm:pt modelId="{50725B50-97FC-4890-9E24-2A4EFF6A28D3}" type="pres">
      <dgm:prSet presAssocID="{E813EC24-A294-4A22-939E-B4C5057F69D5}" presName="vertSpace3" presStyleLbl="node1" presStyleIdx="1" presStyleCnt="3"/>
      <dgm:spPr/>
    </dgm:pt>
    <dgm:pt modelId="{A31D5D28-A4DD-4DE2-B4B1-B662B8CCD5C6}" type="pres">
      <dgm:prSet presAssocID="{E813EC24-A294-4A22-939E-B4C5057F69D5}" presName="circle3" presStyleLbl="node1" presStyleIdx="2" presStyleCnt="3"/>
      <dgm:spPr/>
    </dgm:pt>
    <dgm:pt modelId="{5BCB971E-0CC1-4EE1-B2ED-30C46242B69A}" type="pres">
      <dgm:prSet presAssocID="{E813EC24-A294-4A22-939E-B4C5057F69D5}" presName="rect3" presStyleLbl="alignAcc1" presStyleIdx="2" presStyleCnt="3"/>
      <dgm:spPr/>
      <dgm:t>
        <a:bodyPr/>
        <a:lstStyle/>
        <a:p>
          <a:endParaRPr lang="sl-SI"/>
        </a:p>
      </dgm:t>
    </dgm:pt>
    <dgm:pt modelId="{405E0FAE-F282-4177-B2F6-E5EF54937F0F}" type="pres">
      <dgm:prSet presAssocID="{9D7D4A39-79E3-4711-9B98-24209E4C72E1}" presName="rect1ParTxNoCh" presStyleLbl="alignAcc1" presStyleIdx="2" presStyleCnt="3">
        <dgm:presLayoutVars>
          <dgm:chMax val="1"/>
          <dgm:bulletEnabled val="1"/>
        </dgm:presLayoutVars>
      </dgm:prSet>
      <dgm:spPr/>
      <dgm:t>
        <a:bodyPr/>
        <a:lstStyle/>
        <a:p>
          <a:endParaRPr lang="sl-SI"/>
        </a:p>
      </dgm:t>
    </dgm:pt>
    <dgm:pt modelId="{3702141D-2C1E-4F71-AAFC-540A763AA9C2}" type="pres">
      <dgm:prSet presAssocID="{CC49CC26-8BE5-4F3C-A381-F04BAD110EFE}" presName="rect2ParTxNoCh" presStyleLbl="alignAcc1" presStyleIdx="2" presStyleCnt="3">
        <dgm:presLayoutVars>
          <dgm:chMax val="1"/>
          <dgm:bulletEnabled val="1"/>
        </dgm:presLayoutVars>
      </dgm:prSet>
      <dgm:spPr/>
      <dgm:t>
        <a:bodyPr/>
        <a:lstStyle/>
        <a:p>
          <a:endParaRPr lang="sl-SI"/>
        </a:p>
      </dgm:t>
    </dgm:pt>
    <dgm:pt modelId="{0B2B8911-2C82-4D9E-8094-9E99A73AACFB}" type="pres">
      <dgm:prSet presAssocID="{E813EC24-A294-4A22-939E-B4C5057F69D5}" presName="rect3ParTxNoCh" presStyleLbl="alignAcc1" presStyleIdx="2" presStyleCnt="3">
        <dgm:presLayoutVars>
          <dgm:chMax val="1"/>
          <dgm:bulletEnabled val="1"/>
        </dgm:presLayoutVars>
      </dgm:prSet>
      <dgm:spPr/>
      <dgm:t>
        <a:bodyPr/>
        <a:lstStyle/>
        <a:p>
          <a:endParaRPr lang="sl-SI"/>
        </a:p>
      </dgm:t>
    </dgm:pt>
  </dgm:ptLst>
  <dgm:cxnLst>
    <dgm:cxn modelId="{3422E49F-0C69-4735-8854-2ED0DF77D02A}" type="presOf" srcId="{CC49CC26-8BE5-4F3C-A381-F04BAD110EFE}" destId="{F2F02CEA-45B8-4F92-88BC-6917D4E16358}" srcOrd="0" destOrd="0" presId="urn:microsoft.com/office/officeart/2005/8/layout/target3"/>
    <dgm:cxn modelId="{858639EE-BA52-4402-86C1-C1BE1623D756}" type="presOf" srcId="{E813EC24-A294-4A22-939E-B4C5057F69D5}" destId="{0B2B8911-2C82-4D9E-8094-9E99A73AACFB}" srcOrd="1" destOrd="0" presId="urn:microsoft.com/office/officeart/2005/8/layout/target3"/>
    <dgm:cxn modelId="{FFBD6EF3-8F56-4E3F-ABF2-4F96711654C3}" type="presOf" srcId="{9D7D4A39-79E3-4711-9B98-24209E4C72E1}" destId="{44199210-3C2D-4B31-AB53-B2A84638B147}" srcOrd="0" destOrd="0" presId="urn:microsoft.com/office/officeart/2005/8/layout/target3"/>
    <dgm:cxn modelId="{0093BE34-FF2C-4778-8BAF-DA0B0291F4D9}" srcId="{711EEF72-F57A-4D1A-A19F-A846580AC727}" destId="{9D7D4A39-79E3-4711-9B98-24209E4C72E1}" srcOrd="0" destOrd="0" parTransId="{4BD82897-046D-4EE2-8F18-6AC01764B8C8}" sibTransId="{E5D10523-CF54-4917-B53C-88C336CA8300}"/>
    <dgm:cxn modelId="{FB723F11-3552-4DF1-8BCA-F8E513F40067}" srcId="{711EEF72-F57A-4D1A-A19F-A846580AC727}" destId="{CC49CC26-8BE5-4F3C-A381-F04BAD110EFE}" srcOrd="1" destOrd="0" parTransId="{C7152A4B-EADC-4E96-BD67-33249F63FD4A}" sibTransId="{B7934AC8-C11E-41A2-86D5-6AFE9E281225}"/>
    <dgm:cxn modelId="{E16553A0-C145-4BB7-A995-1C24C3FCDFDC}" type="presOf" srcId="{E813EC24-A294-4A22-939E-B4C5057F69D5}" destId="{5BCB971E-0CC1-4EE1-B2ED-30C46242B69A}" srcOrd="0" destOrd="0" presId="urn:microsoft.com/office/officeart/2005/8/layout/target3"/>
    <dgm:cxn modelId="{087DE22E-88EA-49BC-AD19-29CFF3FEBD3F}" srcId="{711EEF72-F57A-4D1A-A19F-A846580AC727}" destId="{E813EC24-A294-4A22-939E-B4C5057F69D5}" srcOrd="2" destOrd="0" parTransId="{6FB16161-31BA-46E3-AE6B-CB1DD8EC021F}" sibTransId="{A9D4BA65-C8C6-4BAA-AA3D-7D97108FAD2A}"/>
    <dgm:cxn modelId="{CFE38C8B-3E50-410C-A622-D1039B1A54BB}" type="presOf" srcId="{CC49CC26-8BE5-4F3C-A381-F04BAD110EFE}" destId="{3702141D-2C1E-4F71-AAFC-540A763AA9C2}" srcOrd="1" destOrd="0" presId="urn:microsoft.com/office/officeart/2005/8/layout/target3"/>
    <dgm:cxn modelId="{5CC950C0-5288-4046-8A43-5094524B59DB}" type="presOf" srcId="{711EEF72-F57A-4D1A-A19F-A846580AC727}" destId="{A5C98913-EB8C-42A4-AD3D-1596F2DBC981}" srcOrd="0" destOrd="0" presId="urn:microsoft.com/office/officeart/2005/8/layout/target3"/>
    <dgm:cxn modelId="{C508DCFA-4052-4847-9FD3-49A920362604}" type="presOf" srcId="{9D7D4A39-79E3-4711-9B98-24209E4C72E1}" destId="{405E0FAE-F282-4177-B2F6-E5EF54937F0F}" srcOrd="1" destOrd="0" presId="urn:microsoft.com/office/officeart/2005/8/layout/target3"/>
    <dgm:cxn modelId="{367B8FA2-1B08-4176-BA71-68E3FBE9738F}" type="presParOf" srcId="{A5C98913-EB8C-42A4-AD3D-1596F2DBC981}" destId="{FCF2B398-7DD7-4ED5-B05F-F946C355132B}" srcOrd="0" destOrd="0" presId="urn:microsoft.com/office/officeart/2005/8/layout/target3"/>
    <dgm:cxn modelId="{1B2C6E4C-A5C8-4854-9E06-C028320F9A63}" type="presParOf" srcId="{A5C98913-EB8C-42A4-AD3D-1596F2DBC981}" destId="{7AADEC1A-F841-4921-B3DF-729F9D2E53FB}" srcOrd="1" destOrd="0" presId="urn:microsoft.com/office/officeart/2005/8/layout/target3"/>
    <dgm:cxn modelId="{71FC724C-B0E3-46B7-86AE-39ED4C434EDC}" type="presParOf" srcId="{A5C98913-EB8C-42A4-AD3D-1596F2DBC981}" destId="{44199210-3C2D-4B31-AB53-B2A84638B147}" srcOrd="2" destOrd="0" presId="urn:microsoft.com/office/officeart/2005/8/layout/target3"/>
    <dgm:cxn modelId="{DF40D79C-C7AB-4C3D-BE94-E7B20935D4D6}" type="presParOf" srcId="{A5C98913-EB8C-42A4-AD3D-1596F2DBC981}" destId="{F9EB52AD-E423-4EAC-A369-49ECAA03723E}" srcOrd="3" destOrd="0" presId="urn:microsoft.com/office/officeart/2005/8/layout/target3"/>
    <dgm:cxn modelId="{763FADD3-41BD-4238-83D5-656A0F24A919}" type="presParOf" srcId="{A5C98913-EB8C-42A4-AD3D-1596F2DBC981}" destId="{296FD75A-50AC-4C9F-853B-39597468BF48}" srcOrd="4" destOrd="0" presId="urn:microsoft.com/office/officeart/2005/8/layout/target3"/>
    <dgm:cxn modelId="{4E77C7F3-DAAC-4682-BE6E-A1C63BB7BEA9}" type="presParOf" srcId="{A5C98913-EB8C-42A4-AD3D-1596F2DBC981}" destId="{F2F02CEA-45B8-4F92-88BC-6917D4E16358}" srcOrd="5" destOrd="0" presId="urn:microsoft.com/office/officeart/2005/8/layout/target3"/>
    <dgm:cxn modelId="{8C0DE6AB-9CF6-4220-95AD-4B9173BDF0C6}" type="presParOf" srcId="{A5C98913-EB8C-42A4-AD3D-1596F2DBC981}" destId="{50725B50-97FC-4890-9E24-2A4EFF6A28D3}" srcOrd="6" destOrd="0" presId="urn:microsoft.com/office/officeart/2005/8/layout/target3"/>
    <dgm:cxn modelId="{CF93E6C1-E198-4E1E-A7D3-0F61E235E709}" type="presParOf" srcId="{A5C98913-EB8C-42A4-AD3D-1596F2DBC981}" destId="{A31D5D28-A4DD-4DE2-B4B1-B662B8CCD5C6}" srcOrd="7" destOrd="0" presId="urn:microsoft.com/office/officeart/2005/8/layout/target3"/>
    <dgm:cxn modelId="{6D705E2D-0F6C-42EF-9C53-B30C2ABB17E0}" type="presParOf" srcId="{A5C98913-EB8C-42A4-AD3D-1596F2DBC981}" destId="{5BCB971E-0CC1-4EE1-B2ED-30C46242B69A}" srcOrd="8" destOrd="0" presId="urn:microsoft.com/office/officeart/2005/8/layout/target3"/>
    <dgm:cxn modelId="{5A12D8FF-8C50-4334-A02D-BAAD0574A54C}" type="presParOf" srcId="{A5C98913-EB8C-42A4-AD3D-1596F2DBC981}" destId="{405E0FAE-F282-4177-B2F6-E5EF54937F0F}" srcOrd="9" destOrd="0" presId="urn:microsoft.com/office/officeart/2005/8/layout/target3"/>
    <dgm:cxn modelId="{8841D2D3-D0F4-4911-9BA8-E234842BF447}" type="presParOf" srcId="{A5C98913-EB8C-42A4-AD3D-1596F2DBC981}" destId="{3702141D-2C1E-4F71-AAFC-540A763AA9C2}" srcOrd="10" destOrd="0" presId="urn:microsoft.com/office/officeart/2005/8/layout/target3"/>
    <dgm:cxn modelId="{74A241BC-9D18-4BA6-AAEE-574225F2F632}" type="presParOf" srcId="{A5C98913-EB8C-42A4-AD3D-1596F2DBC981}" destId="{0B2B8911-2C82-4D9E-8094-9E99A73AACFB}"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1EEF72-F57A-4D1A-A19F-A846580AC727}"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hr-HR"/>
        </a:p>
      </dgm:t>
    </dgm:pt>
    <dgm:pt modelId="{9D7D4A39-79E3-4711-9B98-24209E4C72E1}">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hr-HR" sz="2000" b="1"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en-GB" sz="2000" b="0" dirty="0">
              <a:latin typeface="Garamond" panose="02020404030301010803" pitchFamily="18" charset="0"/>
            </a:rPr>
            <a:t>development of self-esteem and positive self-image</a:t>
          </a:r>
          <a:endParaRPr lang="hr-HR" sz="2000" b="0" dirty="0">
            <a:latin typeface="Garamond" panose="02020404030301010803" pitchFamily="18" charset="0"/>
          </a:endParaRPr>
        </a:p>
      </dgm:t>
    </dgm:pt>
    <dgm:pt modelId="{4BD82897-046D-4EE2-8F18-6AC01764B8C8}" type="parTrans" cxnId="{0093BE34-FF2C-4778-8BAF-DA0B0291F4D9}">
      <dgm:prSet/>
      <dgm:spPr/>
      <dgm:t>
        <a:bodyPr/>
        <a:lstStyle/>
        <a:p>
          <a:endParaRPr lang="hr-HR" sz="2000">
            <a:latin typeface="Garamond" panose="02020404030301010803" pitchFamily="18" charset="0"/>
          </a:endParaRPr>
        </a:p>
      </dgm:t>
    </dgm:pt>
    <dgm:pt modelId="{E5D10523-CF54-4917-B53C-88C336CA8300}" type="sibTrans" cxnId="{0093BE34-FF2C-4778-8BAF-DA0B0291F4D9}">
      <dgm:prSet/>
      <dgm:spPr/>
      <dgm:t>
        <a:bodyPr/>
        <a:lstStyle/>
        <a:p>
          <a:endParaRPr lang="hr-HR" sz="2000">
            <a:latin typeface="Garamond" panose="02020404030301010803" pitchFamily="18" charset="0"/>
          </a:endParaRPr>
        </a:p>
      </dgm:t>
    </dgm:pt>
    <dgm:pt modelId="{CC49CC26-8BE5-4F3C-A381-F04BAD110EFE}">
      <dgm:prSet phldrT="[Teks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hr-HR" sz="2000" b="1"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endParaRPr lang="hr-HR" sz="2000" b="1" dirty="0">
            <a:latin typeface="Garamond" panose="02020404030301010803"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lang="hr-HR" sz="2000" b="0" dirty="0">
              <a:latin typeface="Garamond" panose="02020404030301010803" pitchFamily="18" charset="0"/>
            </a:rPr>
            <a:t>development </a:t>
          </a:r>
          <a:r>
            <a:rPr lang="hr-HR" sz="2000" b="0" dirty="0" err="1">
              <a:latin typeface="Garamond" panose="02020404030301010803" pitchFamily="18" charset="0"/>
            </a:rPr>
            <a:t>of</a:t>
          </a:r>
          <a:r>
            <a:rPr lang="hr-HR" sz="2000" b="0" dirty="0">
              <a:latin typeface="Garamond" panose="02020404030301010803" pitchFamily="18" charset="0"/>
            </a:rPr>
            <a:t> </a:t>
          </a:r>
          <a:r>
            <a:rPr lang="hr-HR" sz="2000" b="0" dirty="0" err="1">
              <a:latin typeface="Garamond" panose="02020404030301010803" pitchFamily="18" charset="0"/>
            </a:rPr>
            <a:t>social-emotional</a:t>
          </a:r>
          <a:r>
            <a:rPr lang="hr-HR" sz="2000" b="0" dirty="0">
              <a:latin typeface="Garamond" panose="02020404030301010803" pitchFamily="18" charset="0"/>
            </a:rPr>
            <a:t> </a:t>
          </a:r>
          <a:r>
            <a:rPr lang="hr-HR" sz="2000" b="0" dirty="0" err="1">
              <a:latin typeface="Garamond" panose="02020404030301010803" pitchFamily="18" charset="0"/>
            </a:rPr>
            <a:t>skills</a:t>
          </a:r>
          <a:endParaRPr lang="hr-HR" sz="2000" dirty="0">
            <a:latin typeface="Garamond" panose="02020404030301010803" pitchFamily="18" charset="0"/>
          </a:endParaRPr>
        </a:p>
      </dgm:t>
    </dgm:pt>
    <dgm:pt modelId="{C7152A4B-EADC-4E96-BD67-33249F63FD4A}" type="parTrans" cxnId="{FB723F11-3552-4DF1-8BCA-F8E513F40067}">
      <dgm:prSet/>
      <dgm:spPr/>
      <dgm:t>
        <a:bodyPr/>
        <a:lstStyle/>
        <a:p>
          <a:endParaRPr lang="hr-HR" sz="2000">
            <a:latin typeface="Garamond" panose="02020404030301010803" pitchFamily="18" charset="0"/>
          </a:endParaRPr>
        </a:p>
      </dgm:t>
    </dgm:pt>
    <dgm:pt modelId="{B7934AC8-C11E-41A2-86D5-6AFE9E281225}" type="sibTrans" cxnId="{FB723F11-3552-4DF1-8BCA-F8E513F40067}">
      <dgm:prSet/>
      <dgm:spPr/>
      <dgm:t>
        <a:bodyPr/>
        <a:lstStyle/>
        <a:p>
          <a:endParaRPr lang="hr-HR" sz="2000">
            <a:latin typeface="Garamond" panose="02020404030301010803" pitchFamily="18" charset="0"/>
          </a:endParaRPr>
        </a:p>
      </dgm:t>
    </dgm:pt>
    <dgm:pt modelId="{A5C98913-EB8C-42A4-AD3D-1596F2DBC981}" type="pres">
      <dgm:prSet presAssocID="{711EEF72-F57A-4D1A-A19F-A846580AC727}" presName="Name0" presStyleCnt="0">
        <dgm:presLayoutVars>
          <dgm:chMax val="7"/>
          <dgm:dir/>
          <dgm:animLvl val="lvl"/>
          <dgm:resizeHandles val="exact"/>
        </dgm:presLayoutVars>
      </dgm:prSet>
      <dgm:spPr/>
      <dgm:t>
        <a:bodyPr/>
        <a:lstStyle/>
        <a:p>
          <a:endParaRPr lang="sl-SI"/>
        </a:p>
      </dgm:t>
    </dgm:pt>
    <dgm:pt modelId="{FCF2B398-7DD7-4ED5-B05F-F946C355132B}" type="pres">
      <dgm:prSet presAssocID="{9D7D4A39-79E3-4711-9B98-24209E4C72E1}" presName="circle1" presStyleLbl="node1" presStyleIdx="0" presStyleCnt="2" custLinFactNeighborX="503" custLinFactNeighborY="-1005"/>
      <dgm:spPr/>
    </dgm:pt>
    <dgm:pt modelId="{7AADEC1A-F841-4921-B3DF-729F9D2E53FB}" type="pres">
      <dgm:prSet presAssocID="{9D7D4A39-79E3-4711-9B98-24209E4C72E1}" presName="space" presStyleCnt="0"/>
      <dgm:spPr/>
    </dgm:pt>
    <dgm:pt modelId="{44199210-3C2D-4B31-AB53-B2A84638B147}" type="pres">
      <dgm:prSet presAssocID="{9D7D4A39-79E3-4711-9B98-24209E4C72E1}" presName="rect1" presStyleLbl="alignAcc1" presStyleIdx="0" presStyleCnt="2" custLinFactNeighborX="860"/>
      <dgm:spPr/>
      <dgm:t>
        <a:bodyPr/>
        <a:lstStyle/>
        <a:p>
          <a:endParaRPr lang="sl-SI"/>
        </a:p>
      </dgm:t>
    </dgm:pt>
    <dgm:pt modelId="{F9EB52AD-E423-4EAC-A369-49ECAA03723E}" type="pres">
      <dgm:prSet presAssocID="{CC49CC26-8BE5-4F3C-A381-F04BAD110EFE}" presName="vertSpace2" presStyleLbl="node1" presStyleIdx="0" presStyleCnt="2"/>
      <dgm:spPr/>
    </dgm:pt>
    <dgm:pt modelId="{296FD75A-50AC-4C9F-853B-39597468BF48}" type="pres">
      <dgm:prSet presAssocID="{CC49CC26-8BE5-4F3C-A381-F04BAD110EFE}" presName="circle2" presStyleLbl="node1" presStyleIdx="1" presStyleCnt="2"/>
      <dgm:spPr/>
    </dgm:pt>
    <dgm:pt modelId="{F2F02CEA-45B8-4F92-88BC-6917D4E16358}" type="pres">
      <dgm:prSet presAssocID="{CC49CC26-8BE5-4F3C-A381-F04BAD110EFE}" presName="rect2" presStyleLbl="alignAcc1" presStyleIdx="1" presStyleCnt="2"/>
      <dgm:spPr/>
      <dgm:t>
        <a:bodyPr/>
        <a:lstStyle/>
        <a:p>
          <a:endParaRPr lang="sl-SI"/>
        </a:p>
      </dgm:t>
    </dgm:pt>
    <dgm:pt modelId="{405E0FAE-F282-4177-B2F6-E5EF54937F0F}" type="pres">
      <dgm:prSet presAssocID="{9D7D4A39-79E3-4711-9B98-24209E4C72E1}" presName="rect1ParTxNoCh" presStyleLbl="alignAcc1" presStyleIdx="1" presStyleCnt="2">
        <dgm:presLayoutVars>
          <dgm:chMax val="1"/>
          <dgm:bulletEnabled val="1"/>
        </dgm:presLayoutVars>
      </dgm:prSet>
      <dgm:spPr/>
      <dgm:t>
        <a:bodyPr/>
        <a:lstStyle/>
        <a:p>
          <a:endParaRPr lang="sl-SI"/>
        </a:p>
      </dgm:t>
    </dgm:pt>
    <dgm:pt modelId="{3702141D-2C1E-4F71-AAFC-540A763AA9C2}" type="pres">
      <dgm:prSet presAssocID="{CC49CC26-8BE5-4F3C-A381-F04BAD110EFE}" presName="rect2ParTxNoCh" presStyleLbl="alignAcc1" presStyleIdx="1" presStyleCnt="2">
        <dgm:presLayoutVars>
          <dgm:chMax val="1"/>
          <dgm:bulletEnabled val="1"/>
        </dgm:presLayoutVars>
      </dgm:prSet>
      <dgm:spPr/>
      <dgm:t>
        <a:bodyPr/>
        <a:lstStyle/>
        <a:p>
          <a:endParaRPr lang="sl-SI"/>
        </a:p>
      </dgm:t>
    </dgm:pt>
  </dgm:ptLst>
  <dgm:cxnLst>
    <dgm:cxn modelId="{CFE38C8B-3E50-410C-A622-D1039B1A54BB}" type="presOf" srcId="{CC49CC26-8BE5-4F3C-A381-F04BAD110EFE}" destId="{3702141D-2C1E-4F71-AAFC-540A763AA9C2}" srcOrd="1" destOrd="0" presId="urn:microsoft.com/office/officeart/2005/8/layout/target3"/>
    <dgm:cxn modelId="{FB723F11-3552-4DF1-8BCA-F8E513F40067}" srcId="{711EEF72-F57A-4D1A-A19F-A846580AC727}" destId="{CC49CC26-8BE5-4F3C-A381-F04BAD110EFE}" srcOrd="1" destOrd="0" parTransId="{C7152A4B-EADC-4E96-BD67-33249F63FD4A}" sibTransId="{B7934AC8-C11E-41A2-86D5-6AFE9E281225}"/>
    <dgm:cxn modelId="{FFBD6EF3-8F56-4E3F-ABF2-4F96711654C3}" type="presOf" srcId="{9D7D4A39-79E3-4711-9B98-24209E4C72E1}" destId="{44199210-3C2D-4B31-AB53-B2A84638B147}" srcOrd="0" destOrd="0" presId="urn:microsoft.com/office/officeart/2005/8/layout/target3"/>
    <dgm:cxn modelId="{3422E49F-0C69-4735-8854-2ED0DF77D02A}" type="presOf" srcId="{CC49CC26-8BE5-4F3C-A381-F04BAD110EFE}" destId="{F2F02CEA-45B8-4F92-88BC-6917D4E16358}" srcOrd="0" destOrd="0" presId="urn:microsoft.com/office/officeart/2005/8/layout/target3"/>
    <dgm:cxn modelId="{C508DCFA-4052-4847-9FD3-49A920362604}" type="presOf" srcId="{9D7D4A39-79E3-4711-9B98-24209E4C72E1}" destId="{405E0FAE-F282-4177-B2F6-E5EF54937F0F}" srcOrd="1" destOrd="0" presId="urn:microsoft.com/office/officeart/2005/8/layout/target3"/>
    <dgm:cxn modelId="{5CC950C0-5288-4046-8A43-5094524B59DB}" type="presOf" srcId="{711EEF72-F57A-4D1A-A19F-A846580AC727}" destId="{A5C98913-EB8C-42A4-AD3D-1596F2DBC981}" srcOrd="0" destOrd="0" presId="urn:microsoft.com/office/officeart/2005/8/layout/target3"/>
    <dgm:cxn modelId="{0093BE34-FF2C-4778-8BAF-DA0B0291F4D9}" srcId="{711EEF72-F57A-4D1A-A19F-A846580AC727}" destId="{9D7D4A39-79E3-4711-9B98-24209E4C72E1}" srcOrd="0" destOrd="0" parTransId="{4BD82897-046D-4EE2-8F18-6AC01764B8C8}" sibTransId="{E5D10523-CF54-4917-B53C-88C336CA8300}"/>
    <dgm:cxn modelId="{367B8FA2-1B08-4176-BA71-68E3FBE9738F}" type="presParOf" srcId="{A5C98913-EB8C-42A4-AD3D-1596F2DBC981}" destId="{FCF2B398-7DD7-4ED5-B05F-F946C355132B}" srcOrd="0" destOrd="0" presId="urn:microsoft.com/office/officeart/2005/8/layout/target3"/>
    <dgm:cxn modelId="{1B2C6E4C-A5C8-4854-9E06-C028320F9A63}" type="presParOf" srcId="{A5C98913-EB8C-42A4-AD3D-1596F2DBC981}" destId="{7AADEC1A-F841-4921-B3DF-729F9D2E53FB}" srcOrd="1" destOrd="0" presId="urn:microsoft.com/office/officeart/2005/8/layout/target3"/>
    <dgm:cxn modelId="{71FC724C-B0E3-46B7-86AE-39ED4C434EDC}" type="presParOf" srcId="{A5C98913-EB8C-42A4-AD3D-1596F2DBC981}" destId="{44199210-3C2D-4B31-AB53-B2A84638B147}" srcOrd="2" destOrd="0" presId="urn:microsoft.com/office/officeart/2005/8/layout/target3"/>
    <dgm:cxn modelId="{DF40D79C-C7AB-4C3D-BE94-E7B20935D4D6}" type="presParOf" srcId="{A5C98913-EB8C-42A4-AD3D-1596F2DBC981}" destId="{F9EB52AD-E423-4EAC-A369-49ECAA03723E}" srcOrd="3" destOrd="0" presId="urn:microsoft.com/office/officeart/2005/8/layout/target3"/>
    <dgm:cxn modelId="{763FADD3-41BD-4238-83D5-656A0F24A919}" type="presParOf" srcId="{A5C98913-EB8C-42A4-AD3D-1596F2DBC981}" destId="{296FD75A-50AC-4C9F-853B-39597468BF48}" srcOrd="4" destOrd="0" presId="urn:microsoft.com/office/officeart/2005/8/layout/target3"/>
    <dgm:cxn modelId="{4E77C7F3-DAAC-4682-BE6E-A1C63BB7BEA9}" type="presParOf" srcId="{A5C98913-EB8C-42A4-AD3D-1596F2DBC981}" destId="{F2F02CEA-45B8-4F92-88BC-6917D4E16358}" srcOrd="5" destOrd="0" presId="urn:microsoft.com/office/officeart/2005/8/layout/target3"/>
    <dgm:cxn modelId="{5A12D8FF-8C50-4334-A02D-BAAD0574A54C}" type="presParOf" srcId="{A5C98913-EB8C-42A4-AD3D-1596F2DBC981}" destId="{405E0FAE-F282-4177-B2F6-E5EF54937F0F}" srcOrd="6" destOrd="0" presId="urn:microsoft.com/office/officeart/2005/8/layout/target3"/>
    <dgm:cxn modelId="{8841D2D3-D0F4-4911-9BA8-E234842BF447}" type="presParOf" srcId="{A5C98913-EB8C-42A4-AD3D-1596F2DBC981}" destId="{3702141D-2C1E-4F71-AAFC-540A763AA9C2}" srcOrd="7"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6939B6-C046-42DB-8C3B-943F20D7248D}"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DB689148-3494-4B24-B824-DB4EA6E47B4F}">
      <dgm:prSet phldrT="[Text]" custT="1"/>
      <dgm:spPr/>
      <dgm:t>
        <a:bodyPr/>
        <a:lstStyle/>
        <a:p>
          <a:r>
            <a:rPr lang="en-US" sz="2800">
              <a:latin typeface="Garamond" panose="02020404030301010803" pitchFamily="18" charset="0"/>
            </a:rPr>
            <a:t>In school</a:t>
          </a:r>
          <a:endParaRPr lang="en-US" sz="2800" dirty="0">
            <a:latin typeface="Garamond" panose="02020404030301010803" pitchFamily="18" charset="0"/>
          </a:endParaRPr>
        </a:p>
      </dgm:t>
    </dgm:pt>
    <dgm:pt modelId="{5E6B0778-C13A-4EC1-90AE-9EDCECAC29AF}" type="parTrans" cxnId="{FED38B53-AD7F-40D2-823E-FDFB6F052C3B}">
      <dgm:prSet/>
      <dgm:spPr/>
      <dgm:t>
        <a:bodyPr/>
        <a:lstStyle/>
        <a:p>
          <a:endParaRPr lang="en-US" sz="1800">
            <a:solidFill>
              <a:schemeClr val="tx1"/>
            </a:solidFill>
            <a:latin typeface="Garamond" panose="02020404030301010803" pitchFamily="18" charset="0"/>
          </a:endParaRPr>
        </a:p>
      </dgm:t>
    </dgm:pt>
    <dgm:pt modelId="{4A66BBE1-CB3D-405C-BBC6-1693FFC03855}" type="sibTrans" cxnId="{FED38B53-AD7F-40D2-823E-FDFB6F052C3B}">
      <dgm:prSet/>
      <dgm:spPr/>
      <dgm:t>
        <a:bodyPr/>
        <a:lstStyle/>
        <a:p>
          <a:endParaRPr lang="en-US" sz="1800">
            <a:solidFill>
              <a:schemeClr val="tx1"/>
            </a:solidFill>
            <a:latin typeface="Garamond" panose="02020404030301010803" pitchFamily="18" charset="0"/>
          </a:endParaRPr>
        </a:p>
      </dgm:t>
    </dgm:pt>
    <dgm:pt modelId="{7E362576-9D53-4B2F-928C-874D343119A3}">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a:latin typeface="Garamond" panose="02020404030301010803" pitchFamily="18" charset="0"/>
            </a:rPr>
            <a:t>additional activities (e.g. day celebration, project day, integrated day</a:t>
          </a:r>
        </a:p>
        <a:p>
          <a:pPr lvl="0" defTabSz="800100">
            <a:lnSpc>
              <a:spcPct val="90000"/>
            </a:lnSpc>
            <a:spcBef>
              <a:spcPct val="0"/>
            </a:spcBef>
            <a:spcAft>
              <a:spcPct val="35000"/>
            </a:spcAft>
          </a:pPr>
          <a:endParaRPr lang="en-US" sz="1800" dirty="0">
            <a:latin typeface="Garamond" panose="02020404030301010803" pitchFamily="18" charset="0"/>
          </a:endParaRPr>
        </a:p>
      </dgm:t>
    </dgm:pt>
    <dgm:pt modelId="{AF46F568-33D3-42A1-BBFC-8414661D07EC}" type="parTrans" cxnId="{14A5804D-2FA5-4568-8D6A-E4F346C4A0DE}">
      <dgm:prSet custT="1"/>
      <dgm:spPr/>
      <dgm:t>
        <a:bodyPr/>
        <a:lstStyle/>
        <a:p>
          <a:endParaRPr lang="en-US" sz="1800">
            <a:solidFill>
              <a:schemeClr val="tx1"/>
            </a:solidFill>
            <a:latin typeface="Garamond" panose="02020404030301010803" pitchFamily="18" charset="0"/>
          </a:endParaRPr>
        </a:p>
      </dgm:t>
    </dgm:pt>
    <dgm:pt modelId="{66967561-779C-4898-9C06-8DE80DCFEE74}" type="sibTrans" cxnId="{14A5804D-2FA5-4568-8D6A-E4F346C4A0DE}">
      <dgm:prSet/>
      <dgm:spPr/>
      <dgm:t>
        <a:bodyPr/>
        <a:lstStyle/>
        <a:p>
          <a:endParaRPr lang="en-US" sz="1800">
            <a:solidFill>
              <a:schemeClr val="tx1"/>
            </a:solidFill>
            <a:latin typeface="Garamond" panose="02020404030301010803" pitchFamily="18" charset="0"/>
          </a:endParaRPr>
        </a:p>
      </dgm:t>
    </dgm:pt>
    <dgm:pt modelId="{431C8F4B-F8A0-435A-85E3-DB2554BA74A9}">
      <dgm:prSet custT="1"/>
      <dgm:spPr/>
      <dgm:t>
        <a:bodyPr/>
        <a:lstStyle/>
        <a:p>
          <a:r>
            <a:rPr lang="en-US" sz="1800" dirty="0">
              <a:latin typeface="Garamond" panose="02020404030301010803" pitchFamily="18" charset="0"/>
            </a:rPr>
            <a:t>embedding the program into school documents at the beginning of the school year</a:t>
          </a:r>
        </a:p>
      </dgm:t>
    </dgm:pt>
    <dgm:pt modelId="{4ECF3790-1648-4015-A979-1F77FFF59038}" type="parTrans" cxnId="{74B47329-B47B-434C-9624-CF72317266D9}">
      <dgm:prSet custT="1"/>
      <dgm:spPr/>
      <dgm:t>
        <a:bodyPr/>
        <a:lstStyle/>
        <a:p>
          <a:endParaRPr lang="en-US" sz="1800">
            <a:solidFill>
              <a:schemeClr val="tx1"/>
            </a:solidFill>
            <a:latin typeface="Garamond" panose="02020404030301010803" pitchFamily="18" charset="0"/>
          </a:endParaRPr>
        </a:p>
      </dgm:t>
    </dgm:pt>
    <dgm:pt modelId="{9F568720-8FB5-41DB-97E5-D9BECF211539}" type="sibTrans" cxnId="{74B47329-B47B-434C-9624-CF72317266D9}">
      <dgm:prSet/>
      <dgm:spPr/>
      <dgm:t>
        <a:bodyPr/>
        <a:lstStyle/>
        <a:p>
          <a:endParaRPr lang="en-US" sz="1800">
            <a:solidFill>
              <a:schemeClr val="tx1"/>
            </a:solidFill>
            <a:latin typeface="Garamond" panose="02020404030301010803" pitchFamily="18" charset="0"/>
          </a:endParaRPr>
        </a:p>
      </dgm:t>
    </dgm:pt>
    <dgm:pt modelId="{C2E8E7CF-3563-4E2D-826A-B12EA4ADA618}">
      <dgm:prSet custT="1"/>
      <dgm:spPr/>
      <dgm:t>
        <a:bodyPr/>
        <a:lstStyle/>
        <a:p>
          <a:r>
            <a:rPr lang="en-US" sz="1800">
              <a:latin typeface="Garamond" panose="02020404030301010803" pitchFamily="18" charset="0"/>
            </a:rPr>
            <a:t>carrying out all preparated workshops in the 3 final grades</a:t>
          </a:r>
          <a:endParaRPr lang="en-US" sz="1800" dirty="0">
            <a:latin typeface="Garamond" panose="02020404030301010803" pitchFamily="18" charset="0"/>
          </a:endParaRPr>
        </a:p>
      </dgm:t>
    </dgm:pt>
    <dgm:pt modelId="{EC4CE4E3-61B7-4D3B-8F89-8C600D6279D1}" type="parTrans" cxnId="{C5C474AB-2627-4518-BA96-8911EE5DB592}">
      <dgm:prSet custT="1"/>
      <dgm:spPr/>
      <dgm:t>
        <a:bodyPr/>
        <a:lstStyle/>
        <a:p>
          <a:endParaRPr lang="en-US" sz="1800">
            <a:solidFill>
              <a:schemeClr val="tx1"/>
            </a:solidFill>
            <a:latin typeface="Garamond" panose="02020404030301010803" pitchFamily="18" charset="0"/>
          </a:endParaRPr>
        </a:p>
      </dgm:t>
    </dgm:pt>
    <dgm:pt modelId="{CF39DE2F-5BA7-4DC6-951F-8180D1642527}" type="sibTrans" cxnId="{C5C474AB-2627-4518-BA96-8911EE5DB592}">
      <dgm:prSet/>
      <dgm:spPr/>
      <dgm:t>
        <a:bodyPr/>
        <a:lstStyle/>
        <a:p>
          <a:endParaRPr lang="en-US" sz="1800">
            <a:solidFill>
              <a:schemeClr val="tx1"/>
            </a:solidFill>
            <a:latin typeface="Garamond" panose="02020404030301010803" pitchFamily="18" charset="0"/>
          </a:endParaRPr>
        </a:p>
      </dgm:t>
    </dgm:pt>
    <dgm:pt modelId="{926DD2AF-039E-48A5-8C4B-EB39878D445C}">
      <dgm:prSet custT="1"/>
      <dgm:spPr/>
      <dgm:t>
        <a:bodyPr/>
        <a:lstStyle/>
        <a:p>
          <a:r>
            <a:rPr lang="en-US" sz="1800" dirty="0">
              <a:latin typeface="Garamond" panose="02020404030301010803" pitchFamily="18" charset="0"/>
            </a:rPr>
            <a:t>regular cooperation with external institutions</a:t>
          </a:r>
        </a:p>
      </dgm:t>
    </dgm:pt>
    <dgm:pt modelId="{EE71A3B1-DA5C-4802-B6F5-B6B67E5CB71F}" type="parTrans" cxnId="{25B0E213-B2A2-4D78-AF91-C417031C9B5C}">
      <dgm:prSet custT="1"/>
      <dgm:spPr/>
      <dgm:t>
        <a:bodyPr/>
        <a:lstStyle/>
        <a:p>
          <a:endParaRPr lang="en-US" sz="1800">
            <a:solidFill>
              <a:schemeClr val="tx1"/>
            </a:solidFill>
            <a:latin typeface="Garamond" panose="02020404030301010803" pitchFamily="18" charset="0"/>
          </a:endParaRPr>
        </a:p>
      </dgm:t>
    </dgm:pt>
    <dgm:pt modelId="{173320EE-A30E-47E9-92E9-84B92913DC63}" type="sibTrans" cxnId="{25B0E213-B2A2-4D78-AF91-C417031C9B5C}">
      <dgm:prSet/>
      <dgm:spPr/>
      <dgm:t>
        <a:bodyPr/>
        <a:lstStyle/>
        <a:p>
          <a:endParaRPr lang="en-US" sz="1800">
            <a:solidFill>
              <a:schemeClr val="tx1"/>
            </a:solidFill>
            <a:latin typeface="Garamond" panose="02020404030301010803" pitchFamily="18" charset="0"/>
          </a:endParaRPr>
        </a:p>
      </dgm:t>
    </dgm:pt>
    <dgm:pt modelId="{A64C7B1F-AF76-4AC3-B756-7572AF437A62}" type="pres">
      <dgm:prSet presAssocID="{136939B6-C046-42DB-8C3B-943F20D7248D}" presName="Name0" presStyleCnt="0">
        <dgm:presLayoutVars>
          <dgm:chPref val="1"/>
          <dgm:dir/>
          <dgm:animOne val="branch"/>
          <dgm:animLvl val="lvl"/>
          <dgm:resizeHandles val="exact"/>
        </dgm:presLayoutVars>
      </dgm:prSet>
      <dgm:spPr/>
      <dgm:t>
        <a:bodyPr/>
        <a:lstStyle/>
        <a:p>
          <a:endParaRPr lang="sl-SI"/>
        </a:p>
      </dgm:t>
    </dgm:pt>
    <dgm:pt modelId="{4E2A24A2-8EC4-43DB-A3B0-2011361CBBE2}" type="pres">
      <dgm:prSet presAssocID="{DB689148-3494-4B24-B824-DB4EA6E47B4F}" presName="root1" presStyleCnt="0"/>
      <dgm:spPr/>
    </dgm:pt>
    <dgm:pt modelId="{C62F8679-B0DF-46BE-BF8B-B1238857A3ED}" type="pres">
      <dgm:prSet presAssocID="{DB689148-3494-4B24-B824-DB4EA6E47B4F}" presName="LevelOneTextNode" presStyleLbl="node0" presStyleIdx="0" presStyleCnt="1">
        <dgm:presLayoutVars>
          <dgm:chPref val="3"/>
        </dgm:presLayoutVars>
      </dgm:prSet>
      <dgm:spPr/>
      <dgm:t>
        <a:bodyPr/>
        <a:lstStyle/>
        <a:p>
          <a:endParaRPr lang="sl-SI"/>
        </a:p>
      </dgm:t>
    </dgm:pt>
    <dgm:pt modelId="{099808F3-D2B4-421F-AFE0-FAFB6FD7F037}" type="pres">
      <dgm:prSet presAssocID="{DB689148-3494-4B24-B824-DB4EA6E47B4F}" presName="level2hierChild" presStyleCnt="0"/>
      <dgm:spPr/>
    </dgm:pt>
    <dgm:pt modelId="{3596F091-14F2-4667-A4CD-A8CA3B10AC98}" type="pres">
      <dgm:prSet presAssocID="{4ECF3790-1648-4015-A979-1F77FFF59038}" presName="conn2-1" presStyleLbl="parChTrans1D2" presStyleIdx="0" presStyleCnt="4"/>
      <dgm:spPr/>
      <dgm:t>
        <a:bodyPr/>
        <a:lstStyle/>
        <a:p>
          <a:endParaRPr lang="sl-SI"/>
        </a:p>
      </dgm:t>
    </dgm:pt>
    <dgm:pt modelId="{DF23EDE3-9BEA-4D8F-9952-F9FF4E5E405A}" type="pres">
      <dgm:prSet presAssocID="{4ECF3790-1648-4015-A979-1F77FFF59038}" presName="connTx" presStyleLbl="parChTrans1D2" presStyleIdx="0" presStyleCnt="4"/>
      <dgm:spPr/>
      <dgm:t>
        <a:bodyPr/>
        <a:lstStyle/>
        <a:p>
          <a:endParaRPr lang="sl-SI"/>
        </a:p>
      </dgm:t>
    </dgm:pt>
    <dgm:pt modelId="{2CBA6433-46F0-47FC-B871-A8217C6ED219}" type="pres">
      <dgm:prSet presAssocID="{431C8F4B-F8A0-435A-85E3-DB2554BA74A9}" presName="root2" presStyleCnt="0"/>
      <dgm:spPr/>
    </dgm:pt>
    <dgm:pt modelId="{14F2A2D9-A2F3-455E-AB5E-831727C3E693}" type="pres">
      <dgm:prSet presAssocID="{431C8F4B-F8A0-435A-85E3-DB2554BA74A9}" presName="LevelTwoTextNode" presStyleLbl="node2" presStyleIdx="0" presStyleCnt="4" custScaleX="248564">
        <dgm:presLayoutVars>
          <dgm:chPref val="3"/>
        </dgm:presLayoutVars>
      </dgm:prSet>
      <dgm:spPr/>
      <dgm:t>
        <a:bodyPr/>
        <a:lstStyle/>
        <a:p>
          <a:endParaRPr lang="sl-SI"/>
        </a:p>
      </dgm:t>
    </dgm:pt>
    <dgm:pt modelId="{8A552D90-DB9B-4A5E-8444-63596F229024}" type="pres">
      <dgm:prSet presAssocID="{431C8F4B-F8A0-435A-85E3-DB2554BA74A9}" presName="level3hierChild" presStyleCnt="0"/>
      <dgm:spPr/>
    </dgm:pt>
    <dgm:pt modelId="{D973544D-F636-4E23-A4F0-9ED4ABC81FDC}" type="pres">
      <dgm:prSet presAssocID="{EC4CE4E3-61B7-4D3B-8F89-8C600D6279D1}" presName="conn2-1" presStyleLbl="parChTrans1D2" presStyleIdx="1" presStyleCnt="4"/>
      <dgm:spPr/>
      <dgm:t>
        <a:bodyPr/>
        <a:lstStyle/>
        <a:p>
          <a:endParaRPr lang="sl-SI"/>
        </a:p>
      </dgm:t>
    </dgm:pt>
    <dgm:pt modelId="{672DD6A6-C648-43FE-89B2-80D240B5379B}" type="pres">
      <dgm:prSet presAssocID="{EC4CE4E3-61B7-4D3B-8F89-8C600D6279D1}" presName="connTx" presStyleLbl="parChTrans1D2" presStyleIdx="1" presStyleCnt="4"/>
      <dgm:spPr/>
      <dgm:t>
        <a:bodyPr/>
        <a:lstStyle/>
        <a:p>
          <a:endParaRPr lang="sl-SI"/>
        </a:p>
      </dgm:t>
    </dgm:pt>
    <dgm:pt modelId="{E7FEB01E-E80F-4639-B1E1-BDB99152108F}" type="pres">
      <dgm:prSet presAssocID="{C2E8E7CF-3563-4E2D-826A-B12EA4ADA618}" presName="root2" presStyleCnt="0"/>
      <dgm:spPr/>
    </dgm:pt>
    <dgm:pt modelId="{ED84AB20-179F-4E06-A9BC-49D21D38AE7B}" type="pres">
      <dgm:prSet presAssocID="{C2E8E7CF-3563-4E2D-826A-B12EA4ADA618}" presName="LevelTwoTextNode" presStyleLbl="node2" presStyleIdx="1" presStyleCnt="4" custScaleX="244641" custLinFactNeighborX="1568" custLinFactNeighborY="-3858">
        <dgm:presLayoutVars>
          <dgm:chPref val="3"/>
        </dgm:presLayoutVars>
      </dgm:prSet>
      <dgm:spPr/>
      <dgm:t>
        <a:bodyPr/>
        <a:lstStyle/>
        <a:p>
          <a:endParaRPr lang="sl-SI"/>
        </a:p>
      </dgm:t>
    </dgm:pt>
    <dgm:pt modelId="{FCE12C30-3778-42CE-A87A-3AB12AAFB19B}" type="pres">
      <dgm:prSet presAssocID="{C2E8E7CF-3563-4E2D-826A-B12EA4ADA618}" presName="level3hierChild" presStyleCnt="0"/>
      <dgm:spPr/>
    </dgm:pt>
    <dgm:pt modelId="{A5084D31-2261-4947-893F-AE9AA023E9C1}" type="pres">
      <dgm:prSet presAssocID="{AF46F568-33D3-42A1-BBFC-8414661D07EC}" presName="conn2-1" presStyleLbl="parChTrans1D2" presStyleIdx="2" presStyleCnt="4"/>
      <dgm:spPr/>
      <dgm:t>
        <a:bodyPr/>
        <a:lstStyle/>
        <a:p>
          <a:endParaRPr lang="sl-SI"/>
        </a:p>
      </dgm:t>
    </dgm:pt>
    <dgm:pt modelId="{7DBDCAAC-5DB6-4137-9B9C-EB09D0B23E96}" type="pres">
      <dgm:prSet presAssocID="{AF46F568-33D3-42A1-BBFC-8414661D07EC}" presName="connTx" presStyleLbl="parChTrans1D2" presStyleIdx="2" presStyleCnt="4"/>
      <dgm:spPr/>
      <dgm:t>
        <a:bodyPr/>
        <a:lstStyle/>
        <a:p>
          <a:endParaRPr lang="sl-SI"/>
        </a:p>
      </dgm:t>
    </dgm:pt>
    <dgm:pt modelId="{22E6CD2E-D381-47B3-B7E2-7B04DC44045F}" type="pres">
      <dgm:prSet presAssocID="{7E362576-9D53-4B2F-928C-874D343119A3}" presName="root2" presStyleCnt="0"/>
      <dgm:spPr/>
    </dgm:pt>
    <dgm:pt modelId="{42D98380-88E1-4F30-A5C0-7A3AD25C0110}" type="pres">
      <dgm:prSet presAssocID="{7E362576-9D53-4B2F-928C-874D343119A3}" presName="LevelTwoTextNode" presStyleLbl="node2" presStyleIdx="2" presStyleCnt="4" custScaleX="245425">
        <dgm:presLayoutVars>
          <dgm:chPref val="3"/>
        </dgm:presLayoutVars>
      </dgm:prSet>
      <dgm:spPr/>
      <dgm:t>
        <a:bodyPr/>
        <a:lstStyle/>
        <a:p>
          <a:endParaRPr lang="sl-SI"/>
        </a:p>
      </dgm:t>
    </dgm:pt>
    <dgm:pt modelId="{BBC20CDC-CDD1-456C-87A1-45FDDD893AC4}" type="pres">
      <dgm:prSet presAssocID="{7E362576-9D53-4B2F-928C-874D343119A3}" presName="level3hierChild" presStyleCnt="0"/>
      <dgm:spPr/>
    </dgm:pt>
    <dgm:pt modelId="{ACA7096F-2D6C-4654-BC42-F24DEF90915D}" type="pres">
      <dgm:prSet presAssocID="{EE71A3B1-DA5C-4802-B6F5-B6B67E5CB71F}" presName="conn2-1" presStyleLbl="parChTrans1D2" presStyleIdx="3" presStyleCnt="4"/>
      <dgm:spPr/>
      <dgm:t>
        <a:bodyPr/>
        <a:lstStyle/>
        <a:p>
          <a:endParaRPr lang="sl-SI"/>
        </a:p>
      </dgm:t>
    </dgm:pt>
    <dgm:pt modelId="{594B354E-8FDD-4E43-B384-8386BA4AD18B}" type="pres">
      <dgm:prSet presAssocID="{EE71A3B1-DA5C-4802-B6F5-B6B67E5CB71F}" presName="connTx" presStyleLbl="parChTrans1D2" presStyleIdx="3" presStyleCnt="4"/>
      <dgm:spPr/>
      <dgm:t>
        <a:bodyPr/>
        <a:lstStyle/>
        <a:p>
          <a:endParaRPr lang="sl-SI"/>
        </a:p>
      </dgm:t>
    </dgm:pt>
    <dgm:pt modelId="{ED3726D7-90DA-45AC-ACF0-FA8E500C24BA}" type="pres">
      <dgm:prSet presAssocID="{926DD2AF-039E-48A5-8C4B-EB39878D445C}" presName="root2" presStyleCnt="0"/>
      <dgm:spPr/>
    </dgm:pt>
    <dgm:pt modelId="{5DF211D3-B8D7-4D3B-ABBF-EB38327EAE87}" type="pres">
      <dgm:prSet presAssocID="{926DD2AF-039E-48A5-8C4B-EB39878D445C}" presName="LevelTwoTextNode" presStyleLbl="node2" presStyleIdx="3" presStyleCnt="4" custScaleX="243856">
        <dgm:presLayoutVars>
          <dgm:chPref val="3"/>
        </dgm:presLayoutVars>
      </dgm:prSet>
      <dgm:spPr/>
      <dgm:t>
        <a:bodyPr/>
        <a:lstStyle/>
        <a:p>
          <a:endParaRPr lang="sl-SI"/>
        </a:p>
      </dgm:t>
    </dgm:pt>
    <dgm:pt modelId="{7F223263-E2B2-4B91-BF58-FE45B084217F}" type="pres">
      <dgm:prSet presAssocID="{926DD2AF-039E-48A5-8C4B-EB39878D445C}" presName="level3hierChild" presStyleCnt="0"/>
      <dgm:spPr/>
    </dgm:pt>
  </dgm:ptLst>
  <dgm:cxnLst>
    <dgm:cxn modelId="{70340E82-E54C-4BB2-B93F-131DB9BE437C}" type="presOf" srcId="{431C8F4B-F8A0-435A-85E3-DB2554BA74A9}" destId="{14F2A2D9-A2F3-455E-AB5E-831727C3E693}" srcOrd="0" destOrd="0" presId="urn:microsoft.com/office/officeart/2008/layout/HorizontalMultiLevelHierarchy"/>
    <dgm:cxn modelId="{E20A73F6-C8B5-42CE-932D-C7B81ED73580}" type="presOf" srcId="{7E362576-9D53-4B2F-928C-874D343119A3}" destId="{42D98380-88E1-4F30-A5C0-7A3AD25C0110}" srcOrd="0" destOrd="0" presId="urn:microsoft.com/office/officeart/2008/layout/HorizontalMultiLevelHierarchy"/>
    <dgm:cxn modelId="{09D4F49A-60E3-430D-850F-689FBF2723E5}" type="presOf" srcId="{AF46F568-33D3-42A1-BBFC-8414661D07EC}" destId="{A5084D31-2261-4947-893F-AE9AA023E9C1}" srcOrd="0" destOrd="0" presId="urn:microsoft.com/office/officeart/2008/layout/HorizontalMultiLevelHierarchy"/>
    <dgm:cxn modelId="{840945A4-F309-450D-B210-E81562F8014D}" type="presOf" srcId="{136939B6-C046-42DB-8C3B-943F20D7248D}" destId="{A64C7B1F-AF76-4AC3-B756-7572AF437A62}" srcOrd="0" destOrd="0" presId="urn:microsoft.com/office/officeart/2008/layout/HorizontalMultiLevelHierarchy"/>
    <dgm:cxn modelId="{738D4194-39B1-4231-AA50-7FA3C8F72559}" type="presOf" srcId="{EE71A3B1-DA5C-4802-B6F5-B6B67E5CB71F}" destId="{ACA7096F-2D6C-4654-BC42-F24DEF90915D}" srcOrd="0" destOrd="0" presId="urn:microsoft.com/office/officeart/2008/layout/HorizontalMultiLevelHierarchy"/>
    <dgm:cxn modelId="{FF2E80B8-CA74-4F8B-AF37-BE0BF00F8FC9}" type="presOf" srcId="{C2E8E7CF-3563-4E2D-826A-B12EA4ADA618}" destId="{ED84AB20-179F-4E06-A9BC-49D21D38AE7B}" srcOrd="0" destOrd="0" presId="urn:microsoft.com/office/officeart/2008/layout/HorizontalMultiLevelHierarchy"/>
    <dgm:cxn modelId="{F7FB33E7-BF0C-41D5-89FE-4ADC4A379514}" type="presOf" srcId="{EC4CE4E3-61B7-4D3B-8F89-8C600D6279D1}" destId="{672DD6A6-C648-43FE-89B2-80D240B5379B}" srcOrd="1" destOrd="0" presId="urn:microsoft.com/office/officeart/2008/layout/HorizontalMultiLevelHierarchy"/>
    <dgm:cxn modelId="{74B47329-B47B-434C-9624-CF72317266D9}" srcId="{DB689148-3494-4B24-B824-DB4EA6E47B4F}" destId="{431C8F4B-F8A0-435A-85E3-DB2554BA74A9}" srcOrd="0" destOrd="0" parTransId="{4ECF3790-1648-4015-A979-1F77FFF59038}" sibTransId="{9F568720-8FB5-41DB-97E5-D9BECF211539}"/>
    <dgm:cxn modelId="{F138F9B8-70DA-4FF5-96F3-709DB7DC96CA}" type="presOf" srcId="{DB689148-3494-4B24-B824-DB4EA6E47B4F}" destId="{C62F8679-B0DF-46BE-BF8B-B1238857A3ED}" srcOrd="0" destOrd="0" presId="urn:microsoft.com/office/officeart/2008/layout/HorizontalMultiLevelHierarchy"/>
    <dgm:cxn modelId="{B926A9FC-8307-4FF4-BFB9-A7D1F1D97065}" type="presOf" srcId="{4ECF3790-1648-4015-A979-1F77FFF59038}" destId="{DF23EDE3-9BEA-4D8F-9952-F9FF4E5E405A}" srcOrd="1" destOrd="0" presId="urn:microsoft.com/office/officeart/2008/layout/HorizontalMultiLevelHierarchy"/>
    <dgm:cxn modelId="{19B25865-87B7-435A-BF8F-AC837F54EDB2}" type="presOf" srcId="{EC4CE4E3-61B7-4D3B-8F89-8C600D6279D1}" destId="{D973544D-F636-4E23-A4F0-9ED4ABC81FDC}" srcOrd="0" destOrd="0" presId="urn:microsoft.com/office/officeart/2008/layout/HorizontalMultiLevelHierarchy"/>
    <dgm:cxn modelId="{9BE4F285-66F2-48F9-8786-B6C22290E6FD}" type="presOf" srcId="{AF46F568-33D3-42A1-BBFC-8414661D07EC}" destId="{7DBDCAAC-5DB6-4137-9B9C-EB09D0B23E96}" srcOrd="1" destOrd="0" presId="urn:microsoft.com/office/officeart/2008/layout/HorizontalMultiLevelHierarchy"/>
    <dgm:cxn modelId="{FED38B53-AD7F-40D2-823E-FDFB6F052C3B}" srcId="{136939B6-C046-42DB-8C3B-943F20D7248D}" destId="{DB689148-3494-4B24-B824-DB4EA6E47B4F}" srcOrd="0" destOrd="0" parTransId="{5E6B0778-C13A-4EC1-90AE-9EDCECAC29AF}" sibTransId="{4A66BBE1-CB3D-405C-BBC6-1693FFC03855}"/>
    <dgm:cxn modelId="{D05BB29E-5B7B-4BCA-8601-EF1C7901D82B}" type="presOf" srcId="{EE71A3B1-DA5C-4802-B6F5-B6B67E5CB71F}" destId="{594B354E-8FDD-4E43-B384-8386BA4AD18B}" srcOrd="1" destOrd="0" presId="urn:microsoft.com/office/officeart/2008/layout/HorizontalMultiLevelHierarchy"/>
    <dgm:cxn modelId="{25B0E213-B2A2-4D78-AF91-C417031C9B5C}" srcId="{DB689148-3494-4B24-B824-DB4EA6E47B4F}" destId="{926DD2AF-039E-48A5-8C4B-EB39878D445C}" srcOrd="3" destOrd="0" parTransId="{EE71A3B1-DA5C-4802-B6F5-B6B67E5CB71F}" sibTransId="{173320EE-A30E-47E9-92E9-84B92913DC63}"/>
    <dgm:cxn modelId="{05FB035E-71D4-4337-B15C-C247BE00358B}" type="presOf" srcId="{4ECF3790-1648-4015-A979-1F77FFF59038}" destId="{3596F091-14F2-4667-A4CD-A8CA3B10AC98}" srcOrd="0" destOrd="0" presId="urn:microsoft.com/office/officeart/2008/layout/HorizontalMultiLevelHierarchy"/>
    <dgm:cxn modelId="{C5C474AB-2627-4518-BA96-8911EE5DB592}" srcId="{DB689148-3494-4B24-B824-DB4EA6E47B4F}" destId="{C2E8E7CF-3563-4E2D-826A-B12EA4ADA618}" srcOrd="1" destOrd="0" parTransId="{EC4CE4E3-61B7-4D3B-8F89-8C600D6279D1}" sibTransId="{CF39DE2F-5BA7-4DC6-951F-8180D1642527}"/>
    <dgm:cxn modelId="{157099EC-B5CF-49CF-B3FC-1041579DBB13}" type="presOf" srcId="{926DD2AF-039E-48A5-8C4B-EB39878D445C}" destId="{5DF211D3-B8D7-4D3B-ABBF-EB38327EAE87}" srcOrd="0" destOrd="0" presId="urn:microsoft.com/office/officeart/2008/layout/HorizontalMultiLevelHierarchy"/>
    <dgm:cxn modelId="{14A5804D-2FA5-4568-8D6A-E4F346C4A0DE}" srcId="{DB689148-3494-4B24-B824-DB4EA6E47B4F}" destId="{7E362576-9D53-4B2F-928C-874D343119A3}" srcOrd="2" destOrd="0" parTransId="{AF46F568-33D3-42A1-BBFC-8414661D07EC}" sibTransId="{66967561-779C-4898-9C06-8DE80DCFEE74}"/>
    <dgm:cxn modelId="{B4DAE0D8-44BA-49ED-8655-54F11A34D62F}" type="presParOf" srcId="{A64C7B1F-AF76-4AC3-B756-7572AF437A62}" destId="{4E2A24A2-8EC4-43DB-A3B0-2011361CBBE2}" srcOrd="0" destOrd="0" presId="urn:microsoft.com/office/officeart/2008/layout/HorizontalMultiLevelHierarchy"/>
    <dgm:cxn modelId="{8C2B64EA-E740-429B-AE84-A911342CABCF}" type="presParOf" srcId="{4E2A24A2-8EC4-43DB-A3B0-2011361CBBE2}" destId="{C62F8679-B0DF-46BE-BF8B-B1238857A3ED}" srcOrd="0" destOrd="0" presId="urn:microsoft.com/office/officeart/2008/layout/HorizontalMultiLevelHierarchy"/>
    <dgm:cxn modelId="{C89B5162-4811-49F6-9ECD-79906D155EFA}" type="presParOf" srcId="{4E2A24A2-8EC4-43DB-A3B0-2011361CBBE2}" destId="{099808F3-D2B4-421F-AFE0-FAFB6FD7F037}" srcOrd="1" destOrd="0" presId="urn:microsoft.com/office/officeart/2008/layout/HorizontalMultiLevelHierarchy"/>
    <dgm:cxn modelId="{11B906BD-ACD9-44C3-B639-52C80CB077D7}" type="presParOf" srcId="{099808F3-D2B4-421F-AFE0-FAFB6FD7F037}" destId="{3596F091-14F2-4667-A4CD-A8CA3B10AC98}" srcOrd="0" destOrd="0" presId="urn:microsoft.com/office/officeart/2008/layout/HorizontalMultiLevelHierarchy"/>
    <dgm:cxn modelId="{040A1842-8AFC-4A98-993B-6A4F8BE3CD94}" type="presParOf" srcId="{3596F091-14F2-4667-A4CD-A8CA3B10AC98}" destId="{DF23EDE3-9BEA-4D8F-9952-F9FF4E5E405A}" srcOrd="0" destOrd="0" presId="urn:microsoft.com/office/officeart/2008/layout/HorizontalMultiLevelHierarchy"/>
    <dgm:cxn modelId="{8F7453DB-B895-49E2-861F-C035858769EC}" type="presParOf" srcId="{099808F3-D2B4-421F-AFE0-FAFB6FD7F037}" destId="{2CBA6433-46F0-47FC-B871-A8217C6ED219}" srcOrd="1" destOrd="0" presId="urn:microsoft.com/office/officeart/2008/layout/HorizontalMultiLevelHierarchy"/>
    <dgm:cxn modelId="{BF613BA9-D1B8-45BA-B65A-07CB9934A9BB}" type="presParOf" srcId="{2CBA6433-46F0-47FC-B871-A8217C6ED219}" destId="{14F2A2D9-A2F3-455E-AB5E-831727C3E693}" srcOrd="0" destOrd="0" presId="urn:microsoft.com/office/officeart/2008/layout/HorizontalMultiLevelHierarchy"/>
    <dgm:cxn modelId="{EB6994C0-BC88-4851-BCD5-153A897B869F}" type="presParOf" srcId="{2CBA6433-46F0-47FC-B871-A8217C6ED219}" destId="{8A552D90-DB9B-4A5E-8444-63596F229024}" srcOrd="1" destOrd="0" presId="urn:microsoft.com/office/officeart/2008/layout/HorizontalMultiLevelHierarchy"/>
    <dgm:cxn modelId="{2C7901C5-EC5D-4DCD-9C6C-C7B603456DE2}" type="presParOf" srcId="{099808F3-D2B4-421F-AFE0-FAFB6FD7F037}" destId="{D973544D-F636-4E23-A4F0-9ED4ABC81FDC}" srcOrd="2" destOrd="0" presId="urn:microsoft.com/office/officeart/2008/layout/HorizontalMultiLevelHierarchy"/>
    <dgm:cxn modelId="{7F1ABF09-A85D-4ED3-BA70-A577211522A0}" type="presParOf" srcId="{D973544D-F636-4E23-A4F0-9ED4ABC81FDC}" destId="{672DD6A6-C648-43FE-89B2-80D240B5379B}" srcOrd="0" destOrd="0" presId="urn:microsoft.com/office/officeart/2008/layout/HorizontalMultiLevelHierarchy"/>
    <dgm:cxn modelId="{9A272BE5-9367-46F6-B7E1-0CB9F96420B5}" type="presParOf" srcId="{099808F3-D2B4-421F-AFE0-FAFB6FD7F037}" destId="{E7FEB01E-E80F-4639-B1E1-BDB99152108F}" srcOrd="3" destOrd="0" presId="urn:microsoft.com/office/officeart/2008/layout/HorizontalMultiLevelHierarchy"/>
    <dgm:cxn modelId="{FB2F31D3-2280-421C-A6E1-B066158AB759}" type="presParOf" srcId="{E7FEB01E-E80F-4639-B1E1-BDB99152108F}" destId="{ED84AB20-179F-4E06-A9BC-49D21D38AE7B}" srcOrd="0" destOrd="0" presId="urn:microsoft.com/office/officeart/2008/layout/HorizontalMultiLevelHierarchy"/>
    <dgm:cxn modelId="{9A539473-4392-4F5F-B275-81061A58C317}" type="presParOf" srcId="{E7FEB01E-E80F-4639-B1E1-BDB99152108F}" destId="{FCE12C30-3778-42CE-A87A-3AB12AAFB19B}" srcOrd="1" destOrd="0" presId="urn:microsoft.com/office/officeart/2008/layout/HorizontalMultiLevelHierarchy"/>
    <dgm:cxn modelId="{3D0BFCA6-F55E-440A-B98E-8061DECA96A2}" type="presParOf" srcId="{099808F3-D2B4-421F-AFE0-FAFB6FD7F037}" destId="{A5084D31-2261-4947-893F-AE9AA023E9C1}" srcOrd="4" destOrd="0" presId="urn:microsoft.com/office/officeart/2008/layout/HorizontalMultiLevelHierarchy"/>
    <dgm:cxn modelId="{96B35E73-0B5D-4EBF-A92D-1EA6C9E346C4}" type="presParOf" srcId="{A5084D31-2261-4947-893F-AE9AA023E9C1}" destId="{7DBDCAAC-5DB6-4137-9B9C-EB09D0B23E96}" srcOrd="0" destOrd="0" presId="urn:microsoft.com/office/officeart/2008/layout/HorizontalMultiLevelHierarchy"/>
    <dgm:cxn modelId="{A2B0C211-F3E7-4547-8EC2-2168FA235DEA}" type="presParOf" srcId="{099808F3-D2B4-421F-AFE0-FAFB6FD7F037}" destId="{22E6CD2E-D381-47B3-B7E2-7B04DC44045F}" srcOrd="5" destOrd="0" presId="urn:microsoft.com/office/officeart/2008/layout/HorizontalMultiLevelHierarchy"/>
    <dgm:cxn modelId="{FB9541E2-347D-4AF4-BD83-6C3A0DEE6790}" type="presParOf" srcId="{22E6CD2E-D381-47B3-B7E2-7B04DC44045F}" destId="{42D98380-88E1-4F30-A5C0-7A3AD25C0110}" srcOrd="0" destOrd="0" presId="urn:microsoft.com/office/officeart/2008/layout/HorizontalMultiLevelHierarchy"/>
    <dgm:cxn modelId="{CCB3E0BB-D9A4-4F8B-A5E7-98B83798170A}" type="presParOf" srcId="{22E6CD2E-D381-47B3-B7E2-7B04DC44045F}" destId="{BBC20CDC-CDD1-456C-87A1-45FDDD893AC4}" srcOrd="1" destOrd="0" presId="urn:microsoft.com/office/officeart/2008/layout/HorizontalMultiLevelHierarchy"/>
    <dgm:cxn modelId="{F549DCC4-CE1D-4019-B0B8-947C4AD51D51}" type="presParOf" srcId="{099808F3-D2B4-421F-AFE0-FAFB6FD7F037}" destId="{ACA7096F-2D6C-4654-BC42-F24DEF90915D}" srcOrd="6" destOrd="0" presId="urn:microsoft.com/office/officeart/2008/layout/HorizontalMultiLevelHierarchy"/>
    <dgm:cxn modelId="{636FCFC2-E51D-490F-ADFE-1A0A9C2386D1}" type="presParOf" srcId="{ACA7096F-2D6C-4654-BC42-F24DEF90915D}" destId="{594B354E-8FDD-4E43-B384-8386BA4AD18B}" srcOrd="0" destOrd="0" presId="urn:microsoft.com/office/officeart/2008/layout/HorizontalMultiLevelHierarchy"/>
    <dgm:cxn modelId="{079DE98F-5010-4FD6-8787-B1CEF117A73C}" type="presParOf" srcId="{099808F3-D2B4-421F-AFE0-FAFB6FD7F037}" destId="{ED3726D7-90DA-45AC-ACF0-FA8E500C24BA}" srcOrd="7" destOrd="0" presId="urn:microsoft.com/office/officeart/2008/layout/HorizontalMultiLevelHierarchy"/>
    <dgm:cxn modelId="{66DDCAA1-D221-44E1-961D-5876C877A847}" type="presParOf" srcId="{ED3726D7-90DA-45AC-ACF0-FA8E500C24BA}" destId="{5DF211D3-B8D7-4D3B-ABBF-EB38327EAE87}" srcOrd="0" destOrd="0" presId="urn:microsoft.com/office/officeart/2008/layout/HorizontalMultiLevelHierarchy"/>
    <dgm:cxn modelId="{E0CBD398-6675-4D16-BF9A-AEC5DB1A90A7}" type="presParOf" srcId="{ED3726D7-90DA-45AC-ACF0-FA8E500C24BA}" destId="{7F223263-E2B2-4B91-BF58-FE45B084217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20858B-4F1F-4BC8-92BB-09140085E626}"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3EBB9297-F312-4BDD-A23D-2189D5347701}">
      <dgm:prSet phldrT="[Text]"/>
      <dgm:spPr/>
      <dgm:t>
        <a:bodyPr/>
        <a:lstStyle/>
        <a:p>
          <a:r>
            <a:rPr lang="en-US" dirty="0">
              <a:latin typeface="Garamond" panose="02020404030301010803" pitchFamily="18" charset="0"/>
            </a:rPr>
            <a:t>School</a:t>
          </a:r>
        </a:p>
      </dgm:t>
    </dgm:pt>
    <dgm:pt modelId="{D09FDFAD-16D9-4C9D-9418-597C0998BF77}" type="parTrans" cxnId="{7E064229-9F3B-4F52-8C5D-F576CB926612}">
      <dgm:prSet/>
      <dgm:spPr/>
      <dgm:t>
        <a:bodyPr/>
        <a:lstStyle/>
        <a:p>
          <a:endParaRPr lang="en-US">
            <a:latin typeface="Garamond" panose="02020404030301010803" pitchFamily="18" charset="0"/>
          </a:endParaRPr>
        </a:p>
      </dgm:t>
    </dgm:pt>
    <dgm:pt modelId="{0ED03387-F324-4538-90E5-A5D23594CFCC}" type="sibTrans" cxnId="{7E064229-9F3B-4F52-8C5D-F576CB926612}">
      <dgm:prSet/>
      <dgm:spPr/>
      <dgm:t>
        <a:bodyPr/>
        <a:lstStyle/>
        <a:p>
          <a:endParaRPr lang="en-US">
            <a:latin typeface="Garamond" panose="02020404030301010803" pitchFamily="18" charset="0"/>
          </a:endParaRPr>
        </a:p>
      </dgm:t>
    </dgm:pt>
    <dgm:pt modelId="{A610E9D6-204F-4555-BDE7-DECF246BFEA2}">
      <dgm:prSet phldrT="[Text]"/>
      <dgm:spPr/>
      <dgm:t>
        <a:bodyPr/>
        <a:lstStyle/>
        <a:p>
          <a:r>
            <a:rPr lang="en-US" dirty="0">
              <a:latin typeface="Garamond" panose="02020404030301010803" pitchFamily="18" charset="0"/>
            </a:rPr>
            <a:t>Family center</a:t>
          </a:r>
        </a:p>
      </dgm:t>
    </dgm:pt>
    <dgm:pt modelId="{C5AE247E-8E01-40E3-A16B-8D1C6ACD2693}" type="parTrans" cxnId="{96927C3E-989B-48A7-B360-86585F93A3A3}">
      <dgm:prSet/>
      <dgm:spPr/>
      <dgm:t>
        <a:bodyPr/>
        <a:lstStyle/>
        <a:p>
          <a:endParaRPr lang="en-US">
            <a:latin typeface="Garamond" panose="02020404030301010803" pitchFamily="18" charset="0"/>
          </a:endParaRPr>
        </a:p>
      </dgm:t>
    </dgm:pt>
    <dgm:pt modelId="{C5A71450-5F5A-455F-9BF2-B5DA23DE43EB}" type="sibTrans" cxnId="{96927C3E-989B-48A7-B360-86585F93A3A3}">
      <dgm:prSet/>
      <dgm:spPr/>
      <dgm:t>
        <a:bodyPr/>
        <a:lstStyle/>
        <a:p>
          <a:endParaRPr lang="en-US">
            <a:latin typeface="Garamond" panose="02020404030301010803" pitchFamily="18" charset="0"/>
          </a:endParaRPr>
        </a:p>
      </dgm:t>
    </dgm:pt>
    <dgm:pt modelId="{760657E3-C2AB-485A-8171-DE9B4785770B}">
      <dgm:prSet phldrT="[Text]"/>
      <dgm:spPr/>
      <dgm:t>
        <a:bodyPr/>
        <a:lstStyle/>
        <a:p>
          <a:r>
            <a:rPr lang="en-US" dirty="0">
              <a:latin typeface="Garamond" panose="02020404030301010803" pitchFamily="18" charset="0"/>
            </a:rPr>
            <a:t>Community </a:t>
          </a:r>
          <a:r>
            <a:rPr lang="en-US" dirty="0" err="1">
              <a:latin typeface="Garamond" panose="02020404030301010803" pitchFamily="18" charset="0"/>
            </a:rPr>
            <a:t>servis</a:t>
          </a:r>
          <a:r>
            <a:rPr lang="en-US" dirty="0">
              <a:latin typeface="Garamond" panose="02020404030301010803" pitchFamily="18" charset="0"/>
            </a:rPr>
            <a:t> center</a:t>
          </a:r>
        </a:p>
      </dgm:t>
    </dgm:pt>
    <dgm:pt modelId="{1A553ECF-F239-45FE-9C14-630C8E79CC99}" type="parTrans" cxnId="{504DE32C-0F94-4D03-943F-0740D193E98D}">
      <dgm:prSet/>
      <dgm:spPr/>
      <dgm:t>
        <a:bodyPr/>
        <a:lstStyle/>
        <a:p>
          <a:endParaRPr lang="en-US">
            <a:latin typeface="Garamond" panose="02020404030301010803" pitchFamily="18" charset="0"/>
          </a:endParaRPr>
        </a:p>
      </dgm:t>
    </dgm:pt>
    <dgm:pt modelId="{EBDA8767-AE1C-40B1-940C-D726E9659061}" type="sibTrans" cxnId="{504DE32C-0F94-4D03-943F-0740D193E98D}">
      <dgm:prSet/>
      <dgm:spPr/>
      <dgm:t>
        <a:bodyPr/>
        <a:lstStyle/>
        <a:p>
          <a:endParaRPr lang="en-US">
            <a:latin typeface="Garamond" panose="02020404030301010803" pitchFamily="18" charset="0"/>
          </a:endParaRPr>
        </a:p>
      </dgm:t>
    </dgm:pt>
    <dgm:pt modelId="{1FE964E5-8B90-4E1E-881F-83555ECEB752}">
      <dgm:prSet phldrT="[Text]"/>
      <dgm:spPr/>
      <dgm:t>
        <a:bodyPr/>
        <a:lstStyle/>
        <a:p>
          <a:r>
            <a:rPr lang="en-US" dirty="0">
              <a:solidFill>
                <a:schemeClr val="tx1"/>
              </a:solidFill>
              <a:latin typeface="Garamond" panose="02020404030301010803" pitchFamily="18" charset="0"/>
            </a:rPr>
            <a:t>Police</a:t>
          </a:r>
        </a:p>
      </dgm:t>
    </dgm:pt>
    <dgm:pt modelId="{5339E410-B3D4-45A9-B167-230A0E8F66D0}" type="parTrans" cxnId="{45E268DB-BD2D-450F-AB8F-AF2CBA1C1F5D}">
      <dgm:prSet/>
      <dgm:spPr/>
      <dgm:t>
        <a:bodyPr/>
        <a:lstStyle/>
        <a:p>
          <a:endParaRPr lang="en-US">
            <a:latin typeface="Garamond" panose="02020404030301010803" pitchFamily="18" charset="0"/>
          </a:endParaRPr>
        </a:p>
      </dgm:t>
    </dgm:pt>
    <dgm:pt modelId="{2C5D3A86-4CFD-49F4-BF9E-A0F99582CF32}" type="sibTrans" cxnId="{45E268DB-BD2D-450F-AB8F-AF2CBA1C1F5D}">
      <dgm:prSet/>
      <dgm:spPr/>
      <dgm:t>
        <a:bodyPr/>
        <a:lstStyle/>
        <a:p>
          <a:endParaRPr lang="en-US">
            <a:latin typeface="Garamond" panose="02020404030301010803" pitchFamily="18" charset="0"/>
          </a:endParaRPr>
        </a:p>
      </dgm:t>
    </dgm:pt>
    <dgm:pt modelId="{DEAFC69B-6B37-4226-AFE8-AB97F26735E0}">
      <dgm:prSet phldrT="[Text]"/>
      <dgm:spPr/>
      <dgm:t>
        <a:bodyPr/>
        <a:lstStyle/>
        <a:p>
          <a:r>
            <a:rPr lang="en-US" dirty="0" err="1">
              <a:latin typeface="Garamond" panose="02020404030301010803" pitchFamily="18" charset="0"/>
            </a:rPr>
            <a:t>Institut</a:t>
          </a:r>
          <a:r>
            <a:rPr lang="en-US" dirty="0">
              <a:latin typeface="Garamond" panose="02020404030301010803" pitchFamily="18" charset="0"/>
            </a:rPr>
            <a:t> for social welfare </a:t>
          </a:r>
        </a:p>
      </dgm:t>
    </dgm:pt>
    <dgm:pt modelId="{9A97F9CE-4DD6-4719-8BE2-29FC9B91EB46}" type="sibTrans" cxnId="{83EF5BCD-925B-42BF-BDD8-3AFB7D27A4E0}">
      <dgm:prSet/>
      <dgm:spPr/>
      <dgm:t>
        <a:bodyPr/>
        <a:lstStyle/>
        <a:p>
          <a:endParaRPr lang="en-US">
            <a:latin typeface="Garamond" panose="02020404030301010803" pitchFamily="18" charset="0"/>
          </a:endParaRPr>
        </a:p>
      </dgm:t>
    </dgm:pt>
    <dgm:pt modelId="{921460FF-5E56-4CA5-A210-549C707FA714}" type="parTrans" cxnId="{83EF5BCD-925B-42BF-BDD8-3AFB7D27A4E0}">
      <dgm:prSet/>
      <dgm:spPr/>
      <dgm:t>
        <a:bodyPr/>
        <a:lstStyle/>
        <a:p>
          <a:endParaRPr lang="en-US">
            <a:latin typeface="Garamond" panose="02020404030301010803" pitchFamily="18" charset="0"/>
          </a:endParaRPr>
        </a:p>
      </dgm:t>
    </dgm:pt>
    <dgm:pt modelId="{CE74C565-4285-447E-B584-5391B7DC91D6}" type="pres">
      <dgm:prSet presAssocID="{C020858B-4F1F-4BC8-92BB-09140085E626}" presName="Name0" presStyleCnt="0">
        <dgm:presLayoutVars>
          <dgm:chMax val="1"/>
          <dgm:chPref val="1"/>
          <dgm:dir/>
          <dgm:animOne val="branch"/>
          <dgm:animLvl val="lvl"/>
        </dgm:presLayoutVars>
      </dgm:prSet>
      <dgm:spPr/>
      <dgm:t>
        <a:bodyPr/>
        <a:lstStyle/>
        <a:p>
          <a:endParaRPr lang="sl-SI"/>
        </a:p>
      </dgm:t>
    </dgm:pt>
    <dgm:pt modelId="{0764C379-6813-427A-B905-729591541C7D}" type="pres">
      <dgm:prSet presAssocID="{3EBB9297-F312-4BDD-A23D-2189D5347701}" presName="Parent" presStyleLbl="node0" presStyleIdx="0" presStyleCnt="1">
        <dgm:presLayoutVars>
          <dgm:chMax val="6"/>
          <dgm:chPref val="6"/>
        </dgm:presLayoutVars>
      </dgm:prSet>
      <dgm:spPr/>
      <dgm:t>
        <a:bodyPr/>
        <a:lstStyle/>
        <a:p>
          <a:endParaRPr lang="sl-SI"/>
        </a:p>
      </dgm:t>
    </dgm:pt>
    <dgm:pt modelId="{39E8CCD5-DEF4-4C31-A67C-332C222F05C6}" type="pres">
      <dgm:prSet presAssocID="{A610E9D6-204F-4555-BDE7-DECF246BFEA2}" presName="Accent1" presStyleCnt="0"/>
      <dgm:spPr/>
    </dgm:pt>
    <dgm:pt modelId="{7AAC906A-FE6B-4D8C-BE30-863EB6C7120C}" type="pres">
      <dgm:prSet presAssocID="{A610E9D6-204F-4555-BDE7-DECF246BFEA2}" presName="Accent" presStyleLbl="bgShp" presStyleIdx="0" presStyleCnt="4"/>
      <dgm:spPr/>
    </dgm:pt>
    <dgm:pt modelId="{1A182269-2F24-45D7-8E90-5714AD1F3AA0}" type="pres">
      <dgm:prSet presAssocID="{A610E9D6-204F-4555-BDE7-DECF246BFEA2}" presName="Child1" presStyleLbl="node1" presStyleIdx="0" presStyleCnt="4">
        <dgm:presLayoutVars>
          <dgm:chMax val="0"/>
          <dgm:chPref val="0"/>
          <dgm:bulletEnabled val="1"/>
        </dgm:presLayoutVars>
      </dgm:prSet>
      <dgm:spPr/>
      <dgm:t>
        <a:bodyPr/>
        <a:lstStyle/>
        <a:p>
          <a:endParaRPr lang="sl-SI"/>
        </a:p>
      </dgm:t>
    </dgm:pt>
    <dgm:pt modelId="{C4D2E4D3-5B4B-41E7-BAF9-258D1C3CDB63}" type="pres">
      <dgm:prSet presAssocID="{760657E3-C2AB-485A-8171-DE9B4785770B}" presName="Accent2" presStyleCnt="0"/>
      <dgm:spPr/>
    </dgm:pt>
    <dgm:pt modelId="{5782718D-9DD0-4047-BADA-3740D4D3E169}" type="pres">
      <dgm:prSet presAssocID="{760657E3-C2AB-485A-8171-DE9B4785770B}" presName="Accent" presStyleLbl="bgShp" presStyleIdx="1" presStyleCnt="4"/>
      <dgm:spPr/>
    </dgm:pt>
    <dgm:pt modelId="{DD3F1461-98C7-411C-822B-149C734A46B8}" type="pres">
      <dgm:prSet presAssocID="{760657E3-C2AB-485A-8171-DE9B4785770B}" presName="Child2" presStyleLbl="node1" presStyleIdx="1" presStyleCnt="4">
        <dgm:presLayoutVars>
          <dgm:chMax val="0"/>
          <dgm:chPref val="0"/>
          <dgm:bulletEnabled val="1"/>
        </dgm:presLayoutVars>
      </dgm:prSet>
      <dgm:spPr/>
      <dgm:t>
        <a:bodyPr/>
        <a:lstStyle/>
        <a:p>
          <a:endParaRPr lang="sl-SI"/>
        </a:p>
      </dgm:t>
    </dgm:pt>
    <dgm:pt modelId="{2133F3F2-43A9-4AC1-93E0-F47F4B82034C}" type="pres">
      <dgm:prSet presAssocID="{1FE964E5-8B90-4E1E-881F-83555ECEB752}" presName="Accent3" presStyleCnt="0"/>
      <dgm:spPr/>
    </dgm:pt>
    <dgm:pt modelId="{B5EDEE43-0C19-4306-AFAC-7085E2516EB3}" type="pres">
      <dgm:prSet presAssocID="{1FE964E5-8B90-4E1E-881F-83555ECEB752}" presName="Accent" presStyleLbl="bgShp" presStyleIdx="2" presStyleCnt="4"/>
      <dgm:spPr/>
    </dgm:pt>
    <dgm:pt modelId="{6DD77F9E-63CD-43D6-A325-EA88B4491762}" type="pres">
      <dgm:prSet presAssocID="{1FE964E5-8B90-4E1E-881F-83555ECEB752}" presName="Child3" presStyleLbl="node1" presStyleIdx="2" presStyleCnt="4">
        <dgm:presLayoutVars>
          <dgm:chMax val="0"/>
          <dgm:chPref val="0"/>
          <dgm:bulletEnabled val="1"/>
        </dgm:presLayoutVars>
      </dgm:prSet>
      <dgm:spPr/>
      <dgm:t>
        <a:bodyPr/>
        <a:lstStyle/>
        <a:p>
          <a:endParaRPr lang="sl-SI"/>
        </a:p>
      </dgm:t>
    </dgm:pt>
    <dgm:pt modelId="{42DE51BD-D164-4D09-A61A-1B901F354B4D}" type="pres">
      <dgm:prSet presAssocID="{DEAFC69B-6B37-4226-AFE8-AB97F26735E0}" presName="Accent4" presStyleCnt="0"/>
      <dgm:spPr/>
    </dgm:pt>
    <dgm:pt modelId="{2F9BDC8A-EBAB-4544-9065-4F878E0593BF}" type="pres">
      <dgm:prSet presAssocID="{DEAFC69B-6B37-4226-AFE8-AB97F26735E0}" presName="Accent" presStyleLbl="bgShp" presStyleIdx="3" presStyleCnt="4"/>
      <dgm:spPr/>
    </dgm:pt>
    <dgm:pt modelId="{B423D42E-9174-4116-8609-24CC0B0ABE65}" type="pres">
      <dgm:prSet presAssocID="{DEAFC69B-6B37-4226-AFE8-AB97F26735E0}" presName="Child4" presStyleLbl="node1" presStyleIdx="3" presStyleCnt="4" custLinFactNeighborX="-1155" custLinFactNeighborY="-3612">
        <dgm:presLayoutVars>
          <dgm:chMax val="0"/>
          <dgm:chPref val="0"/>
          <dgm:bulletEnabled val="1"/>
        </dgm:presLayoutVars>
      </dgm:prSet>
      <dgm:spPr/>
      <dgm:t>
        <a:bodyPr/>
        <a:lstStyle/>
        <a:p>
          <a:endParaRPr lang="sl-SI"/>
        </a:p>
      </dgm:t>
    </dgm:pt>
  </dgm:ptLst>
  <dgm:cxnLst>
    <dgm:cxn modelId="{7E064229-9F3B-4F52-8C5D-F576CB926612}" srcId="{C020858B-4F1F-4BC8-92BB-09140085E626}" destId="{3EBB9297-F312-4BDD-A23D-2189D5347701}" srcOrd="0" destOrd="0" parTransId="{D09FDFAD-16D9-4C9D-9418-597C0998BF77}" sibTransId="{0ED03387-F324-4538-90E5-A5D23594CFCC}"/>
    <dgm:cxn modelId="{12FDC1FD-7A50-4115-9E5A-CF1FE88AEF12}" type="presOf" srcId="{A610E9D6-204F-4555-BDE7-DECF246BFEA2}" destId="{1A182269-2F24-45D7-8E90-5714AD1F3AA0}" srcOrd="0" destOrd="0" presId="urn:microsoft.com/office/officeart/2011/layout/HexagonRadial"/>
    <dgm:cxn modelId="{74B2F9FD-AF33-4E3B-9643-91E90B14077A}" type="presOf" srcId="{DEAFC69B-6B37-4226-AFE8-AB97F26735E0}" destId="{B423D42E-9174-4116-8609-24CC0B0ABE65}" srcOrd="0" destOrd="0" presId="urn:microsoft.com/office/officeart/2011/layout/HexagonRadial"/>
    <dgm:cxn modelId="{96927C3E-989B-48A7-B360-86585F93A3A3}" srcId="{3EBB9297-F312-4BDD-A23D-2189D5347701}" destId="{A610E9D6-204F-4555-BDE7-DECF246BFEA2}" srcOrd="0" destOrd="0" parTransId="{C5AE247E-8E01-40E3-A16B-8D1C6ACD2693}" sibTransId="{C5A71450-5F5A-455F-9BF2-B5DA23DE43EB}"/>
    <dgm:cxn modelId="{83EF5BCD-925B-42BF-BDD8-3AFB7D27A4E0}" srcId="{3EBB9297-F312-4BDD-A23D-2189D5347701}" destId="{DEAFC69B-6B37-4226-AFE8-AB97F26735E0}" srcOrd="3" destOrd="0" parTransId="{921460FF-5E56-4CA5-A210-549C707FA714}" sibTransId="{9A97F9CE-4DD6-4719-8BE2-29FC9B91EB46}"/>
    <dgm:cxn modelId="{7E9CEBE3-D607-4872-B42F-46ADDA330248}" type="presOf" srcId="{C020858B-4F1F-4BC8-92BB-09140085E626}" destId="{CE74C565-4285-447E-B584-5391B7DC91D6}" srcOrd="0" destOrd="0" presId="urn:microsoft.com/office/officeart/2011/layout/HexagonRadial"/>
    <dgm:cxn modelId="{45E268DB-BD2D-450F-AB8F-AF2CBA1C1F5D}" srcId="{3EBB9297-F312-4BDD-A23D-2189D5347701}" destId="{1FE964E5-8B90-4E1E-881F-83555ECEB752}" srcOrd="2" destOrd="0" parTransId="{5339E410-B3D4-45A9-B167-230A0E8F66D0}" sibTransId="{2C5D3A86-4CFD-49F4-BF9E-A0F99582CF32}"/>
    <dgm:cxn modelId="{A68C881B-F872-4C64-8EB0-2491D04EBC13}" type="presOf" srcId="{3EBB9297-F312-4BDD-A23D-2189D5347701}" destId="{0764C379-6813-427A-B905-729591541C7D}" srcOrd="0" destOrd="0" presId="urn:microsoft.com/office/officeart/2011/layout/HexagonRadial"/>
    <dgm:cxn modelId="{504DE32C-0F94-4D03-943F-0740D193E98D}" srcId="{3EBB9297-F312-4BDD-A23D-2189D5347701}" destId="{760657E3-C2AB-485A-8171-DE9B4785770B}" srcOrd="1" destOrd="0" parTransId="{1A553ECF-F239-45FE-9C14-630C8E79CC99}" sibTransId="{EBDA8767-AE1C-40B1-940C-D726E9659061}"/>
    <dgm:cxn modelId="{DF3FC067-0EF7-4892-BA51-34D515E796BF}" type="presOf" srcId="{760657E3-C2AB-485A-8171-DE9B4785770B}" destId="{DD3F1461-98C7-411C-822B-149C734A46B8}" srcOrd="0" destOrd="0" presId="urn:microsoft.com/office/officeart/2011/layout/HexagonRadial"/>
    <dgm:cxn modelId="{FA30EF82-F5C4-4E07-96EA-17273E83A843}" type="presOf" srcId="{1FE964E5-8B90-4E1E-881F-83555ECEB752}" destId="{6DD77F9E-63CD-43D6-A325-EA88B4491762}" srcOrd="0" destOrd="0" presId="urn:microsoft.com/office/officeart/2011/layout/HexagonRadial"/>
    <dgm:cxn modelId="{77D32926-E47A-4989-93C9-19A6A67EEAC1}" type="presParOf" srcId="{CE74C565-4285-447E-B584-5391B7DC91D6}" destId="{0764C379-6813-427A-B905-729591541C7D}" srcOrd="0" destOrd="0" presId="urn:microsoft.com/office/officeart/2011/layout/HexagonRadial"/>
    <dgm:cxn modelId="{B89F7D4B-661E-48FD-8575-127DB7AD21CE}" type="presParOf" srcId="{CE74C565-4285-447E-B584-5391B7DC91D6}" destId="{39E8CCD5-DEF4-4C31-A67C-332C222F05C6}" srcOrd="1" destOrd="0" presId="urn:microsoft.com/office/officeart/2011/layout/HexagonRadial"/>
    <dgm:cxn modelId="{E8F47167-D893-436D-AEB2-0573FF1705C7}" type="presParOf" srcId="{39E8CCD5-DEF4-4C31-A67C-332C222F05C6}" destId="{7AAC906A-FE6B-4D8C-BE30-863EB6C7120C}" srcOrd="0" destOrd="0" presId="urn:microsoft.com/office/officeart/2011/layout/HexagonRadial"/>
    <dgm:cxn modelId="{2E428CDC-0695-4742-9A9C-82443DA7A7D6}" type="presParOf" srcId="{CE74C565-4285-447E-B584-5391B7DC91D6}" destId="{1A182269-2F24-45D7-8E90-5714AD1F3AA0}" srcOrd="2" destOrd="0" presId="urn:microsoft.com/office/officeart/2011/layout/HexagonRadial"/>
    <dgm:cxn modelId="{6CD3D234-8880-4018-876C-A81AC3ABDAC1}" type="presParOf" srcId="{CE74C565-4285-447E-B584-5391B7DC91D6}" destId="{C4D2E4D3-5B4B-41E7-BAF9-258D1C3CDB63}" srcOrd="3" destOrd="0" presId="urn:microsoft.com/office/officeart/2011/layout/HexagonRadial"/>
    <dgm:cxn modelId="{919316EC-4996-4603-A19F-6BE5F7D6E38F}" type="presParOf" srcId="{C4D2E4D3-5B4B-41E7-BAF9-258D1C3CDB63}" destId="{5782718D-9DD0-4047-BADA-3740D4D3E169}" srcOrd="0" destOrd="0" presId="urn:microsoft.com/office/officeart/2011/layout/HexagonRadial"/>
    <dgm:cxn modelId="{D887B1A7-824F-4351-9FE6-7F7D58FA0FC9}" type="presParOf" srcId="{CE74C565-4285-447E-B584-5391B7DC91D6}" destId="{DD3F1461-98C7-411C-822B-149C734A46B8}" srcOrd="4" destOrd="0" presId="urn:microsoft.com/office/officeart/2011/layout/HexagonRadial"/>
    <dgm:cxn modelId="{5276210D-3F32-4064-8A4B-E3F5A23E26E0}" type="presParOf" srcId="{CE74C565-4285-447E-B584-5391B7DC91D6}" destId="{2133F3F2-43A9-4AC1-93E0-F47F4B82034C}" srcOrd="5" destOrd="0" presId="urn:microsoft.com/office/officeart/2011/layout/HexagonRadial"/>
    <dgm:cxn modelId="{C441CA98-6B71-4EA8-BDD3-01E30F8D6BDC}" type="presParOf" srcId="{2133F3F2-43A9-4AC1-93E0-F47F4B82034C}" destId="{B5EDEE43-0C19-4306-AFAC-7085E2516EB3}" srcOrd="0" destOrd="0" presId="urn:microsoft.com/office/officeart/2011/layout/HexagonRadial"/>
    <dgm:cxn modelId="{2EA9C4AF-C414-48B5-AACF-AB7E2A35BDF8}" type="presParOf" srcId="{CE74C565-4285-447E-B584-5391B7DC91D6}" destId="{6DD77F9E-63CD-43D6-A325-EA88B4491762}" srcOrd="6" destOrd="0" presId="urn:microsoft.com/office/officeart/2011/layout/HexagonRadial"/>
    <dgm:cxn modelId="{D3310D8D-CD09-4808-90F4-F4617B602A2A}" type="presParOf" srcId="{CE74C565-4285-447E-B584-5391B7DC91D6}" destId="{42DE51BD-D164-4D09-A61A-1B901F354B4D}" srcOrd="7" destOrd="0" presId="urn:microsoft.com/office/officeart/2011/layout/HexagonRadial"/>
    <dgm:cxn modelId="{A6741661-75D1-4E7C-9F61-CF996421702C}" type="presParOf" srcId="{42DE51BD-D164-4D09-A61A-1B901F354B4D}" destId="{2F9BDC8A-EBAB-4544-9065-4F878E0593BF}" srcOrd="0" destOrd="0" presId="urn:microsoft.com/office/officeart/2011/layout/HexagonRadial"/>
    <dgm:cxn modelId="{D2B5EEC1-CF3F-4E60-B22F-D4121E123C39}" type="presParOf" srcId="{CE74C565-4285-447E-B584-5391B7DC91D6}" destId="{B423D42E-9174-4116-8609-24CC0B0ABE65}" srcOrd="8"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2A233A-D8B9-4976-97B3-7EFF37858837}" type="doc">
      <dgm:prSet loTypeId="urn:microsoft.com/office/officeart/2005/8/layout/hList7" loCatId="process" qsTypeId="urn:microsoft.com/office/officeart/2005/8/quickstyle/simple3" qsCatId="simple" csTypeId="urn:microsoft.com/office/officeart/2005/8/colors/accent1_2" csCatId="accent1" phldr="1"/>
      <dgm:spPr/>
    </dgm:pt>
    <dgm:pt modelId="{85F9EFE8-E43C-4984-9A95-FB12E420AD97}">
      <dgm:prSet phldrT="[Text]"/>
      <dgm:spPr>
        <a:solidFill>
          <a:schemeClr val="accent1">
            <a:lumMod val="40000"/>
            <a:lumOff val="60000"/>
          </a:schemeClr>
        </a:solidFill>
      </dgm:spPr>
      <dgm:t>
        <a:bodyPr/>
        <a:lstStyle/>
        <a:p>
          <a:r>
            <a:rPr lang="de-DE" dirty="0">
              <a:solidFill>
                <a:schemeClr val="accent1">
                  <a:lumMod val="50000"/>
                </a:schemeClr>
              </a:solidFill>
              <a:latin typeface="+mj-lt"/>
            </a:rPr>
            <a:t>Ministry </a:t>
          </a:r>
          <a:r>
            <a:rPr lang="de-DE" dirty="0" err="1">
              <a:solidFill>
                <a:schemeClr val="accent1">
                  <a:lumMod val="50000"/>
                </a:schemeClr>
              </a:solidFill>
              <a:latin typeface="+mj-lt"/>
            </a:rPr>
            <a:t>of</a:t>
          </a:r>
          <a:r>
            <a:rPr lang="de-DE" dirty="0">
              <a:solidFill>
                <a:schemeClr val="accent1">
                  <a:lumMod val="50000"/>
                </a:schemeClr>
              </a:solidFill>
              <a:latin typeface="+mj-lt"/>
            </a:rPr>
            <a:t> Education </a:t>
          </a:r>
        </a:p>
      </dgm:t>
    </dgm:pt>
    <dgm:pt modelId="{1A911115-2C99-43DC-9E0D-0FE230724C42}" type="parTrans" cxnId="{3764CBF1-2541-48A9-9869-6A618B7F9065}">
      <dgm:prSet/>
      <dgm:spPr/>
      <dgm:t>
        <a:bodyPr/>
        <a:lstStyle/>
        <a:p>
          <a:endParaRPr lang="de-DE"/>
        </a:p>
      </dgm:t>
    </dgm:pt>
    <dgm:pt modelId="{30626AF6-59C6-45EC-8AEA-CF3C008A9100}" type="sibTrans" cxnId="{3764CBF1-2541-48A9-9869-6A618B7F9065}">
      <dgm:prSet/>
      <dgm:spPr/>
      <dgm:t>
        <a:bodyPr/>
        <a:lstStyle/>
        <a:p>
          <a:endParaRPr lang="de-DE"/>
        </a:p>
      </dgm:t>
    </dgm:pt>
    <dgm:pt modelId="{0D784208-5AEC-48F5-BF47-FC278235799D}">
      <dgm:prSet phldrT="[Text]"/>
      <dgm:spPr>
        <a:solidFill>
          <a:schemeClr val="accent1">
            <a:lumMod val="40000"/>
            <a:lumOff val="60000"/>
          </a:schemeClr>
        </a:solidFill>
      </dgm:spPr>
      <dgm:t>
        <a:bodyPr/>
        <a:lstStyle/>
        <a:p>
          <a:r>
            <a:rPr lang="de-DE" dirty="0" err="1">
              <a:solidFill>
                <a:schemeClr val="accent1">
                  <a:lumMod val="50000"/>
                </a:schemeClr>
              </a:solidFill>
              <a:latin typeface="+mj-lt"/>
            </a:rPr>
            <a:t>schools</a:t>
          </a:r>
          <a:r>
            <a:rPr lang="de-DE" dirty="0"/>
            <a:t>  </a:t>
          </a:r>
        </a:p>
      </dgm:t>
    </dgm:pt>
    <dgm:pt modelId="{8211AA73-2A27-4FA0-939C-CFB6D5918CF0}" type="parTrans" cxnId="{F1D9D81D-8805-40EE-A443-84373049D817}">
      <dgm:prSet/>
      <dgm:spPr/>
      <dgm:t>
        <a:bodyPr/>
        <a:lstStyle/>
        <a:p>
          <a:endParaRPr lang="de-DE"/>
        </a:p>
      </dgm:t>
    </dgm:pt>
    <dgm:pt modelId="{9CEDC42A-217E-425D-8548-3EEDDE6180DE}" type="sibTrans" cxnId="{F1D9D81D-8805-40EE-A443-84373049D817}">
      <dgm:prSet/>
      <dgm:spPr/>
      <dgm:t>
        <a:bodyPr/>
        <a:lstStyle/>
        <a:p>
          <a:endParaRPr lang="de-DE"/>
        </a:p>
      </dgm:t>
    </dgm:pt>
    <dgm:pt modelId="{56B9238A-A70A-4AB9-9C56-80D3302128E2}">
      <dgm:prSet phldrT="[Text]"/>
      <dgm:spPr>
        <a:solidFill>
          <a:schemeClr val="accent1">
            <a:lumMod val="40000"/>
            <a:lumOff val="60000"/>
          </a:schemeClr>
        </a:solidFill>
      </dgm:spPr>
      <dgm:t>
        <a:bodyPr/>
        <a:lstStyle/>
        <a:p>
          <a:r>
            <a:rPr lang="de-DE" dirty="0">
              <a:solidFill>
                <a:schemeClr val="accent1">
                  <a:lumMod val="50000"/>
                </a:schemeClr>
              </a:solidFill>
              <a:latin typeface="+mj-lt"/>
            </a:rPr>
            <a:t>Ministry </a:t>
          </a:r>
          <a:r>
            <a:rPr lang="de-DE" dirty="0" err="1">
              <a:solidFill>
                <a:schemeClr val="accent1">
                  <a:lumMod val="50000"/>
                </a:schemeClr>
              </a:solidFill>
              <a:latin typeface="+mj-lt"/>
            </a:rPr>
            <a:t>of</a:t>
          </a:r>
          <a:r>
            <a:rPr lang="de-DE" dirty="0">
              <a:solidFill>
                <a:schemeClr val="accent1">
                  <a:lumMod val="50000"/>
                </a:schemeClr>
              </a:solidFill>
              <a:latin typeface="+mj-lt"/>
            </a:rPr>
            <a:t> Science  </a:t>
          </a:r>
        </a:p>
      </dgm:t>
    </dgm:pt>
    <dgm:pt modelId="{B063301B-1438-41F0-B187-9EAAF21BFA3F}" type="parTrans" cxnId="{15D955B0-EA3E-4642-AA87-E46D007AAFA3}">
      <dgm:prSet/>
      <dgm:spPr/>
      <dgm:t>
        <a:bodyPr/>
        <a:lstStyle/>
        <a:p>
          <a:endParaRPr lang="de-DE"/>
        </a:p>
      </dgm:t>
    </dgm:pt>
    <dgm:pt modelId="{5EDCB496-F94D-41C3-A33E-EC8FA9F48518}" type="sibTrans" cxnId="{15D955B0-EA3E-4642-AA87-E46D007AAFA3}">
      <dgm:prSet/>
      <dgm:spPr/>
      <dgm:t>
        <a:bodyPr/>
        <a:lstStyle/>
        <a:p>
          <a:endParaRPr lang="de-DE"/>
        </a:p>
      </dgm:t>
    </dgm:pt>
    <dgm:pt modelId="{26E466A3-D0EF-4640-B27B-BAD41B03BFFE}" type="pres">
      <dgm:prSet presAssocID="{8F2A233A-D8B9-4976-97B3-7EFF37858837}" presName="Name0" presStyleCnt="0">
        <dgm:presLayoutVars>
          <dgm:dir/>
          <dgm:resizeHandles val="exact"/>
        </dgm:presLayoutVars>
      </dgm:prSet>
      <dgm:spPr/>
    </dgm:pt>
    <dgm:pt modelId="{5A5CF754-BFE5-406B-BE8E-C90BF933AEDE}" type="pres">
      <dgm:prSet presAssocID="{8F2A233A-D8B9-4976-97B3-7EFF37858837}" presName="fgShape" presStyleLbl="fgShp" presStyleIdx="0" presStyleCnt="1" custScaleX="100219" custScaleY="160561" custLinFactNeighborY="-26876"/>
      <dgm:spPr/>
    </dgm:pt>
    <dgm:pt modelId="{EA0010AC-701A-4445-A5C0-5EE8D7FED195}" type="pres">
      <dgm:prSet presAssocID="{8F2A233A-D8B9-4976-97B3-7EFF37858837}" presName="linComp" presStyleCnt="0"/>
      <dgm:spPr/>
    </dgm:pt>
    <dgm:pt modelId="{6D869FA8-7F4B-47D0-B662-DFBA2427C532}" type="pres">
      <dgm:prSet presAssocID="{85F9EFE8-E43C-4984-9A95-FB12E420AD97}" presName="compNode" presStyleCnt="0"/>
      <dgm:spPr/>
    </dgm:pt>
    <dgm:pt modelId="{17CDC55D-61CC-4DDA-96AA-0EB4CB9E2E38}" type="pres">
      <dgm:prSet presAssocID="{85F9EFE8-E43C-4984-9A95-FB12E420AD97}" presName="bkgdShape" presStyleLbl="node1" presStyleIdx="0" presStyleCnt="3" custLinFactNeighborX="2104" custLinFactNeighborY="-309"/>
      <dgm:spPr/>
      <dgm:t>
        <a:bodyPr/>
        <a:lstStyle/>
        <a:p>
          <a:endParaRPr lang="sl-SI"/>
        </a:p>
      </dgm:t>
    </dgm:pt>
    <dgm:pt modelId="{B4F8B97E-E5A4-4418-983A-646B37D58054}" type="pres">
      <dgm:prSet presAssocID="{85F9EFE8-E43C-4984-9A95-FB12E420AD97}" presName="nodeTx" presStyleLbl="node1" presStyleIdx="0" presStyleCnt="3">
        <dgm:presLayoutVars>
          <dgm:bulletEnabled val="1"/>
        </dgm:presLayoutVars>
      </dgm:prSet>
      <dgm:spPr/>
      <dgm:t>
        <a:bodyPr/>
        <a:lstStyle/>
        <a:p>
          <a:endParaRPr lang="sl-SI"/>
        </a:p>
      </dgm:t>
    </dgm:pt>
    <dgm:pt modelId="{76F20E86-9871-4CA8-91A9-4F148DAA0B91}" type="pres">
      <dgm:prSet presAssocID="{85F9EFE8-E43C-4984-9A95-FB12E420AD97}" presName="invisiNode" presStyleLbl="node1" presStyleIdx="0" presStyleCnt="3"/>
      <dgm:spPr/>
    </dgm:pt>
    <dgm:pt modelId="{4F68B94C-1AF3-4BD7-93A6-AA21E717698F}" type="pres">
      <dgm:prSet presAssocID="{85F9EFE8-E43C-4984-9A95-FB12E420AD97}" presName="imagNode" presStyleLbl="fgImgPlace1" presStyleIdx="0" presStyleCnt="3"/>
      <dgm:spPr>
        <a:blipFill rotWithShape="1">
          <a:blip xmlns:r="http://schemas.openxmlformats.org/officeDocument/2006/relationships" r:embed="rId1"/>
          <a:srcRect/>
          <a:stretch>
            <a:fillRect l="-30000" r="-30000"/>
          </a:stretch>
        </a:blipFill>
      </dgm:spPr>
    </dgm:pt>
    <dgm:pt modelId="{2CE4722B-95AB-46EB-AAC7-588992880B87}" type="pres">
      <dgm:prSet presAssocID="{30626AF6-59C6-45EC-8AEA-CF3C008A9100}" presName="sibTrans" presStyleLbl="sibTrans2D1" presStyleIdx="0" presStyleCnt="0"/>
      <dgm:spPr/>
      <dgm:t>
        <a:bodyPr/>
        <a:lstStyle/>
        <a:p>
          <a:endParaRPr lang="sl-SI"/>
        </a:p>
      </dgm:t>
    </dgm:pt>
    <dgm:pt modelId="{02B434B1-5741-4E2F-8C35-AF0227BB5FA7}" type="pres">
      <dgm:prSet presAssocID="{0D784208-5AEC-48F5-BF47-FC278235799D}" presName="compNode" presStyleCnt="0"/>
      <dgm:spPr/>
    </dgm:pt>
    <dgm:pt modelId="{4F929007-5E82-49C2-AEE9-8546F8F4F25E}" type="pres">
      <dgm:prSet presAssocID="{0D784208-5AEC-48F5-BF47-FC278235799D}" presName="bkgdShape" presStyleLbl="node1" presStyleIdx="1" presStyleCnt="3" custLinFactNeighborX="873"/>
      <dgm:spPr/>
      <dgm:t>
        <a:bodyPr/>
        <a:lstStyle/>
        <a:p>
          <a:endParaRPr lang="sl-SI"/>
        </a:p>
      </dgm:t>
    </dgm:pt>
    <dgm:pt modelId="{A1390960-0E9B-4FC8-A767-22EEB7B7D7DD}" type="pres">
      <dgm:prSet presAssocID="{0D784208-5AEC-48F5-BF47-FC278235799D}" presName="nodeTx" presStyleLbl="node1" presStyleIdx="1" presStyleCnt="3">
        <dgm:presLayoutVars>
          <dgm:bulletEnabled val="1"/>
        </dgm:presLayoutVars>
      </dgm:prSet>
      <dgm:spPr/>
      <dgm:t>
        <a:bodyPr/>
        <a:lstStyle/>
        <a:p>
          <a:endParaRPr lang="sl-SI"/>
        </a:p>
      </dgm:t>
    </dgm:pt>
    <dgm:pt modelId="{043653F4-A655-4361-B0D6-E01464E0BAEA}" type="pres">
      <dgm:prSet presAssocID="{0D784208-5AEC-48F5-BF47-FC278235799D}" presName="invisiNode" presStyleLbl="node1" presStyleIdx="1" presStyleCnt="3"/>
      <dgm:spPr/>
    </dgm:pt>
    <dgm:pt modelId="{623F3B1E-FEFA-4C5F-BC57-8E4E2953AE73}" type="pres">
      <dgm:prSet presAssocID="{0D784208-5AEC-48F5-BF47-FC278235799D}" presName="imagNode" presStyleLbl="fgImgPlace1" presStyleIdx="1" presStyleCnt="3" custLinFactNeighborX="927" custLinFactNeighborY="926"/>
      <dgm:spPr>
        <a:blipFill rotWithShape="1">
          <a:blip xmlns:r="http://schemas.openxmlformats.org/officeDocument/2006/relationships" r:embed="rId2"/>
          <a:srcRect/>
          <a:stretch>
            <a:fillRect l="-27000" r="-27000"/>
          </a:stretch>
        </a:blipFill>
      </dgm:spPr>
    </dgm:pt>
    <dgm:pt modelId="{1E20BA00-F6AC-495E-9288-5332CB2AE17B}" type="pres">
      <dgm:prSet presAssocID="{9CEDC42A-217E-425D-8548-3EEDDE6180DE}" presName="sibTrans" presStyleLbl="sibTrans2D1" presStyleIdx="0" presStyleCnt="0"/>
      <dgm:spPr/>
      <dgm:t>
        <a:bodyPr/>
        <a:lstStyle/>
        <a:p>
          <a:endParaRPr lang="sl-SI"/>
        </a:p>
      </dgm:t>
    </dgm:pt>
    <dgm:pt modelId="{DE9CFBC4-691C-4589-A1E2-B0C50BC0310D}" type="pres">
      <dgm:prSet presAssocID="{56B9238A-A70A-4AB9-9C56-80D3302128E2}" presName="compNode" presStyleCnt="0"/>
      <dgm:spPr/>
    </dgm:pt>
    <dgm:pt modelId="{B46F8DA0-D5B1-46DC-BAB4-5ABEC858C70D}" type="pres">
      <dgm:prSet presAssocID="{56B9238A-A70A-4AB9-9C56-80D3302128E2}" presName="bkgdShape" presStyleLbl="node1" presStyleIdx="2" presStyleCnt="3"/>
      <dgm:spPr/>
      <dgm:t>
        <a:bodyPr/>
        <a:lstStyle/>
        <a:p>
          <a:endParaRPr lang="sl-SI"/>
        </a:p>
      </dgm:t>
    </dgm:pt>
    <dgm:pt modelId="{9A48FAF8-2B9C-42C5-B324-96856B836EE6}" type="pres">
      <dgm:prSet presAssocID="{56B9238A-A70A-4AB9-9C56-80D3302128E2}" presName="nodeTx" presStyleLbl="node1" presStyleIdx="2" presStyleCnt="3">
        <dgm:presLayoutVars>
          <dgm:bulletEnabled val="1"/>
        </dgm:presLayoutVars>
      </dgm:prSet>
      <dgm:spPr/>
      <dgm:t>
        <a:bodyPr/>
        <a:lstStyle/>
        <a:p>
          <a:endParaRPr lang="sl-SI"/>
        </a:p>
      </dgm:t>
    </dgm:pt>
    <dgm:pt modelId="{3418BF82-8097-436D-A27C-E886BB9BB9F9}" type="pres">
      <dgm:prSet presAssocID="{56B9238A-A70A-4AB9-9C56-80D3302128E2}" presName="invisiNode" presStyleLbl="node1" presStyleIdx="2" presStyleCnt="3"/>
      <dgm:spPr/>
    </dgm:pt>
    <dgm:pt modelId="{DF8F903E-A877-4AC3-87DD-C1162ABB7F8F}" type="pres">
      <dgm:prSet presAssocID="{56B9238A-A70A-4AB9-9C56-80D3302128E2}" presName="imagNode" presStyleLbl="fgImgPlace1" presStyleIdx="2" presStyleCnt="3"/>
      <dgm:spPr>
        <a:blipFill rotWithShape="1">
          <a:blip xmlns:r="http://schemas.openxmlformats.org/officeDocument/2006/relationships" r:embed="rId1"/>
          <a:srcRect/>
          <a:stretch>
            <a:fillRect l="-30000" r="-30000"/>
          </a:stretch>
        </a:blipFill>
      </dgm:spPr>
    </dgm:pt>
  </dgm:ptLst>
  <dgm:cxnLst>
    <dgm:cxn modelId="{BD5CAD75-A6BE-4CFF-A644-313E1C84B47C}" type="presOf" srcId="{8F2A233A-D8B9-4976-97B3-7EFF37858837}" destId="{26E466A3-D0EF-4640-B27B-BAD41B03BFFE}" srcOrd="0" destOrd="0" presId="urn:microsoft.com/office/officeart/2005/8/layout/hList7"/>
    <dgm:cxn modelId="{CA0668D5-F507-48AA-A7ED-624502B73B97}" type="presOf" srcId="{56B9238A-A70A-4AB9-9C56-80D3302128E2}" destId="{B46F8DA0-D5B1-46DC-BAB4-5ABEC858C70D}" srcOrd="0" destOrd="0" presId="urn:microsoft.com/office/officeart/2005/8/layout/hList7"/>
    <dgm:cxn modelId="{3764CBF1-2541-48A9-9869-6A618B7F9065}" srcId="{8F2A233A-D8B9-4976-97B3-7EFF37858837}" destId="{85F9EFE8-E43C-4984-9A95-FB12E420AD97}" srcOrd="0" destOrd="0" parTransId="{1A911115-2C99-43DC-9E0D-0FE230724C42}" sibTransId="{30626AF6-59C6-45EC-8AEA-CF3C008A9100}"/>
    <dgm:cxn modelId="{9DA8EDA5-E066-461B-AD95-31791A18ED31}" type="presOf" srcId="{85F9EFE8-E43C-4984-9A95-FB12E420AD97}" destId="{17CDC55D-61CC-4DDA-96AA-0EB4CB9E2E38}" srcOrd="0" destOrd="0" presId="urn:microsoft.com/office/officeart/2005/8/layout/hList7"/>
    <dgm:cxn modelId="{B75B9AAD-3057-4AD5-A8F8-3B8CDE634C35}" type="presOf" srcId="{30626AF6-59C6-45EC-8AEA-CF3C008A9100}" destId="{2CE4722B-95AB-46EB-AAC7-588992880B87}" srcOrd="0" destOrd="0" presId="urn:microsoft.com/office/officeart/2005/8/layout/hList7"/>
    <dgm:cxn modelId="{15D955B0-EA3E-4642-AA87-E46D007AAFA3}" srcId="{8F2A233A-D8B9-4976-97B3-7EFF37858837}" destId="{56B9238A-A70A-4AB9-9C56-80D3302128E2}" srcOrd="2" destOrd="0" parTransId="{B063301B-1438-41F0-B187-9EAAF21BFA3F}" sibTransId="{5EDCB496-F94D-41C3-A33E-EC8FA9F48518}"/>
    <dgm:cxn modelId="{B85F3694-FEFC-4143-909A-0AD25C3881D3}" type="presOf" srcId="{0D784208-5AEC-48F5-BF47-FC278235799D}" destId="{A1390960-0E9B-4FC8-A767-22EEB7B7D7DD}" srcOrd="1" destOrd="0" presId="urn:microsoft.com/office/officeart/2005/8/layout/hList7"/>
    <dgm:cxn modelId="{DE2BDD8A-60B9-44DE-A1FD-D5661959E611}" type="presOf" srcId="{9CEDC42A-217E-425D-8548-3EEDDE6180DE}" destId="{1E20BA00-F6AC-495E-9288-5332CB2AE17B}" srcOrd="0" destOrd="0" presId="urn:microsoft.com/office/officeart/2005/8/layout/hList7"/>
    <dgm:cxn modelId="{2897F618-04FF-44DF-B7B0-4CE09DDC0CF1}" type="presOf" srcId="{56B9238A-A70A-4AB9-9C56-80D3302128E2}" destId="{9A48FAF8-2B9C-42C5-B324-96856B836EE6}" srcOrd="1" destOrd="0" presId="urn:microsoft.com/office/officeart/2005/8/layout/hList7"/>
    <dgm:cxn modelId="{A3B6463E-B0B2-4FBC-9A95-7243AA47B6DB}" type="presOf" srcId="{85F9EFE8-E43C-4984-9A95-FB12E420AD97}" destId="{B4F8B97E-E5A4-4418-983A-646B37D58054}" srcOrd="1" destOrd="0" presId="urn:microsoft.com/office/officeart/2005/8/layout/hList7"/>
    <dgm:cxn modelId="{6B794013-9518-4CDB-A4B7-B67191ACEBE7}" type="presOf" srcId="{0D784208-5AEC-48F5-BF47-FC278235799D}" destId="{4F929007-5E82-49C2-AEE9-8546F8F4F25E}" srcOrd="0" destOrd="0" presId="urn:microsoft.com/office/officeart/2005/8/layout/hList7"/>
    <dgm:cxn modelId="{F1D9D81D-8805-40EE-A443-84373049D817}" srcId="{8F2A233A-D8B9-4976-97B3-7EFF37858837}" destId="{0D784208-5AEC-48F5-BF47-FC278235799D}" srcOrd="1" destOrd="0" parTransId="{8211AA73-2A27-4FA0-939C-CFB6D5918CF0}" sibTransId="{9CEDC42A-217E-425D-8548-3EEDDE6180DE}"/>
    <dgm:cxn modelId="{B075C3B6-C137-413A-ADE0-034DBD551854}" type="presParOf" srcId="{26E466A3-D0EF-4640-B27B-BAD41B03BFFE}" destId="{5A5CF754-BFE5-406B-BE8E-C90BF933AEDE}" srcOrd="0" destOrd="0" presId="urn:microsoft.com/office/officeart/2005/8/layout/hList7"/>
    <dgm:cxn modelId="{FBDF8099-3CD0-4105-9888-AC05E2EE3975}" type="presParOf" srcId="{26E466A3-D0EF-4640-B27B-BAD41B03BFFE}" destId="{EA0010AC-701A-4445-A5C0-5EE8D7FED195}" srcOrd="1" destOrd="0" presId="urn:microsoft.com/office/officeart/2005/8/layout/hList7"/>
    <dgm:cxn modelId="{235342C4-6704-417C-932D-2FC005B13866}" type="presParOf" srcId="{EA0010AC-701A-4445-A5C0-5EE8D7FED195}" destId="{6D869FA8-7F4B-47D0-B662-DFBA2427C532}" srcOrd="0" destOrd="0" presId="urn:microsoft.com/office/officeart/2005/8/layout/hList7"/>
    <dgm:cxn modelId="{FA81B4CA-5FB9-44BC-B9EE-2DAC322C47AC}" type="presParOf" srcId="{6D869FA8-7F4B-47D0-B662-DFBA2427C532}" destId="{17CDC55D-61CC-4DDA-96AA-0EB4CB9E2E38}" srcOrd="0" destOrd="0" presId="urn:microsoft.com/office/officeart/2005/8/layout/hList7"/>
    <dgm:cxn modelId="{61B8001D-E771-4E7A-89D5-736380CF05AA}" type="presParOf" srcId="{6D869FA8-7F4B-47D0-B662-DFBA2427C532}" destId="{B4F8B97E-E5A4-4418-983A-646B37D58054}" srcOrd="1" destOrd="0" presId="urn:microsoft.com/office/officeart/2005/8/layout/hList7"/>
    <dgm:cxn modelId="{C93DF4E3-25D0-46A7-9BD6-32FC930B18EA}" type="presParOf" srcId="{6D869FA8-7F4B-47D0-B662-DFBA2427C532}" destId="{76F20E86-9871-4CA8-91A9-4F148DAA0B91}" srcOrd="2" destOrd="0" presId="urn:microsoft.com/office/officeart/2005/8/layout/hList7"/>
    <dgm:cxn modelId="{70A5A65D-C7BC-4F21-B419-1D364949DA35}" type="presParOf" srcId="{6D869FA8-7F4B-47D0-B662-DFBA2427C532}" destId="{4F68B94C-1AF3-4BD7-93A6-AA21E717698F}" srcOrd="3" destOrd="0" presId="urn:microsoft.com/office/officeart/2005/8/layout/hList7"/>
    <dgm:cxn modelId="{A4564EB8-033F-49CB-B654-531EFA056085}" type="presParOf" srcId="{EA0010AC-701A-4445-A5C0-5EE8D7FED195}" destId="{2CE4722B-95AB-46EB-AAC7-588992880B87}" srcOrd="1" destOrd="0" presId="urn:microsoft.com/office/officeart/2005/8/layout/hList7"/>
    <dgm:cxn modelId="{7618BE57-C706-4D86-8937-2B1D2F6F01EC}" type="presParOf" srcId="{EA0010AC-701A-4445-A5C0-5EE8D7FED195}" destId="{02B434B1-5741-4E2F-8C35-AF0227BB5FA7}" srcOrd="2" destOrd="0" presId="urn:microsoft.com/office/officeart/2005/8/layout/hList7"/>
    <dgm:cxn modelId="{2610B77B-6408-42B9-8EC7-9E4F241E077B}" type="presParOf" srcId="{02B434B1-5741-4E2F-8C35-AF0227BB5FA7}" destId="{4F929007-5E82-49C2-AEE9-8546F8F4F25E}" srcOrd="0" destOrd="0" presId="urn:microsoft.com/office/officeart/2005/8/layout/hList7"/>
    <dgm:cxn modelId="{8A30EF51-66CF-48EE-8A0D-E28B07A4D526}" type="presParOf" srcId="{02B434B1-5741-4E2F-8C35-AF0227BB5FA7}" destId="{A1390960-0E9B-4FC8-A767-22EEB7B7D7DD}" srcOrd="1" destOrd="0" presId="urn:microsoft.com/office/officeart/2005/8/layout/hList7"/>
    <dgm:cxn modelId="{51A29E9F-CE63-40BD-9D95-3DD7EF8C2459}" type="presParOf" srcId="{02B434B1-5741-4E2F-8C35-AF0227BB5FA7}" destId="{043653F4-A655-4361-B0D6-E01464E0BAEA}" srcOrd="2" destOrd="0" presId="urn:microsoft.com/office/officeart/2005/8/layout/hList7"/>
    <dgm:cxn modelId="{E4F58502-C491-4A59-9DA6-B05D812600CE}" type="presParOf" srcId="{02B434B1-5741-4E2F-8C35-AF0227BB5FA7}" destId="{623F3B1E-FEFA-4C5F-BC57-8E4E2953AE73}" srcOrd="3" destOrd="0" presId="urn:microsoft.com/office/officeart/2005/8/layout/hList7"/>
    <dgm:cxn modelId="{88FA3127-1B1C-4D6C-9852-D428A64A27AF}" type="presParOf" srcId="{EA0010AC-701A-4445-A5C0-5EE8D7FED195}" destId="{1E20BA00-F6AC-495E-9288-5332CB2AE17B}" srcOrd="3" destOrd="0" presId="urn:microsoft.com/office/officeart/2005/8/layout/hList7"/>
    <dgm:cxn modelId="{995F3FBD-289B-4F33-A7E0-85E89C3FDCF3}" type="presParOf" srcId="{EA0010AC-701A-4445-A5C0-5EE8D7FED195}" destId="{DE9CFBC4-691C-4589-A1E2-B0C50BC0310D}" srcOrd="4" destOrd="0" presId="urn:microsoft.com/office/officeart/2005/8/layout/hList7"/>
    <dgm:cxn modelId="{023E13F0-2099-4AB0-8B14-FF075685767B}" type="presParOf" srcId="{DE9CFBC4-691C-4589-A1E2-B0C50BC0310D}" destId="{B46F8DA0-D5B1-46DC-BAB4-5ABEC858C70D}" srcOrd="0" destOrd="0" presId="urn:microsoft.com/office/officeart/2005/8/layout/hList7"/>
    <dgm:cxn modelId="{AADD74DD-C0FA-4841-9A26-240A30225DDE}" type="presParOf" srcId="{DE9CFBC4-691C-4589-A1E2-B0C50BC0310D}" destId="{9A48FAF8-2B9C-42C5-B324-96856B836EE6}" srcOrd="1" destOrd="0" presId="urn:microsoft.com/office/officeart/2005/8/layout/hList7"/>
    <dgm:cxn modelId="{BAE4A5F6-0B5D-4008-BBA7-C64F6477FE4E}" type="presParOf" srcId="{DE9CFBC4-691C-4589-A1E2-B0C50BC0310D}" destId="{3418BF82-8097-436D-A27C-E886BB9BB9F9}" srcOrd="2" destOrd="0" presId="urn:microsoft.com/office/officeart/2005/8/layout/hList7"/>
    <dgm:cxn modelId="{29AD5C3F-73D4-4829-973B-365513EEE665}" type="presParOf" srcId="{DE9CFBC4-691C-4589-A1E2-B0C50BC0310D}" destId="{DF8F903E-A877-4AC3-87DD-C1162ABB7F8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5F8E8E1-FF05-4308-8C1D-F45E412AE1A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sv-SE"/>
        </a:p>
      </dgm:t>
    </dgm:pt>
    <dgm:pt modelId="{1E7CBE65-81D2-4811-BA66-6831F22BEACE}">
      <dgm:prSet phldrT="[Text]"/>
      <dgm:spPr>
        <a:solidFill>
          <a:srgbClr val="C84040"/>
        </a:solidFill>
      </dgm:spPr>
      <dgm:t>
        <a:bodyPr/>
        <a:lstStyle/>
        <a:p>
          <a:r>
            <a:rPr lang="sv-SE" dirty="0"/>
            <a:t>BID</a:t>
          </a:r>
        </a:p>
      </dgm:t>
    </dgm:pt>
    <dgm:pt modelId="{FBDC2F9C-C16C-479A-B15D-313FBFA5E84E}" type="parTrans" cxnId="{7E5ED5D9-20F7-41A0-94C5-CF1F6CF696B0}">
      <dgm:prSet/>
      <dgm:spPr/>
      <dgm:t>
        <a:bodyPr/>
        <a:lstStyle/>
        <a:p>
          <a:endParaRPr lang="sv-SE"/>
        </a:p>
      </dgm:t>
    </dgm:pt>
    <dgm:pt modelId="{5626DD96-D16A-4C33-A2EA-EFCE21886C04}" type="sibTrans" cxnId="{7E5ED5D9-20F7-41A0-94C5-CF1F6CF696B0}">
      <dgm:prSet/>
      <dgm:spPr/>
      <dgm:t>
        <a:bodyPr/>
        <a:lstStyle/>
        <a:p>
          <a:endParaRPr lang="sv-SE"/>
        </a:p>
      </dgm:t>
    </dgm:pt>
    <dgm:pt modelId="{9BA8490B-AD6E-405E-89EE-37E4DEC6B360}">
      <dgm:prSet phldrT="[Text]"/>
      <dgm:spPr>
        <a:solidFill>
          <a:srgbClr val="C84040"/>
        </a:solidFill>
      </dgm:spPr>
      <dgm:t>
        <a:bodyPr/>
        <a:lstStyle/>
        <a:p>
          <a:r>
            <a:rPr lang="en-US" dirty="0">
              <a:solidFill>
                <a:schemeClr val="bg1"/>
              </a:solidFill>
            </a:rPr>
            <a:t>NGO</a:t>
          </a:r>
          <a:endParaRPr lang="sv-SE" dirty="0">
            <a:solidFill>
              <a:schemeClr val="bg1"/>
            </a:solidFill>
          </a:endParaRPr>
        </a:p>
      </dgm:t>
    </dgm:pt>
    <dgm:pt modelId="{7E3AB6BD-CF12-4E0B-95F3-BC8A38420567}" type="parTrans" cxnId="{07620CF7-3D00-489E-9274-1E70AE9FCBC4}">
      <dgm:prSet/>
      <dgm:spPr>
        <a:solidFill>
          <a:schemeClr val="bg1">
            <a:lumMod val="50000"/>
          </a:schemeClr>
        </a:solidFill>
      </dgm:spPr>
      <dgm:t>
        <a:bodyPr/>
        <a:lstStyle/>
        <a:p>
          <a:endParaRPr lang="sv-SE"/>
        </a:p>
      </dgm:t>
    </dgm:pt>
    <dgm:pt modelId="{B08E9261-6470-4593-BD4E-FC24F268E79E}" type="sibTrans" cxnId="{07620CF7-3D00-489E-9274-1E70AE9FCBC4}">
      <dgm:prSet/>
      <dgm:spPr/>
      <dgm:t>
        <a:bodyPr/>
        <a:lstStyle/>
        <a:p>
          <a:endParaRPr lang="sv-SE"/>
        </a:p>
      </dgm:t>
    </dgm:pt>
    <dgm:pt modelId="{E3B8E6DF-CF25-48FD-8A87-03225AD64D45}">
      <dgm:prSet phldrT="[Text]"/>
      <dgm:spPr>
        <a:solidFill>
          <a:srgbClr val="C84040"/>
        </a:solidFill>
      </dgm:spPr>
      <dgm:t>
        <a:bodyPr/>
        <a:lstStyle/>
        <a:p>
          <a:r>
            <a:rPr lang="sv-SE" dirty="0">
              <a:solidFill>
                <a:schemeClr val="bg1"/>
              </a:solidFill>
            </a:rPr>
            <a:t>Public-  Privat - </a:t>
          </a:r>
          <a:r>
            <a:rPr lang="sv-SE" dirty="0" err="1">
              <a:solidFill>
                <a:schemeClr val="bg1"/>
              </a:solidFill>
            </a:rPr>
            <a:t>Colloboration</a:t>
          </a:r>
          <a:endParaRPr lang="sv-SE" dirty="0">
            <a:solidFill>
              <a:schemeClr val="bg1"/>
            </a:solidFill>
          </a:endParaRPr>
        </a:p>
      </dgm:t>
    </dgm:pt>
    <dgm:pt modelId="{5E107F8F-6D04-4F20-9D93-7285CC2C3A64}" type="parTrans" cxnId="{374A2A9B-F42A-4CBA-B1E1-8808878A1BA2}">
      <dgm:prSet/>
      <dgm:spPr>
        <a:solidFill>
          <a:schemeClr val="bg1">
            <a:lumMod val="50000"/>
          </a:schemeClr>
        </a:solidFill>
      </dgm:spPr>
      <dgm:t>
        <a:bodyPr/>
        <a:lstStyle/>
        <a:p>
          <a:endParaRPr lang="sv-SE"/>
        </a:p>
      </dgm:t>
    </dgm:pt>
    <dgm:pt modelId="{ABE8C7E4-F6F0-4E0C-BFC3-BAC22100B651}" type="sibTrans" cxnId="{374A2A9B-F42A-4CBA-B1E1-8808878A1BA2}">
      <dgm:prSet/>
      <dgm:spPr/>
      <dgm:t>
        <a:bodyPr/>
        <a:lstStyle/>
        <a:p>
          <a:endParaRPr lang="sv-SE"/>
        </a:p>
      </dgm:t>
    </dgm:pt>
    <dgm:pt modelId="{83F02F21-7E01-4621-BF62-DBE6AB8A1F90}">
      <dgm:prSet phldrT="[Text]"/>
      <dgm:spPr>
        <a:solidFill>
          <a:srgbClr val="C84040"/>
        </a:solidFill>
      </dgm:spPr>
      <dgm:t>
        <a:bodyPr/>
        <a:lstStyle/>
        <a:p>
          <a:r>
            <a:rPr lang="sv-SE" dirty="0" err="1">
              <a:solidFill>
                <a:schemeClr val="bg1"/>
              </a:solidFill>
            </a:rPr>
            <a:t>Geographically</a:t>
          </a:r>
          <a:r>
            <a:rPr lang="sv-SE" dirty="0">
              <a:solidFill>
                <a:schemeClr val="tx1"/>
              </a:solidFill>
            </a:rPr>
            <a:t> </a:t>
          </a:r>
          <a:r>
            <a:rPr lang="sv-SE" dirty="0" err="1">
              <a:solidFill>
                <a:schemeClr val="bg1"/>
              </a:solidFill>
            </a:rPr>
            <a:t>defined</a:t>
          </a:r>
          <a:r>
            <a:rPr lang="sv-SE" dirty="0">
              <a:solidFill>
                <a:schemeClr val="bg1"/>
              </a:solidFill>
            </a:rPr>
            <a:t> area</a:t>
          </a:r>
        </a:p>
      </dgm:t>
    </dgm:pt>
    <dgm:pt modelId="{52013F33-CE78-497F-8AD6-249F7B6C9EB4}" type="parTrans" cxnId="{D7A69051-F801-4C3B-A301-1E8F80D558CD}">
      <dgm:prSet/>
      <dgm:spPr>
        <a:solidFill>
          <a:schemeClr val="bg1">
            <a:lumMod val="50000"/>
          </a:schemeClr>
        </a:solidFill>
      </dgm:spPr>
      <dgm:t>
        <a:bodyPr/>
        <a:lstStyle/>
        <a:p>
          <a:endParaRPr lang="sv-SE"/>
        </a:p>
      </dgm:t>
    </dgm:pt>
    <dgm:pt modelId="{D3AC5A46-AA07-4F87-9422-5FA3AD6AC091}" type="sibTrans" cxnId="{D7A69051-F801-4C3B-A301-1E8F80D558CD}">
      <dgm:prSet/>
      <dgm:spPr/>
      <dgm:t>
        <a:bodyPr/>
        <a:lstStyle/>
        <a:p>
          <a:endParaRPr lang="sv-SE"/>
        </a:p>
      </dgm:t>
    </dgm:pt>
    <dgm:pt modelId="{CEF77202-42A3-4D29-B731-E7E1DCA47533}">
      <dgm:prSet phldrT="[Text]" phldr="1"/>
      <dgm:spPr/>
      <dgm:t>
        <a:bodyPr/>
        <a:lstStyle/>
        <a:p>
          <a:endParaRPr lang="sv-SE"/>
        </a:p>
      </dgm:t>
    </dgm:pt>
    <dgm:pt modelId="{CEDA45BE-1504-4B3C-9C1F-385B32F5FBD9}" type="parTrans" cxnId="{905EC760-7AEC-4367-A955-99AC3189D5F2}">
      <dgm:prSet/>
      <dgm:spPr/>
      <dgm:t>
        <a:bodyPr/>
        <a:lstStyle/>
        <a:p>
          <a:endParaRPr lang="sv-SE"/>
        </a:p>
      </dgm:t>
    </dgm:pt>
    <dgm:pt modelId="{6B434822-278A-47CB-8FA4-877975AE5D89}" type="sibTrans" cxnId="{905EC760-7AEC-4367-A955-99AC3189D5F2}">
      <dgm:prSet/>
      <dgm:spPr/>
      <dgm:t>
        <a:bodyPr/>
        <a:lstStyle/>
        <a:p>
          <a:endParaRPr lang="sv-SE"/>
        </a:p>
      </dgm:t>
    </dgm:pt>
    <dgm:pt modelId="{39C2F91B-58E4-4B94-8309-3B8E93A4C68F}">
      <dgm:prSet phldrT="[Text]"/>
      <dgm:spPr>
        <a:solidFill>
          <a:srgbClr val="C84040"/>
        </a:solidFill>
      </dgm:spPr>
      <dgm:t>
        <a:bodyPr/>
        <a:lstStyle/>
        <a:p>
          <a:r>
            <a:rPr lang="sv-SE" dirty="0" err="1"/>
            <a:t>Solve</a:t>
          </a:r>
          <a:r>
            <a:rPr lang="sv-SE" dirty="0"/>
            <a:t> the </a:t>
          </a:r>
          <a:r>
            <a:rPr lang="sv-SE" dirty="0" err="1"/>
            <a:t>challenges</a:t>
          </a:r>
          <a:r>
            <a:rPr lang="sv-SE" dirty="0"/>
            <a:t> </a:t>
          </a:r>
          <a:r>
            <a:rPr lang="sv-SE" dirty="0" err="1"/>
            <a:t>together</a:t>
          </a:r>
          <a:r>
            <a:rPr lang="sv-SE" dirty="0"/>
            <a:t> </a:t>
          </a:r>
          <a:br>
            <a:rPr lang="sv-SE" dirty="0"/>
          </a:br>
          <a:endParaRPr lang="sv-SE" dirty="0"/>
        </a:p>
      </dgm:t>
    </dgm:pt>
    <dgm:pt modelId="{558FF32C-72B6-4C8B-A687-DDDB27B3B83C}" type="parTrans" cxnId="{C01B6DC8-156B-4025-A7D7-E762218E005F}">
      <dgm:prSet/>
      <dgm:spPr>
        <a:solidFill>
          <a:schemeClr val="bg1">
            <a:lumMod val="50000"/>
          </a:schemeClr>
        </a:solidFill>
      </dgm:spPr>
      <dgm:t>
        <a:bodyPr/>
        <a:lstStyle/>
        <a:p>
          <a:endParaRPr lang="sv-SE"/>
        </a:p>
      </dgm:t>
    </dgm:pt>
    <dgm:pt modelId="{2108B2F2-1628-4AF7-A64B-6557D25FC2C7}" type="sibTrans" cxnId="{C01B6DC8-156B-4025-A7D7-E762218E005F}">
      <dgm:prSet/>
      <dgm:spPr/>
      <dgm:t>
        <a:bodyPr/>
        <a:lstStyle/>
        <a:p>
          <a:endParaRPr lang="sv-SE"/>
        </a:p>
      </dgm:t>
    </dgm:pt>
    <dgm:pt modelId="{1958D709-5B87-4CAF-99F5-BBE96AC1A359}" type="pres">
      <dgm:prSet presAssocID="{35F8E8E1-FF05-4308-8C1D-F45E412AE1A4}" presName="cycle" presStyleCnt="0">
        <dgm:presLayoutVars>
          <dgm:chMax val="1"/>
          <dgm:dir/>
          <dgm:animLvl val="ctr"/>
          <dgm:resizeHandles val="exact"/>
        </dgm:presLayoutVars>
      </dgm:prSet>
      <dgm:spPr/>
      <dgm:t>
        <a:bodyPr/>
        <a:lstStyle/>
        <a:p>
          <a:endParaRPr lang="sl-SI"/>
        </a:p>
      </dgm:t>
    </dgm:pt>
    <dgm:pt modelId="{2786ED26-825C-4EA8-950A-F456E5776B07}" type="pres">
      <dgm:prSet presAssocID="{1E7CBE65-81D2-4811-BA66-6831F22BEACE}" presName="centerShape" presStyleLbl="node0" presStyleIdx="0" presStyleCnt="1"/>
      <dgm:spPr/>
      <dgm:t>
        <a:bodyPr/>
        <a:lstStyle/>
        <a:p>
          <a:endParaRPr lang="sl-SI"/>
        </a:p>
      </dgm:t>
    </dgm:pt>
    <dgm:pt modelId="{13B2DACE-6233-4140-AB62-66700CF1279E}" type="pres">
      <dgm:prSet presAssocID="{7E3AB6BD-CF12-4E0B-95F3-BC8A38420567}" presName="parTrans" presStyleLbl="bgSibTrans2D1" presStyleIdx="0" presStyleCnt="4" custLinFactNeighborX="5028" custLinFactNeighborY="7698"/>
      <dgm:spPr/>
      <dgm:t>
        <a:bodyPr/>
        <a:lstStyle/>
        <a:p>
          <a:endParaRPr lang="sl-SI"/>
        </a:p>
      </dgm:t>
    </dgm:pt>
    <dgm:pt modelId="{434C8184-347A-46CA-B2EB-C4BC5F0BDC92}" type="pres">
      <dgm:prSet presAssocID="{9BA8490B-AD6E-405E-89EE-37E4DEC6B360}" presName="node" presStyleLbl="node1" presStyleIdx="0" presStyleCnt="4" custRadScaleRad="102395" custRadScaleInc="-1456">
        <dgm:presLayoutVars>
          <dgm:bulletEnabled val="1"/>
        </dgm:presLayoutVars>
      </dgm:prSet>
      <dgm:spPr/>
      <dgm:t>
        <a:bodyPr/>
        <a:lstStyle/>
        <a:p>
          <a:endParaRPr lang="sl-SI"/>
        </a:p>
      </dgm:t>
    </dgm:pt>
    <dgm:pt modelId="{3DD81B89-C8F6-4F54-99BF-63F75E6B9DA4}" type="pres">
      <dgm:prSet presAssocID="{5E107F8F-6D04-4F20-9D93-7285CC2C3A64}" presName="parTrans" presStyleLbl="bgSibTrans2D1" presStyleIdx="1" presStyleCnt="4" custLinFactNeighborX="-5734" custLinFactNeighborY="17963"/>
      <dgm:spPr/>
      <dgm:t>
        <a:bodyPr/>
        <a:lstStyle/>
        <a:p>
          <a:endParaRPr lang="sl-SI"/>
        </a:p>
      </dgm:t>
    </dgm:pt>
    <dgm:pt modelId="{19F18F80-915E-48D4-AB22-DCC86EF8F02A}" type="pres">
      <dgm:prSet presAssocID="{E3B8E6DF-CF25-48FD-8A87-03225AD64D45}" presName="node" presStyleLbl="node1" presStyleIdx="1" presStyleCnt="4" custRadScaleRad="101399" custRadScaleInc="-7832">
        <dgm:presLayoutVars>
          <dgm:bulletEnabled val="1"/>
        </dgm:presLayoutVars>
      </dgm:prSet>
      <dgm:spPr/>
      <dgm:t>
        <a:bodyPr/>
        <a:lstStyle/>
        <a:p>
          <a:endParaRPr lang="sl-SI"/>
        </a:p>
      </dgm:t>
    </dgm:pt>
    <dgm:pt modelId="{D3CE611C-CF9D-4DA1-A629-F98FDB0E3504}" type="pres">
      <dgm:prSet presAssocID="{52013F33-CE78-497F-8AD6-249F7B6C9EB4}" presName="parTrans" presStyleLbl="bgSibTrans2D1" presStyleIdx="2" presStyleCnt="4" custLinFactNeighborX="5021" custLinFactNeighborY="17963"/>
      <dgm:spPr/>
      <dgm:t>
        <a:bodyPr/>
        <a:lstStyle/>
        <a:p>
          <a:endParaRPr lang="sl-SI"/>
        </a:p>
      </dgm:t>
    </dgm:pt>
    <dgm:pt modelId="{BCD4ED96-1765-4307-947A-252BCCA731F4}" type="pres">
      <dgm:prSet presAssocID="{83F02F21-7E01-4621-BF62-DBE6AB8A1F90}" presName="node" presStyleLbl="node1" presStyleIdx="2" presStyleCnt="4">
        <dgm:presLayoutVars>
          <dgm:bulletEnabled val="1"/>
        </dgm:presLayoutVars>
      </dgm:prSet>
      <dgm:spPr/>
      <dgm:t>
        <a:bodyPr/>
        <a:lstStyle/>
        <a:p>
          <a:endParaRPr lang="sl-SI"/>
        </a:p>
      </dgm:t>
    </dgm:pt>
    <dgm:pt modelId="{FBE74837-AFFF-4793-9FF9-78DC5ECA2D8B}" type="pres">
      <dgm:prSet presAssocID="{558FF32C-72B6-4C8B-A687-DDDB27B3B83C}" presName="parTrans" presStyleLbl="bgSibTrans2D1" presStyleIdx="3" presStyleCnt="4" custScaleX="67239" custLinFactNeighborX="-20266" custLinFactNeighborY="19714"/>
      <dgm:spPr/>
      <dgm:t>
        <a:bodyPr/>
        <a:lstStyle/>
        <a:p>
          <a:endParaRPr lang="sl-SI"/>
        </a:p>
      </dgm:t>
    </dgm:pt>
    <dgm:pt modelId="{C784B9DE-A5AD-4F85-8713-29DC7C93CC84}" type="pres">
      <dgm:prSet presAssocID="{39C2F91B-58E4-4B94-8309-3B8E93A4C68F}" presName="node" presStyleLbl="node1" presStyleIdx="3" presStyleCnt="4" custRadScaleRad="103692" custRadScaleInc="2895">
        <dgm:presLayoutVars>
          <dgm:bulletEnabled val="1"/>
        </dgm:presLayoutVars>
      </dgm:prSet>
      <dgm:spPr/>
      <dgm:t>
        <a:bodyPr/>
        <a:lstStyle/>
        <a:p>
          <a:endParaRPr lang="sl-SI"/>
        </a:p>
      </dgm:t>
    </dgm:pt>
  </dgm:ptLst>
  <dgm:cxnLst>
    <dgm:cxn modelId="{07620CF7-3D00-489E-9274-1E70AE9FCBC4}" srcId="{1E7CBE65-81D2-4811-BA66-6831F22BEACE}" destId="{9BA8490B-AD6E-405E-89EE-37E4DEC6B360}" srcOrd="0" destOrd="0" parTransId="{7E3AB6BD-CF12-4E0B-95F3-BC8A38420567}" sibTransId="{B08E9261-6470-4593-BD4E-FC24F268E79E}"/>
    <dgm:cxn modelId="{8121399E-6F36-4F6D-B522-42035B95BBDA}" type="presOf" srcId="{39C2F91B-58E4-4B94-8309-3B8E93A4C68F}" destId="{C784B9DE-A5AD-4F85-8713-29DC7C93CC84}" srcOrd="0" destOrd="0" presId="urn:microsoft.com/office/officeart/2005/8/layout/radial4"/>
    <dgm:cxn modelId="{88823A33-0340-41F7-BD3C-3CBACD48A776}" type="presOf" srcId="{9BA8490B-AD6E-405E-89EE-37E4DEC6B360}" destId="{434C8184-347A-46CA-B2EB-C4BC5F0BDC92}" srcOrd="0" destOrd="0" presId="urn:microsoft.com/office/officeart/2005/8/layout/radial4"/>
    <dgm:cxn modelId="{374A2A9B-F42A-4CBA-B1E1-8808878A1BA2}" srcId="{1E7CBE65-81D2-4811-BA66-6831F22BEACE}" destId="{E3B8E6DF-CF25-48FD-8A87-03225AD64D45}" srcOrd="1" destOrd="0" parTransId="{5E107F8F-6D04-4F20-9D93-7285CC2C3A64}" sibTransId="{ABE8C7E4-F6F0-4E0C-BFC3-BAC22100B651}"/>
    <dgm:cxn modelId="{6C8F5C94-C4F5-40C3-8493-6C5AF635B536}" type="presOf" srcId="{7E3AB6BD-CF12-4E0B-95F3-BC8A38420567}" destId="{13B2DACE-6233-4140-AB62-66700CF1279E}" srcOrd="0" destOrd="0" presId="urn:microsoft.com/office/officeart/2005/8/layout/radial4"/>
    <dgm:cxn modelId="{C01B6DC8-156B-4025-A7D7-E762218E005F}" srcId="{1E7CBE65-81D2-4811-BA66-6831F22BEACE}" destId="{39C2F91B-58E4-4B94-8309-3B8E93A4C68F}" srcOrd="3" destOrd="0" parTransId="{558FF32C-72B6-4C8B-A687-DDDB27B3B83C}" sibTransId="{2108B2F2-1628-4AF7-A64B-6557D25FC2C7}"/>
    <dgm:cxn modelId="{211DBF4A-DB53-408C-9D4D-CF810D892538}" type="presOf" srcId="{1E7CBE65-81D2-4811-BA66-6831F22BEACE}" destId="{2786ED26-825C-4EA8-950A-F456E5776B07}" srcOrd="0" destOrd="0" presId="urn:microsoft.com/office/officeart/2005/8/layout/radial4"/>
    <dgm:cxn modelId="{7E5ED5D9-20F7-41A0-94C5-CF1F6CF696B0}" srcId="{35F8E8E1-FF05-4308-8C1D-F45E412AE1A4}" destId="{1E7CBE65-81D2-4811-BA66-6831F22BEACE}" srcOrd="0" destOrd="0" parTransId="{FBDC2F9C-C16C-479A-B15D-313FBFA5E84E}" sibTransId="{5626DD96-D16A-4C33-A2EA-EFCE21886C04}"/>
    <dgm:cxn modelId="{F3F73737-8951-40D8-BF0E-D94D35C68A5A}" type="presOf" srcId="{83F02F21-7E01-4621-BF62-DBE6AB8A1F90}" destId="{BCD4ED96-1765-4307-947A-252BCCA731F4}" srcOrd="0" destOrd="0" presId="urn:microsoft.com/office/officeart/2005/8/layout/radial4"/>
    <dgm:cxn modelId="{C06D33C4-C288-47A1-89C2-924A4289BE4D}" type="presOf" srcId="{5E107F8F-6D04-4F20-9D93-7285CC2C3A64}" destId="{3DD81B89-C8F6-4F54-99BF-63F75E6B9DA4}" srcOrd="0" destOrd="0" presId="urn:microsoft.com/office/officeart/2005/8/layout/radial4"/>
    <dgm:cxn modelId="{D7A69051-F801-4C3B-A301-1E8F80D558CD}" srcId="{1E7CBE65-81D2-4811-BA66-6831F22BEACE}" destId="{83F02F21-7E01-4621-BF62-DBE6AB8A1F90}" srcOrd="2" destOrd="0" parTransId="{52013F33-CE78-497F-8AD6-249F7B6C9EB4}" sibTransId="{D3AC5A46-AA07-4F87-9422-5FA3AD6AC091}"/>
    <dgm:cxn modelId="{F64824E9-4C9F-4A6D-8D1F-E73512F1D9D6}" type="presOf" srcId="{52013F33-CE78-497F-8AD6-249F7B6C9EB4}" destId="{D3CE611C-CF9D-4DA1-A629-F98FDB0E3504}" srcOrd="0" destOrd="0" presId="urn:microsoft.com/office/officeart/2005/8/layout/radial4"/>
    <dgm:cxn modelId="{C4BC5CB1-B6D9-4157-BCB6-2DD9A3EE4567}" type="presOf" srcId="{35F8E8E1-FF05-4308-8C1D-F45E412AE1A4}" destId="{1958D709-5B87-4CAF-99F5-BBE96AC1A359}" srcOrd="0" destOrd="0" presId="urn:microsoft.com/office/officeart/2005/8/layout/radial4"/>
    <dgm:cxn modelId="{905EC760-7AEC-4367-A955-99AC3189D5F2}" srcId="{35F8E8E1-FF05-4308-8C1D-F45E412AE1A4}" destId="{CEF77202-42A3-4D29-B731-E7E1DCA47533}" srcOrd="1" destOrd="0" parTransId="{CEDA45BE-1504-4B3C-9C1F-385B32F5FBD9}" sibTransId="{6B434822-278A-47CB-8FA4-877975AE5D89}"/>
    <dgm:cxn modelId="{9EC2010E-A585-492E-B6A8-EFDEF13B3BBD}" type="presOf" srcId="{E3B8E6DF-CF25-48FD-8A87-03225AD64D45}" destId="{19F18F80-915E-48D4-AB22-DCC86EF8F02A}" srcOrd="0" destOrd="0" presId="urn:microsoft.com/office/officeart/2005/8/layout/radial4"/>
    <dgm:cxn modelId="{4A3A83BF-2049-47E6-A98E-E3A940F0E78D}" type="presOf" srcId="{558FF32C-72B6-4C8B-A687-DDDB27B3B83C}" destId="{FBE74837-AFFF-4793-9FF9-78DC5ECA2D8B}" srcOrd="0" destOrd="0" presId="urn:microsoft.com/office/officeart/2005/8/layout/radial4"/>
    <dgm:cxn modelId="{B56A959B-4D94-458E-9DC5-12CA725E0670}" type="presParOf" srcId="{1958D709-5B87-4CAF-99F5-BBE96AC1A359}" destId="{2786ED26-825C-4EA8-950A-F456E5776B07}" srcOrd="0" destOrd="0" presId="urn:microsoft.com/office/officeart/2005/8/layout/radial4"/>
    <dgm:cxn modelId="{2D8E1C79-2FBE-457E-B0B7-35BFB2B8F15A}" type="presParOf" srcId="{1958D709-5B87-4CAF-99F5-BBE96AC1A359}" destId="{13B2DACE-6233-4140-AB62-66700CF1279E}" srcOrd="1" destOrd="0" presId="urn:microsoft.com/office/officeart/2005/8/layout/radial4"/>
    <dgm:cxn modelId="{C872D7A3-2425-4798-9223-AB92EC75E6DF}" type="presParOf" srcId="{1958D709-5B87-4CAF-99F5-BBE96AC1A359}" destId="{434C8184-347A-46CA-B2EB-C4BC5F0BDC92}" srcOrd="2" destOrd="0" presId="urn:microsoft.com/office/officeart/2005/8/layout/radial4"/>
    <dgm:cxn modelId="{B8CE7F13-3274-4413-8DD6-CEAF41465ED2}" type="presParOf" srcId="{1958D709-5B87-4CAF-99F5-BBE96AC1A359}" destId="{3DD81B89-C8F6-4F54-99BF-63F75E6B9DA4}" srcOrd="3" destOrd="0" presId="urn:microsoft.com/office/officeart/2005/8/layout/radial4"/>
    <dgm:cxn modelId="{6465113A-5222-4804-AF3A-E75CDAE223DA}" type="presParOf" srcId="{1958D709-5B87-4CAF-99F5-BBE96AC1A359}" destId="{19F18F80-915E-48D4-AB22-DCC86EF8F02A}" srcOrd="4" destOrd="0" presId="urn:microsoft.com/office/officeart/2005/8/layout/radial4"/>
    <dgm:cxn modelId="{1D91B3DB-763D-4C21-9509-1FAD5C5C831A}" type="presParOf" srcId="{1958D709-5B87-4CAF-99F5-BBE96AC1A359}" destId="{D3CE611C-CF9D-4DA1-A629-F98FDB0E3504}" srcOrd="5" destOrd="0" presId="urn:microsoft.com/office/officeart/2005/8/layout/radial4"/>
    <dgm:cxn modelId="{822E1BAD-7AEF-4ED3-BA0E-6099BD5BB03E}" type="presParOf" srcId="{1958D709-5B87-4CAF-99F5-BBE96AC1A359}" destId="{BCD4ED96-1765-4307-947A-252BCCA731F4}" srcOrd="6" destOrd="0" presId="urn:microsoft.com/office/officeart/2005/8/layout/radial4"/>
    <dgm:cxn modelId="{290FEE47-22FF-4A18-9056-442C5F8816A3}" type="presParOf" srcId="{1958D709-5B87-4CAF-99F5-BBE96AC1A359}" destId="{FBE74837-AFFF-4793-9FF9-78DC5ECA2D8B}" srcOrd="7" destOrd="0" presId="urn:microsoft.com/office/officeart/2005/8/layout/radial4"/>
    <dgm:cxn modelId="{5D8D1076-6540-4AE2-9665-53B582C889D0}" type="presParOf" srcId="{1958D709-5B87-4CAF-99F5-BBE96AC1A359}" destId="{C784B9DE-A5AD-4F85-8713-29DC7C93CC84}"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7EB198-58AA-4022-AFBA-1A5AC7705AA7}">
      <dsp:nvSpPr>
        <dsp:cNvPr id="0" name=""/>
        <dsp:cNvSpPr/>
      </dsp:nvSpPr>
      <dsp:spPr>
        <a:xfrm>
          <a:off x="7768575" y="1532264"/>
          <a:ext cx="3388789" cy="3389416"/>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FEDABF8-CFC9-45F5-B86F-D66DB1047B03}">
      <dsp:nvSpPr>
        <dsp:cNvPr id="0" name=""/>
        <dsp:cNvSpPr/>
      </dsp:nvSpPr>
      <dsp:spPr>
        <a:xfrm>
          <a:off x="7881093" y="1645264"/>
          <a:ext cx="3163752" cy="3163415"/>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atin typeface="Garamond" panose="02020404030301010803" pitchFamily="18" charset="0"/>
            </a:rPr>
            <a:t>A plan of an upgrade with the “With Knowledge against Bullying” project </a:t>
          </a:r>
        </a:p>
      </dsp:txBody>
      <dsp:txXfrm>
        <a:off x="8333373" y="2097266"/>
        <a:ext cx="2259192" cy="2259412"/>
      </dsp:txXfrm>
    </dsp:sp>
    <dsp:sp modelId="{9F2E9618-98F6-4B52-AEFA-24ADCBD5975F}">
      <dsp:nvSpPr>
        <dsp:cNvPr id="0" name=""/>
        <dsp:cNvSpPr/>
      </dsp:nvSpPr>
      <dsp:spPr>
        <a:xfrm rot="2700000">
          <a:off x="4270245" y="1536361"/>
          <a:ext cx="3380627" cy="3380627"/>
        </a:xfrm>
        <a:prstGeom prst="teardrop">
          <a:avLst>
            <a:gd name="adj" fmla="val 100000"/>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AA9BC47-12E3-42E5-B2D7-1C839B5BAF5F}">
      <dsp:nvSpPr>
        <dsp:cNvPr id="0" name=""/>
        <dsp:cNvSpPr/>
      </dsp:nvSpPr>
      <dsp:spPr>
        <a:xfrm>
          <a:off x="4378682" y="1645264"/>
          <a:ext cx="3163752" cy="3163415"/>
        </a:xfrm>
        <a:prstGeom prst="ellipse">
          <a:avLst/>
        </a:prstGeom>
        <a:solidFill>
          <a:schemeClr val="lt1">
            <a:alpha val="90000"/>
            <a:hueOff val="0"/>
            <a:satOff val="0"/>
            <a:lumOff val="0"/>
            <a:alphaOff val="0"/>
          </a:schemeClr>
        </a:solidFill>
        <a:ln w="6350" cap="flat" cmpd="sng" algn="ctr">
          <a:solidFill>
            <a:schemeClr val="accent3">
              <a:hueOff val="1355300"/>
              <a:satOff val="50000"/>
              <a:lumOff val="-735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atin typeface="Garamond" panose="02020404030301010803" pitchFamily="18" charset="0"/>
            </a:rPr>
            <a:t>Preventive programs implemented by ETTA </a:t>
          </a:r>
        </a:p>
      </dsp:txBody>
      <dsp:txXfrm>
        <a:off x="4830962" y="2097266"/>
        <a:ext cx="2259192" cy="2259412"/>
      </dsp:txXfrm>
    </dsp:sp>
    <dsp:sp modelId="{0CD72147-77F9-47A0-AFD0-BEF270122E0C}">
      <dsp:nvSpPr>
        <dsp:cNvPr id="0" name=""/>
        <dsp:cNvSpPr/>
      </dsp:nvSpPr>
      <dsp:spPr>
        <a:xfrm rot="2700000">
          <a:off x="767834" y="1536361"/>
          <a:ext cx="3380627" cy="3380627"/>
        </a:xfrm>
        <a:prstGeom prst="teardrop">
          <a:avLst>
            <a:gd name="adj" fmla="val 10000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4E1693-EC2C-4DD1-AD6D-1C23DB739378}">
      <dsp:nvSpPr>
        <dsp:cNvPr id="0" name=""/>
        <dsp:cNvSpPr/>
      </dsp:nvSpPr>
      <dsp:spPr>
        <a:xfrm>
          <a:off x="876271" y="1645264"/>
          <a:ext cx="3163752" cy="3163415"/>
        </a:xfrm>
        <a:prstGeom prst="ellipse">
          <a:avLst/>
        </a:prstGeom>
        <a:solidFill>
          <a:schemeClr val="lt1">
            <a:alpha val="90000"/>
            <a:hueOff val="0"/>
            <a:satOff val="0"/>
            <a:lumOff val="0"/>
            <a:alphaOff val="0"/>
          </a:schemeClr>
        </a:solidFill>
        <a:ln w="6350" cap="flat" cmpd="sng" algn="ctr">
          <a:solidFill>
            <a:schemeClr val="accent3">
              <a:hueOff val="2710599"/>
              <a:satOff val="100000"/>
              <a:lumOff val="-14706"/>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latin typeface="Garamond" panose="02020404030301010803" pitchFamily="18" charset="0"/>
            </a:rPr>
            <a:t>ETTA  </a:t>
          </a:r>
        </a:p>
        <a:p>
          <a:pPr lvl="0" algn="ctr" defTabSz="800100">
            <a:lnSpc>
              <a:spcPct val="90000"/>
            </a:lnSpc>
            <a:spcBef>
              <a:spcPct val="0"/>
            </a:spcBef>
            <a:spcAft>
              <a:spcPct val="35000"/>
            </a:spcAft>
          </a:pPr>
          <a:r>
            <a:rPr lang="en-US" sz="1800" kern="1200" dirty="0">
              <a:latin typeface="Garamond" panose="02020404030301010803" pitchFamily="18" charset="0"/>
            </a:rPr>
            <a:t>preventive policy, experiences and room for improvement </a:t>
          </a:r>
        </a:p>
      </dsp:txBody>
      <dsp:txXfrm>
        <a:off x="1328551" y="2097266"/>
        <a:ext cx="2259192" cy="2259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EAB2A-6C71-47A1-ABAA-F68207DD98D4}">
      <dsp:nvSpPr>
        <dsp:cNvPr id="0" name=""/>
        <dsp:cNvSpPr/>
      </dsp:nvSpPr>
      <dsp:spPr>
        <a:xfrm>
          <a:off x="1146180" y="118471"/>
          <a:ext cx="6419664" cy="5472251"/>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E7CFD3-A3C2-4D4A-A14F-DBE4521FA118}">
      <dsp:nvSpPr>
        <dsp:cNvPr id="0" name=""/>
        <dsp:cNvSpPr/>
      </dsp:nvSpPr>
      <dsp:spPr>
        <a:xfrm>
          <a:off x="3001105" y="1692591"/>
          <a:ext cx="2602365" cy="2810177"/>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332AB8-2DB9-46F4-A8E9-0F89B56EA864}">
      <dsp:nvSpPr>
        <dsp:cNvPr id="0" name=""/>
        <dsp:cNvSpPr/>
      </dsp:nvSpPr>
      <dsp:spPr>
        <a:xfrm>
          <a:off x="3810031" y="2638338"/>
          <a:ext cx="795344" cy="706792"/>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DBF0E4-0995-4928-8F01-79C829F04637}">
      <dsp:nvSpPr>
        <dsp:cNvPr id="0" name=""/>
        <dsp:cNvSpPr/>
      </dsp:nvSpPr>
      <dsp:spPr>
        <a:xfrm>
          <a:off x="6452763" y="19426"/>
          <a:ext cx="5173896" cy="1197057"/>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hr-HR" sz="2000" kern="1200" dirty="0">
              <a:solidFill>
                <a:schemeClr val="tx1"/>
              </a:solidFill>
              <a:latin typeface="Garamond" panose="02020404030301010803" pitchFamily="18" charset="0"/>
              <a:cs typeface="Calibri" panose="020F0502020204030204" pitchFamily="34" charset="0"/>
            </a:rPr>
            <a:t>ETTA – one senior </a:t>
          </a:r>
          <a:r>
            <a:rPr lang="hr-HR" sz="2000" kern="1200" dirty="0" err="1">
              <a:solidFill>
                <a:schemeClr val="tx1"/>
              </a:solidFill>
              <a:latin typeface="Garamond" panose="02020404030301010803" pitchFamily="18" charset="0"/>
              <a:cs typeface="Calibri" panose="020F0502020204030204" pitchFamily="34" charset="0"/>
            </a:rPr>
            <a:t>advisor</a:t>
          </a:r>
          <a:endParaRPr lang="en-US" sz="2000" kern="1200" dirty="0">
            <a:solidFill>
              <a:schemeClr val="tx1"/>
            </a:solidFill>
            <a:latin typeface="Garamond" panose="02020404030301010803" pitchFamily="18" charset="0"/>
            <a:cs typeface="Calibri" panose="020F0502020204030204" pitchFamily="34" charset="0"/>
          </a:endParaRPr>
        </a:p>
      </dsp:txBody>
      <dsp:txXfrm>
        <a:off x="6452763" y="19426"/>
        <a:ext cx="5173896" cy="1197057"/>
      </dsp:txXfrm>
    </dsp:sp>
    <dsp:sp modelId="{DE71A77E-0260-4EDC-87C6-CCB1DAAADE43}">
      <dsp:nvSpPr>
        <dsp:cNvPr id="0" name=""/>
        <dsp:cNvSpPr/>
      </dsp:nvSpPr>
      <dsp:spPr>
        <a:xfrm flipV="1">
          <a:off x="1602353" y="5399352"/>
          <a:ext cx="180359" cy="72913"/>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0D0082-68F8-4AEA-A82D-3E80987021BF}">
      <dsp:nvSpPr>
        <dsp:cNvPr id="0" name=""/>
        <dsp:cNvSpPr/>
      </dsp:nvSpPr>
      <dsp:spPr>
        <a:xfrm rot="5400000" flipH="1" flipV="1">
          <a:off x="402432" y="4614981"/>
          <a:ext cx="454850" cy="1259716"/>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8D968E-BC0E-4104-AC9B-97D8AB5E18EC}">
      <dsp:nvSpPr>
        <dsp:cNvPr id="0" name=""/>
        <dsp:cNvSpPr/>
      </dsp:nvSpPr>
      <dsp:spPr>
        <a:xfrm>
          <a:off x="7020599" y="1959151"/>
          <a:ext cx="4606060" cy="1197057"/>
        </a:xfrm>
        <a:prstGeom prst="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42240" tIns="25400" rIns="25400" bIns="25400" numCol="1" spcCol="1270" anchor="ctr" anchorCtr="0">
          <a:noAutofit/>
        </a:bodyPr>
        <a:lstStyle/>
        <a:p>
          <a:pPr lvl="0" algn="l" defTabSz="889000">
            <a:lnSpc>
              <a:spcPct val="90000"/>
            </a:lnSpc>
            <a:spcBef>
              <a:spcPct val="0"/>
            </a:spcBef>
            <a:spcAft>
              <a:spcPct val="35000"/>
            </a:spcAft>
          </a:pPr>
          <a:r>
            <a:rPr lang="en-GB" sz="2000" kern="1200" dirty="0">
              <a:latin typeface="Garamond" panose="02020404030301010803" pitchFamily="18" charset="0"/>
              <a:cs typeface="Calibri" panose="020F0502020204030204" pitchFamily="34" charset="0"/>
            </a:rPr>
            <a:t>-</a:t>
          </a:r>
          <a:r>
            <a:rPr lang="hr-HR" sz="2000" kern="1200" dirty="0">
              <a:latin typeface="Garamond" panose="02020404030301010803" pitchFamily="18" charset="0"/>
              <a:cs typeface="Calibri" panose="020F0502020204030204" pitchFamily="34" charset="0"/>
            </a:rPr>
            <a:t> </a:t>
          </a:r>
          <a:r>
            <a:rPr lang="hr-HR" sz="1800" kern="1200" dirty="0">
              <a:latin typeface="Garamond" panose="02020404030301010803" pitchFamily="18" charset="0"/>
              <a:cs typeface="Calibri" panose="020F0502020204030204" pitchFamily="34" charset="0"/>
            </a:rPr>
            <a:t>32 </a:t>
          </a:r>
          <a:r>
            <a:rPr lang="en-GB" sz="1800" kern="1200" dirty="0">
              <a:latin typeface="Garamond" panose="02020404030301010803" pitchFamily="18" charset="0"/>
              <a:cs typeface="Calibri" panose="020F0502020204030204" pitchFamily="34" charset="0"/>
            </a:rPr>
            <a:t>heads of county expert councils </a:t>
          </a:r>
          <a:r>
            <a:rPr lang="hr-HR" sz="1800" kern="1200" dirty="0">
              <a:latin typeface="Garamond" panose="02020404030301010803" pitchFamily="18" charset="0"/>
              <a:cs typeface="Calibri" panose="020F0502020204030204" pitchFamily="34" charset="0"/>
            </a:rPr>
            <a:t>for preventive </a:t>
          </a:r>
          <a:r>
            <a:rPr lang="hr-HR" sz="1800" kern="1200" dirty="0" err="1">
              <a:latin typeface="Garamond" panose="02020404030301010803" pitchFamily="18" charset="0"/>
              <a:cs typeface="Calibri" panose="020F0502020204030204" pitchFamily="34" charset="0"/>
            </a:rPr>
            <a:t>programs</a:t>
          </a:r>
          <a:endParaRPr lang="en-US" sz="1800" kern="1200" dirty="0">
            <a:latin typeface="Garamond" panose="02020404030301010803" pitchFamily="18" charset="0"/>
            <a:cs typeface="Calibri" panose="020F0502020204030204" pitchFamily="34" charset="0"/>
          </a:endParaRPr>
        </a:p>
      </dsp:txBody>
      <dsp:txXfrm>
        <a:off x="7020599" y="1959151"/>
        <a:ext cx="4606060" cy="1197057"/>
      </dsp:txXfrm>
    </dsp:sp>
    <dsp:sp modelId="{F88D15C2-E381-4E16-BA9B-2AECD28544C7}">
      <dsp:nvSpPr>
        <dsp:cNvPr id="0" name=""/>
        <dsp:cNvSpPr/>
      </dsp:nvSpPr>
      <dsp:spPr>
        <a:xfrm flipH="1">
          <a:off x="4474287" y="4969101"/>
          <a:ext cx="542451" cy="13369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225DA1-5D5E-4ED1-B074-A3D068D619BA}">
      <dsp:nvSpPr>
        <dsp:cNvPr id="0" name=""/>
        <dsp:cNvSpPr/>
      </dsp:nvSpPr>
      <dsp:spPr>
        <a:xfrm rot="5400000">
          <a:off x="7999611" y="4808371"/>
          <a:ext cx="371936" cy="955849"/>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A3B94D-1D06-41D3-ABEA-F1A118AA5E6D}">
      <dsp:nvSpPr>
        <dsp:cNvPr id="0" name=""/>
        <dsp:cNvSpPr/>
      </dsp:nvSpPr>
      <dsp:spPr>
        <a:xfrm>
          <a:off x="7639881" y="3914629"/>
          <a:ext cx="3861496" cy="1197057"/>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22860" rIns="22860" bIns="22860" numCol="1" spcCol="1270" anchor="ctr" anchorCtr="0">
          <a:noAutofit/>
        </a:bodyPr>
        <a:lstStyle/>
        <a:p>
          <a:pPr lvl="0" algn="l" defTabSz="800100">
            <a:lnSpc>
              <a:spcPct val="90000"/>
            </a:lnSpc>
            <a:spcBef>
              <a:spcPct val="0"/>
            </a:spcBef>
            <a:spcAft>
              <a:spcPct val="35000"/>
            </a:spcAft>
          </a:pPr>
          <a:r>
            <a:rPr lang="en-GB" sz="1800" kern="1200" dirty="0">
              <a:latin typeface="Garamond" panose="02020404030301010803" pitchFamily="18" charset="0"/>
              <a:cs typeface="Calibri" panose="020F0502020204030204" pitchFamily="34" charset="0"/>
            </a:rPr>
            <a:t>each school must appoint a person in charge of preventive programs</a:t>
          </a:r>
          <a:endParaRPr lang="en-US" sz="1800" kern="1200" dirty="0">
            <a:latin typeface="Garamond" panose="02020404030301010803" pitchFamily="18" charset="0"/>
            <a:cs typeface="Calibri" panose="020F0502020204030204" pitchFamily="34" charset="0"/>
          </a:endParaRPr>
        </a:p>
      </dsp:txBody>
      <dsp:txXfrm>
        <a:off x="7639881" y="3914629"/>
        <a:ext cx="3861496" cy="1197057"/>
      </dsp:txXfrm>
    </dsp:sp>
    <dsp:sp modelId="{6A9023F5-456F-43C2-8B35-E57AFA8CDABC}">
      <dsp:nvSpPr>
        <dsp:cNvPr id="0" name=""/>
        <dsp:cNvSpPr/>
      </dsp:nvSpPr>
      <dsp:spPr>
        <a:xfrm flipV="1">
          <a:off x="7883573" y="4934861"/>
          <a:ext cx="179497" cy="142414"/>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FA61F5-B4D2-4A89-9EF8-A25B723B3363}">
      <dsp:nvSpPr>
        <dsp:cNvPr id="0" name=""/>
        <dsp:cNvSpPr/>
      </dsp:nvSpPr>
      <dsp:spPr>
        <a:xfrm rot="16200000" flipV="1">
          <a:off x="8652342" y="4521862"/>
          <a:ext cx="314076" cy="1586728"/>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32A5D-C19C-4717-B7A5-3F959A441B48}">
      <dsp:nvSpPr>
        <dsp:cNvPr id="0" name=""/>
        <dsp:cNvSpPr/>
      </dsp:nvSpPr>
      <dsp:spPr>
        <a:xfrm>
          <a:off x="-249541" y="0"/>
          <a:ext cx="8682238" cy="6400801"/>
        </a:xfrm>
        <a:prstGeom prst="ellips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hr-HR" sz="2800" kern="1200" dirty="0">
            <a:latin typeface="Roboto Condensed" panose="020B0604020202020204" charset="0"/>
            <a:ea typeface="Roboto Condensed" panose="020B0604020202020204" charset="0"/>
          </a:endParaRPr>
        </a:p>
        <a:p>
          <a:pPr lvl="0" algn="ctr" defTabSz="1244600">
            <a:lnSpc>
              <a:spcPct val="90000"/>
            </a:lnSpc>
            <a:spcBef>
              <a:spcPct val="0"/>
            </a:spcBef>
            <a:spcAft>
              <a:spcPct val="35000"/>
            </a:spcAft>
          </a:pPr>
          <a:endParaRPr lang="hr-HR" sz="2800" kern="1200" dirty="0">
            <a:latin typeface="Roboto Condensed" panose="020B0604020202020204" charset="0"/>
            <a:ea typeface="Roboto Condensed" panose="020B0604020202020204" charset="0"/>
          </a:endParaRPr>
        </a:p>
        <a:p>
          <a:pPr lvl="0" algn="ctr" defTabSz="1244600">
            <a:lnSpc>
              <a:spcPct val="90000"/>
            </a:lnSpc>
            <a:spcBef>
              <a:spcPct val="0"/>
            </a:spcBef>
            <a:spcAft>
              <a:spcPct val="35000"/>
            </a:spcAft>
          </a:pPr>
          <a:r>
            <a:rPr lang="hr-HR" sz="2800" kern="1200" dirty="0" err="1">
              <a:latin typeface="Garamond" panose="02020404030301010803" pitchFamily="18" charset="0"/>
            </a:rPr>
            <a:t>all</a:t>
          </a:r>
          <a:r>
            <a:rPr lang="hr-HR" sz="2800" kern="1200" dirty="0">
              <a:latin typeface="Garamond" panose="02020404030301010803" pitchFamily="18" charset="0"/>
            </a:rPr>
            <a:t> </a:t>
          </a:r>
          <a:r>
            <a:rPr lang="en-US" sz="2800" kern="1200" dirty="0">
              <a:latin typeface="Garamond" panose="02020404030301010803" pitchFamily="18" charset="0"/>
            </a:rPr>
            <a:t>primary school students, </a:t>
          </a:r>
        </a:p>
        <a:p>
          <a:pPr lvl="0" algn="ctr" defTabSz="1244600">
            <a:lnSpc>
              <a:spcPct val="90000"/>
            </a:lnSpc>
            <a:spcBef>
              <a:spcPct val="0"/>
            </a:spcBef>
            <a:spcAft>
              <a:spcPct val="35000"/>
            </a:spcAft>
          </a:pPr>
          <a:r>
            <a:rPr lang="en-US" sz="2800" kern="1200" dirty="0">
              <a:latin typeface="Garamond" panose="02020404030301010803" pitchFamily="18" charset="0"/>
            </a:rPr>
            <a:t>research ETTA 2015-17. </a:t>
          </a:r>
        </a:p>
        <a:p>
          <a:pPr lvl="0" algn="ctr" defTabSz="1244600">
            <a:lnSpc>
              <a:spcPct val="90000"/>
            </a:lnSpc>
            <a:spcBef>
              <a:spcPct val="0"/>
            </a:spcBef>
            <a:spcAft>
              <a:spcPct val="35000"/>
            </a:spcAft>
          </a:pPr>
          <a:endParaRPr lang="hr-HR" sz="2800" kern="1200" dirty="0">
            <a:latin typeface="Garamond" panose="02020404030301010803" pitchFamily="18" charset="0"/>
            <a:ea typeface="Roboto Condensed" panose="020B0604020202020204" charset="0"/>
          </a:endParaRPr>
        </a:p>
      </dsp:txBody>
      <dsp:txXfrm>
        <a:off x="1812489" y="480060"/>
        <a:ext cx="4558175" cy="1088136"/>
      </dsp:txXfrm>
    </dsp:sp>
    <dsp:sp modelId="{3846A883-7C48-4836-AAF1-965C51104F7E}">
      <dsp:nvSpPr>
        <dsp:cNvPr id="0" name=""/>
        <dsp:cNvSpPr/>
      </dsp:nvSpPr>
      <dsp:spPr>
        <a:xfrm>
          <a:off x="1950917" y="3467513"/>
          <a:ext cx="3728578" cy="2714979"/>
        </a:xfrm>
        <a:prstGeom prst="ellipse">
          <a:avLst/>
        </a:prstGeom>
        <a:solidFill>
          <a:schemeClr val="accent5">
            <a:hueOff val="-7353344"/>
            <a:satOff val="-10228"/>
            <a:lumOff val="-392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hr-HR" sz="2000" kern="1200" dirty="0">
              <a:latin typeface="Garamond" panose="02020404030301010803" pitchFamily="18" charset="0"/>
              <a:ea typeface="Roboto Condensed" panose="020B0604020202020204" charset="0"/>
            </a:rPr>
            <a:t>20 %</a:t>
          </a:r>
        </a:p>
        <a:p>
          <a:pPr lvl="0" algn="ctr" defTabSz="1066800">
            <a:lnSpc>
              <a:spcPct val="90000"/>
            </a:lnSpc>
            <a:spcBef>
              <a:spcPct val="0"/>
            </a:spcBef>
            <a:spcAft>
              <a:spcPct val="35000"/>
            </a:spcAft>
          </a:pPr>
          <a:r>
            <a:rPr lang="en-US" sz="2000" kern="1200" dirty="0">
              <a:latin typeface="Garamond" panose="02020404030301010803" pitchFamily="18" charset="0"/>
            </a:rPr>
            <a:t>students with behavioral problems in regular elementary schools</a:t>
          </a:r>
          <a:endParaRPr lang="hr-HR" sz="2000" kern="1200" dirty="0">
            <a:latin typeface="Garamond" panose="02020404030301010803" pitchFamily="18" charset="0"/>
            <a:ea typeface="Roboto Condensed" panose="020B0604020202020204" charset="0"/>
          </a:endParaRPr>
        </a:p>
      </dsp:txBody>
      <dsp:txXfrm>
        <a:off x="2496955" y="4146258"/>
        <a:ext cx="2636503" cy="13574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2B398-7DD7-4ED5-B05F-F946C355132B}">
      <dsp:nvSpPr>
        <dsp:cNvPr id="0" name=""/>
        <dsp:cNvSpPr/>
      </dsp:nvSpPr>
      <dsp:spPr>
        <a:xfrm>
          <a:off x="18532" y="-37028"/>
          <a:ext cx="3684405" cy="3684405"/>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199210-3C2D-4B31-AB53-B2A84638B147}">
      <dsp:nvSpPr>
        <dsp:cNvPr id="0" name=""/>
        <dsp:cNvSpPr/>
      </dsp:nvSpPr>
      <dsp:spPr>
        <a:xfrm>
          <a:off x="1842202" y="0"/>
          <a:ext cx="6157015" cy="368440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hr-HR" sz="1800" b="0"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GB" sz="1800" b="0" kern="1200" dirty="0">
              <a:latin typeface="Garamond" panose="02020404030301010803" pitchFamily="18" charset="0"/>
            </a:rPr>
            <a:t>development of self-esteem and positive self-image</a:t>
          </a:r>
          <a:r>
            <a:rPr lang="hr-HR" sz="1800" b="0" kern="1200" dirty="0">
              <a:latin typeface="Garamond" panose="02020404030301010803" pitchFamily="18" charset="0"/>
            </a:rPr>
            <a:t>	</a:t>
          </a:r>
        </a:p>
        <a:p>
          <a:pPr lvl="0" algn="ctr" defTabSz="2844800">
            <a:lnSpc>
              <a:spcPct val="90000"/>
            </a:lnSpc>
            <a:spcBef>
              <a:spcPct val="0"/>
            </a:spcBef>
            <a:spcAft>
              <a:spcPct val="35000"/>
            </a:spcAft>
          </a:pPr>
          <a:endParaRPr lang="hr-HR" sz="1800" b="0" kern="1200" dirty="0">
            <a:latin typeface="Garamond" panose="02020404030301010803" pitchFamily="18" charset="0"/>
          </a:endParaRPr>
        </a:p>
      </dsp:txBody>
      <dsp:txXfrm>
        <a:off x="1842202" y="0"/>
        <a:ext cx="6157015" cy="1105323"/>
      </dsp:txXfrm>
    </dsp:sp>
    <dsp:sp modelId="{296FD75A-50AC-4C9F-853B-39597468BF48}">
      <dsp:nvSpPr>
        <dsp:cNvPr id="0" name=""/>
        <dsp:cNvSpPr/>
      </dsp:nvSpPr>
      <dsp:spPr>
        <a:xfrm>
          <a:off x="644772" y="1105323"/>
          <a:ext cx="2394860" cy="2394860"/>
        </a:xfrm>
        <a:prstGeom prst="pie">
          <a:avLst>
            <a:gd name="adj1" fmla="val 5400000"/>
            <a:gd name="adj2" fmla="val 162000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02CEA-45B8-4F92-88BC-6917D4E16358}">
      <dsp:nvSpPr>
        <dsp:cNvPr id="0" name=""/>
        <dsp:cNvSpPr/>
      </dsp:nvSpPr>
      <dsp:spPr>
        <a:xfrm>
          <a:off x="1842202" y="1105323"/>
          <a:ext cx="6157015" cy="239486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hr-HR" sz="1800" b="0"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hr-HR" sz="1800" b="0"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hr-HR" sz="1800" b="0"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GB" sz="1800" b="0" kern="1200" dirty="0">
              <a:latin typeface="Garamond" panose="02020404030301010803" pitchFamily="18" charset="0"/>
            </a:rPr>
            <a:t>development of collaborative social skills</a:t>
          </a:r>
          <a:r>
            <a:rPr lang="hr-HR" sz="1800" b="0" kern="1200" dirty="0">
              <a:latin typeface="Garamond" panose="02020404030301010803" pitchFamily="18" charset="0"/>
            </a:rPr>
            <a:t>	</a:t>
          </a:r>
        </a:p>
        <a:p>
          <a:pPr marL="171450" lvl="1" indent="0" algn="ctr" defTabSz="755650">
            <a:lnSpc>
              <a:spcPct val="90000"/>
            </a:lnSpc>
            <a:spcBef>
              <a:spcPct val="0"/>
            </a:spcBef>
            <a:spcAft>
              <a:spcPct val="15000"/>
            </a:spcAft>
            <a:buNone/>
          </a:pPr>
          <a:endParaRPr lang="hr-HR" sz="1800" b="0" kern="1200" dirty="0">
            <a:latin typeface="Garamond" panose="02020404030301010803" pitchFamily="18" charset="0"/>
          </a:endParaRPr>
        </a:p>
        <a:p>
          <a:pPr algn="ctr">
            <a:spcBef>
              <a:spcPct val="0"/>
            </a:spcBef>
          </a:pPr>
          <a:endParaRPr lang="hr-HR" sz="1800" b="0" kern="1200" dirty="0">
            <a:latin typeface="Garamond" panose="02020404030301010803" pitchFamily="18" charset="0"/>
          </a:endParaRPr>
        </a:p>
      </dsp:txBody>
      <dsp:txXfrm>
        <a:off x="1842202" y="1105323"/>
        <a:ext cx="6157015" cy="1105320"/>
      </dsp:txXfrm>
    </dsp:sp>
    <dsp:sp modelId="{A31D5D28-A4DD-4DE2-B4B1-B662B8CCD5C6}">
      <dsp:nvSpPr>
        <dsp:cNvPr id="0" name=""/>
        <dsp:cNvSpPr/>
      </dsp:nvSpPr>
      <dsp:spPr>
        <a:xfrm>
          <a:off x="1289542" y="2210644"/>
          <a:ext cx="1105320" cy="1105320"/>
        </a:xfrm>
        <a:prstGeom prst="pie">
          <a:avLst>
            <a:gd name="adj1" fmla="val 5400000"/>
            <a:gd name="adj2" fmla="val 162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CB971E-0CC1-4EE1-B2ED-30C46242B69A}">
      <dsp:nvSpPr>
        <dsp:cNvPr id="0" name=""/>
        <dsp:cNvSpPr/>
      </dsp:nvSpPr>
      <dsp:spPr>
        <a:xfrm>
          <a:off x="1842202" y="2210644"/>
          <a:ext cx="6157015" cy="110532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hr-HR" sz="1800" b="0"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GB" sz="1800" b="0" kern="1200" dirty="0">
              <a:latin typeface="Garamond" panose="02020404030301010803" pitchFamily="18" charset="0"/>
            </a:rPr>
            <a:t>development of non-violent conflict resolution skills</a:t>
          </a:r>
          <a:endParaRPr lang="hr-HR" sz="1800" b="0" kern="1200" dirty="0">
            <a:latin typeface="Garamond" panose="02020404030301010803" pitchFamily="18" charset="0"/>
          </a:endParaRPr>
        </a:p>
      </dsp:txBody>
      <dsp:txXfrm>
        <a:off x="1842202" y="2210644"/>
        <a:ext cx="6157015" cy="11053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2B398-7DD7-4ED5-B05F-F946C355132B}">
      <dsp:nvSpPr>
        <dsp:cNvPr id="0" name=""/>
        <dsp:cNvSpPr/>
      </dsp:nvSpPr>
      <dsp:spPr>
        <a:xfrm>
          <a:off x="13237" y="-26447"/>
          <a:ext cx="2631631" cy="2631631"/>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199210-3C2D-4B31-AB53-B2A84638B147}">
      <dsp:nvSpPr>
        <dsp:cNvPr id="0" name=""/>
        <dsp:cNvSpPr/>
      </dsp:nvSpPr>
      <dsp:spPr>
        <a:xfrm>
          <a:off x="1315815" y="0"/>
          <a:ext cx="6594505" cy="2631631"/>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hr-HR" sz="2000" b="1"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GB" sz="2000" b="0" kern="1200" dirty="0">
              <a:latin typeface="Garamond" panose="02020404030301010803" pitchFamily="18" charset="0"/>
            </a:rPr>
            <a:t>development of self-esteem and positive self-image</a:t>
          </a:r>
          <a:endParaRPr lang="hr-HR" sz="2000" b="0" kern="1200" dirty="0">
            <a:latin typeface="Garamond" panose="02020404030301010803" pitchFamily="18" charset="0"/>
          </a:endParaRPr>
        </a:p>
      </dsp:txBody>
      <dsp:txXfrm>
        <a:off x="1315815" y="0"/>
        <a:ext cx="6594505" cy="1250024"/>
      </dsp:txXfrm>
    </dsp:sp>
    <dsp:sp modelId="{296FD75A-50AC-4C9F-853B-39597468BF48}">
      <dsp:nvSpPr>
        <dsp:cNvPr id="0" name=""/>
        <dsp:cNvSpPr/>
      </dsp:nvSpPr>
      <dsp:spPr>
        <a:xfrm>
          <a:off x="690803" y="1250024"/>
          <a:ext cx="1250024" cy="1250024"/>
        </a:xfrm>
        <a:prstGeom prst="pie">
          <a:avLst>
            <a:gd name="adj1" fmla="val 5400000"/>
            <a:gd name="adj2" fmla="val 1620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02CEA-45B8-4F92-88BC-6917D4E16358}">
      <dsp:nvSpPr>
        <dsp:cNvPr id="0" name=""/>
        <dsp:cNvSpPr/>
      </dsp:nvSpPr>
      <dsp:spPr>
        <a:xfrm>
          <a:off x="1315815" y="1250024"/>
          <a:ext cx="6594505" cy="1250024"/>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hr-HR" sz="2000" b="1"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hr-HR" sz="2000" b="1" kern="1200" dirty="0">
            <a:latin typeface="Garamond" panose="02020404030301010803" pitchFamily="18" charset="0"/>
          </a:endParaRPr>
        </a:p>
        <a:p>
          <a:pPr marL="0" marR="0" lvl="0" indent="0" algn="ctr" defTabSz="914400" eaLnBrk="1" fontAlgn="auto" latinLnBrk="0" hangingPunct="1">
            <a:lnSpc>
              <a:spcPct val="100000"/>
            </a:lnSpc>
            <a:spcBef>
              <a:spcPct val="0"/>
            </a:spcBef>
            <a:spcAft>
              <a:spcPts val="0"/>
            </a:spcAft>
            <a:buClrTx/>
            <a:buSzTx/>
            <a:buFontTx/>
            <a:buNone/>
            <a:tabLst/>
            <a:defRPr/>
          </a:pPr>
          <a:r>
            <a:rPr lang="hr-HR" sz="2000" b="0" kern="1200" dirty="0">
              <a:latin typeface="Garamond" panose="02020404030301010803" pitchFamily="18" charset="0"/>
            </a:rPr>
            <a:t>development </a:t>
          </a:r>
          <a:r>
            <a:rPr lang="hr-HR" sz="2000" b="0" kern="1200" dirty="0" err="1">
              <a:latin typeface="Garamond" panose="02020404030301010803" pitchFamily="18" charset="0"/>
            </a:rPr>
            <a:t>of</a:t>
          </a:r>
          <a:r>
            <a:rPr lang="hr-HR" sz="2000" b="0" kern="1200" dirty="0">
              <a:latin typeface="Garamond" panose="02020404030301010803" pitchFamily="18" charset="0"/>
            </a:rPr>
            <a:t> </a:t>
          </a:r>
          <a:r>
            <a:rPr lang="hr-HR" sz="2000" b="0" kern="1200" dirty="0" err="1">
              <a:latin typeface="Garamond" panose="02020404030301010803" pitchFamily="18" charset="0"/>
            </a:rPr>
            <a:t>social-emotional</a:t>
          </a:r>
          <a:r>
            <a:rPr lang="hr-HR" sz="2000" b="0" kern="1200" dirty="0">
              <a:latin typeface="Garamond" panose="02020404030301010803" pitchFamily="18" charset="0"/>
            </a:rPr>
            <a:t> </a:t>
          </a:r>
          <a:r>
            <a:rPr lang="hr-HR" sz="2000" b="0" kern="1200" dirty="0" err="1">
              <a:latin typeface="Garamond" panose="02020404030301010803" pitchFamily="18" charset="0"/>
            </a:rPr>
            <a:t>skills</a:t>
          </a:r>
          <a:endParaRPr lang="hr-HR" sz="2000" kern="1200" dirty="0">
            <a:latin typeface="Garamond" panose="02020404030301010803" pitchFamily="18" charset="0"/>
          </a:endParaRPr>
        </a:p>
      </dsp:txBody>
      <dsp:txXfrm>
        <a:off x="1315815" y="1250024"/>
        <a:ext cx="6594505" cy="12500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7096F-2D6C-4654-BC42-F24DEF90915D}">
      <dsp:nvSpPr>
        <dsp:cNvPr id="0" name=""/>
        <dsp:cNvSpPr/>
      </dsp:nvSpPr>
      <dsp:spPr>
        <a:xfrm>
          <a:off x="2477813" y="2154766"/>
          <a:ext cx="536091" cy="1532274"/>
        </a:xfrm>
        <a:custGeom>
          <a:avLst/>
          <a:gdLst/>
          <a:ahLst/>
          <a:cxnLst/>
          <a:rect l="0" t="0" r="0" b="0"/>
          <a:pathLst>
            <a:path>
              <a:moveTo>
                <a:pt x="0" y="0"/>
              </a:moveTo>
              <a:lnTo>
                <a:pt x="268045" y="0"/>
              </a:lnTo>
              <a:lnTo>
                <a:pt x="268045" y="1532274"/>
              </a:lnTo>
              <a:lnTo>
                <a:pt x="536091" y="153227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latin typeface="Garamond" panose="02020404030301010803" pitchFamily="18" charset="0"/>
          </a:endParaRPr>
        </a:p>
      </dsp:txBody>
      <dsp:txXfrm>
        <a:off x="2705275" y="2880319"/>
        <a:ext cx="81167" cy="81167"/>
      </dsp:txXfrm>
    </dsp:sp>
    <dsp:sp modelId="{A5084D31-2261-4947-893F-AE9AA023E9C1}">
      <dsp:nvSpPr>
        <dsp:cNvPr id="0" name=""/>
        <dsp:cNvSpPr/>
      </dsp:nvSpPr>
      <dsp:spPr>
        <a:xfrm>
          <a:off x="2477813" y="2154766"/>
          <a:ext cx="536091" cy="510758"/>
        </a:xfrm>
        <a:custGeom>
          <a:avLst/>
          <a:gdLst/>
          <a:ahLst/>
          <a:cxnLst/>
          <a:rect l="0" t="0" r="0" b="0"/>
          <a:pathLst>
            <a:path>
              <a:moveTo>
                <a:pt x="0" y="0"/>
              </a:moveTo>
              <a:lnTo>
                <a:pt x="268045" y="0"/>
              </a:lnTo>
              <a:lnTo>
                <a:pt x="268045" y="510758"/>
              </a:lnTo>
              <a:lnTo>
                <a:pt x="536091" y="51075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latin typeface="Garamond" panose="02020404030301010803" pitchFamily="18" charset="0"/>
          </a:endParaRPr>
        </a:p>
      </dsp:txBody>
      <dsp:txXfrm>
        <a:off x="2727347" y="2391634"/>
        <a:ext cx="37022" cy="37022"/>
      </dsp:txXfrm>
    </dsp:sp>
    <dsp:sp modelId="{D973544D-F636-4E23-A4F0-9ED4ABC81FDC}">
      <dsp:nvSpPr>
        <dsp:cNvPr id="0" name=""/>
        <dsp:cNvSpPr/>
      </dsp:nvSpPr>
      <dsp:spPr>
        <a:xfrm>
          <a:off x="2477813" y="1612480"/>
          <a:ext cx="578121" cy="542286"/>
        </a:xfrm>
        <a:custGeom>
          <a:avLst/>
          <a:gdLst/>
          <a:ahLst/>
          <a:cxnLst/>
          <a:rect l="0" t="0" r="0" b="0"/>
          <a:pathLst>
            <a:path>
              <a:moveTo>
                <a:pt x="0" y="542286"/>
              </a:moveTo>
              <a:lnTo>
                <a:pt x="289060" y="542286"/>
              </a:lnTo>
              <a:lnTo>
                <a:pt x="289060" y="0"/>
              </a:lnTo>
              <a:lnTo>
                <a:pt x="57812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latin typeface="Garamond" panose="02020404030301010803" pitchFamily="18" charset="0"/>
          </a:endParaRPr>
        </a:p>
      </dsp:txBody>
      <dsp:txXfrm>
        <a:off x="2747057" y="1863807"/>
        <a:ext cx="39632" cy="39632"/>
      </dsp:txXfrm>
    </dsp:sp>
    <dsp:sp modelId="{3596F091-14F2-4667-A4CD-A8CA3B10AC98}">
      <dsp:nvSpPr>
        <dsp:cNvPr id="0" name=""/>
        <dsp:cNvSpPr/>
      </dsp:nvSpPr>
      <dsp:spPr>
        <a:xfrm>
          <a:off x="2477813" y="622492"/>
          <a:ext cx="536091" cy="1532274"/>
        </a:xfrm>
        <a:custGeom>
          <a:avLst/>
          <a:gdLst/>
          <a:ahLst/>
          <a:cxnLst/>
          <a:rect l="0" t="0" r="0" b="0"/>
          <a:pathLst>
            <a:path>
              <a:moveTo>
                <a:pt x="0" y="1532274"/>
              </a:moveTo>
              <a:lnTo>
                <a:pt x="268045" y="1532274"/>
              </a:lnTo>
              <a:lnTo>
                <a:pt x="268045" y="0"/>
              </a:lnTo>
              <a:lnTo>
                <a:pt x="536091"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solidFill>
              <a:schemeClr val="tx1"/>
            </a:solidFill>
            <a:latin typeface="Garamond" panose="02020404030301010803" pitchFamily="18" charset="0"/>
          </a:endParaRPr>
        </a:p>
      </dsp:txBody>
      <dsp:txXfrm>
        <a:off x="2705275" y="1348045"/>
        <a:ext cx="81167" cy="81167"/>
      </dsp:txXfrm>
    </dsp:sp>
    <dsp:sp modelId="{C62F8679-B0DF-46BE-BF8B-B1238857A3ED}">
      <dsp:nvSpPr>
        <dsp:cNvPr id="0" name=""/>
        <dsp:cNvSpPr/>
      </dsp:nvSpPr>
      <dsp:spPr>
        <a:xfrm rot="16200000">
          <a:off x="-81353" y="1746160"/>
          <a:ext cx="4301120" cy="8172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a:latin typeface="Garamond" panose="02020404030301010803" pitchFamily="18" charset="0"/>
            </a:rPr>
            <a:t>In school</a:t>
          </a:r>
          <a:endParaRPr lang="en-US" sz="2800" kern="1200" dirty="0">
            <a:latin typeface="Garamond" panose="02020404030301010803" pitchFamily="18" charset="0"/>
          </a:endParaRPr>
        </a:p>
      </dsp:txBody>
      <dsp:txXfrm>
        <a:off x="-81353" y="1746160"/>
        <a:ext cx="4301120" cy="817212"/>
      </dsp:txXfrm>
    </dsp:sp>
    <dsp:sp modelId="{14F2A2D9-A2F3-455E-AB5E-831727C3E693}">
      <dsp:nvSpPr>
        <dsp:cNvPr id="0" name=""/>
        <dsp:cNvSpPr/>
      </dsp:nvSpPr>
      <dsp:spPr>
        <a:xfrm>
          <a:off x="3013904" y="213886"/>
          <a:ext cx="6662653" cy="817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latin typeface="Garamond" panose="02020404030301010803" pitchFamily="18" charset="0"/>
            </a:rPr>
            <a:t>embedding the program into school documents at the beginning of the school year</a:t>
          </a:r>
        </a:p>
      </dsp:txBody>
      <dsp:txXfrm>
        <a:off x="3013904" y="213886"/>
        <a:ext cx="6662653" cy="817212"/>
      </dsp:txXfrm>
    </dsp:sp>
    <dsp:sp modelId="{ED84AB20-179F-4E06-A9BC-49D21D38AE7B}">
      <dsp:nvSpPr>
        <dsp:cNvPr id="0" name=""/>
        <dsp:cNvSpPr/>
      </dsp:nvSpPr>
      <dsp:spPr>
        <a:xfrm>
          <a:off x="3055934" y="1203874"/>
          <a:ext cx="6557499" cy="817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a:latin typeface="Garamond" panose="02020404030301010803" pitchFamily="18" charset="0"/>
            </a:rPr>
            <a:t>carrying out all preparated workshops in the 3 final grades</a:t>
          </a:r>
          <a:endParaRPr lang="en-US" sz="1800" kern="1200" dirty="0">
            <a:latin typeface="Garamond" panose="02020404030301010803" pitchFamily="18" charset="0"/>
          </a:endParaRPr>
        </a:p>
      </dsp:txBody>
      <dsp:txXfrm>
        <a:off x="3055934" y="1203874"/>
        <a:ext cx="6557499" cy="817212"/>
      </dsp:txXfrm>
    </dsp:sp>
    <dsp:sp modelId="{42D98380-88E1-4F30-A5C0-7A3AD25C0110}">
      <dsp:nvSpPr>
        <dsp:cNvPr id="0" name=""/>
        <dsp:cNvSpPr/>
      </dsp:nvSpPr>
      <dsp:spPr>
        <a:xfrm>
          <a:off x="3013904" y="2256918"/>
          <a:ext cx="6578514" cy="817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a:latin typeface="Garamond" panose="02020404030301010803" pitchFamily="18" charset="0"/>
            </a:rPr>
            <a:t>additional activities (e.g. day celebration, project day, integrated day</a:t>
          </a:r>
        </a:p>
        <a:p>
          <a:pPr lvl="0" algn="ctr" defTabSz="800100">
            <a:lnSpc>
              <a:spcPct val="90000"/>
            </a:lnSpc>
            <a:spcBef>
              <a:spcPct val="0"/>
            </a:spcBef>
            <a:spcAft>
              <a:spcPct val="35000"/>
            </a:spcAft>
          </a:pPr>
          <a:endParaRPr lang="en-US" sz="1800" kern="1200" dirty="0">
            <a:latin typeface="Garamond" panose="02020404030301010803" pitchFamily="18" charset="0"/>
          </a:endParaRPr>
        </a:p>
      </dsp:txBody>
      <dsp:txXfrm>
        <a:off x="3013904" y="2256918"/>
        <a:ext cx="6578514" cy="817212"/>
      </dsp:txXfrm>
    </dsp:sp>
    <dsp:sp modelId="{5DF211D3-B8D7-4D3B-ABBF-EB38327EAE87}">
      <dsp:nvSpPr>
        <dsp:cNvPr id="0" name=""/>
        <dsp:cNvSpPr/>
      </dsp:nvSpPr>
      <dsp:spPr>
        <a:xfrm>
          <a:off x="3013904" y="3278434"/>
          <a:ext cx="6536457" cy="8172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latin typeface="Garamond" panose="02020404030301010803" pitchFamily="18" charset="0"/>
            </a:rPr>
            <a:t>regular cooperation with external institutions</a:t>
          </a:r>
        </a:p>
      </dsp:txBody>
      <dsp:txXfrm>
        <a:off x="3013904" y="3278434"/>
        <a:ext cx="6536457" cy="8172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4C379-6813-427A-B905-729591541C7D}">
      <dsp:nvSpPr>
        <dsp:cNvPr id="0" name=""/>
        <dsp:cNvSpPr/>
      </dsp:nvSpPr>
      <dsp:spPr>
        <a:xfrm>
          <a:off x="3016772" y="1748061"/>
          <a:ext cx="2222122" cy="1922001"/>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70" tIns="52070" rIns="52070" bIns="52070" numCol="1" spcCol="1270" anchor="ctr" anchorCtr="0">
          <a:noAutofit/>
        </a:bodyPr>
        <a:lstStyle/>
        <a:p>
          <a:pPr lvl="0" algn="ctr" defTabSz="1822450">
            <a:lnSpc>
              <a:spcPct val="90000"/>
            </a:lnSpc>
            <a:spcBef>
              <a:spcPct val="0"/>
            </a:spcBef>
            <a:spcAft>
              <a:spcPct val="35000"/>
            </a:spcAft>
          </a:pPr>
          <a:r>
            <a:rPr lang="en-US" sz="4100" kern="1200" dirty="0">
              <a:latin typeface="Garamond" panose="02020404030301010803" pitchFamily="18" charset="0"/>
            </a:rPr>
            <a:t>School</a:t>
          </a:r>
        </a:p>
      </dsp:txBody>
      <dsp:txXfrm>
        <a:off x="3384987" y="2066545"/>
        <a:ext cx="1485692" cy="1285033"/>
      </dsp:txXfrm>
    </dsp:sp>
    <dsp:sp modelId="{5782718D-9DD0-4047-BADA-3740D4D3E169}">
      <dsp:nvSpPr>
        <dsp:cNvPr id="0" name=""/>
        <dsp:cNvSpPr/>
      </dsp:nvSpPr>
      <dsp:spPr>
        <a:xfrm>
          <a:off x="4408139" y="828514"/>
          <a:ext cx="838515"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182269-2F24-45D7-8E90-5714AD1F3AA0}">
      <dsp:nvSpPr>
        <dsp:cNvPr id="0" name=""/>
        <dsp:cNvSpPr/>
      </dsp:nvSpPr>
      <dsp:spPr>
        <a:xfrm>
          <a:off x="3221504" y="0"/>
          <a:ext cx="1820788" cy="1575206"/>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latin typeface="Garamond" panose="02020404030301010803" pitchFamily="18" charset="0"/>
            </a:rPr>
            <a:t>Family center</a:t>
          </a:r>
        </a:p>
      </dsp:txBody>
      <dsp:txXfrm>
        <a:off x="3523248" y="261046"/>
        <a:ext cx="1217300" cy="1053114"/>
      </dsp:txXfrm>
    </dsp:sp>
    <dsp:sp modelId="{B5EDEE43-0C19-4306-AFAC-7085E2516EB3}">
      <dsp:nvSpPr>
        <dsp:cNvPr id="0" name=""/>
        <dsp:cNvSpPr/>
      </dsp:nvSpPr>
      <dsp:spPr>
        <a:xfrm>
          <a:off x="5386716" y="2178846"/>
          <a:ext cx="838515"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3F1461-98C7-411C-822B-149C734A46B8}">
      <dsp:nvSpPr>
        <dsp:cNvPr id="0" name=""/>
        <dsp:cNvSpPr/>
      </dsp:nvSpPr>
      <dsp:spPr>
        <a:xfrm>
          <a:off x="4891515" y="968857"/>
          <a:ext cx="1820788" cy="1575206"/>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latin typeface="Garamond" panose="02020404030301010803" pitchFamily="18" charset="0"/>
            </a:rPr>
            <a:t>Community </a:t>
          </a:r>
          <a:r>
            <a:rPr lang="en-US" sz="1900" kern="1200" dirty="0" err="1">
              <a:latin typeface="Garamond" panose="02020404030301010803" pitchFamily="18" charset="0"/>
            </a:rPr>
            <a:t>servis</a:t>
          </a:r>
          <a:r>
            <a:rPr lang="en-US" sz="1900" kern="1200" dirty="0">
              <a:latin typeface="Garamond" panose="02020404030301010803" pitchFamily="18" charset="0"/>
            </a:rPr>
            <a:t> center</a:t>
          </a:r>
        </a:p>
      </dsp:txBody>
      <dsp:txXfrm>
        <a:off x="5193259" y="1229903"/>
        <a:ext cx="1217300" cy="1053114"/>
      </dsp:txXfrm>
    </dsp:sp>
    <dsp:sp modelId="{2F9BDC8A-EBAB-4544-9065-4F878E0593BF}">
      <dsp:nvSpPr>
        <dsp:cNvPr id="0" name=""/>
        <dsp:cNvSpPr/>
      </dsp:nvSpPr>
      <dsp:spPr>
        <a:xfrm>
          <a:off x="4706738" y="3703117"/>
          <a:ext cx="838515" cy="722308"/>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D77F9E-63CD-43D6-A325-EA88B4491762}">
      <dsp:nvSpPr>
        <dsp:cNvPr id="0" name=""/>
        <dsp:cNvSpPr/>
      </dsp:nvSpPr>
      <dsp:spPr>
        <a:xfrm>
          <a:off x="4891515" y="2873519"/>
          <a:ext cx="1820788" cy="1575206"/>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solidFill>
                <a:schemeClr val="tx1"/>
              </a:solidFill>
              <a:latin typeface="Garamond" panose="02020404030301010803" pitchFamily="18" charset="0"/>
            </a:rPr>
            <a:t>Police</a:t>
          </a:r>
        </a:p>
      </dsp:txBody>
      <dsp:txXfrm>
        <a:off x="5193259" y="3134565"/>
        <a:ext cx="1217300" cy="1053114"/>
      </dsp:txXfrm>
    </dsp:sp>
    <dsp:sp modelId="{B423D42E-9174-4116-8609-24CC0B0ABE65}">
      <dsp:nvSpPr>
        <dsp:cNvPr id="0" name=""/>
        <dsp:cNvSpPr/>
      </dsp:nvSpPr>
      <dsp:spPr>
        <a:xfrm>
          <a:off x="3200474" y="3786564"/>
          <a:ext cx="1820788" cy="1575206"/>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err="1">
              <a:latin typeface="Garamond" panose="02020404030301010803" pitchFamily="18" charset="0"/>
            </a:rPr>
            <a:t>Institut</a:t>
          </a:r>
          <a:r>
            <a:rPr lang="en-US" sz="1900" kern="1200" dirty="0">
              <a:latin typeface="Garamond" panose="02020404030301010803" pitchFamily="18" charset="0"/>
            </a:rPr>
            <a:t> for social welfare </a:t>
          </a:r>
        </a:p>
      </dsp:txBody>
      <dsp:txXfrm>
        <a:off x="3502218" y="4047610"/>
        <a:ext cx="1217300" cy="10531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DC55D-61CC-4DDA-96AA-0EB4CB9E2E38}">
      <dsp:nvSpPr>
        <dsp:cNvPr id="0" name=""/>
        <dsp:cNvSpPr/>
      </dsp:nvSpPr>
      <dsp:spPr>
        <a:xfrm>
          <a:off x="56751" y="0"/>
          <a:ext cx="2617341" cy="4143465"/>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de-DE" sz="3700" kern="1200" dirty="0">
              <a:solidFill>
                <a:schemeClr val="accent1">
                  <a:lumMod val="50000"/>
                </a:schemeClr>
              </a:solidFill>
              <a:latin typeface="+mj-lt"/>
            </a:rPr>
            <a:t>Ministry </a:t>
          </a:r>
          <a:r>
            <a:rPr lang="de-DE" sz="3700" kern="1200" dirty="0" err="1">
              <a:solidFill>
                <a:schemeClr val="accent1">
                  <a:lumMod val="50000"/>
                </a:schemeClr>
              </a:solidFill>
              <a:latin typeface="+mj-lt"/>
            </a:rPr>
            <a:t>of</a:t>
          </a:r>
          <a:r>
            <a:rPr lang="de-DE" sz="3700" kern="1200" dirty="0">
              <a:solidFill>
                <a:schemeClr val="accent1">
                  <a:lumMod val="50000"/>
                </a:schemeClr>
              </a:solidFill>
              <a:latin typeface="+mj-lt"/>
            </a:rPr>
            <a:t> Education </a:t>
          </a:r>
        </a:p>
      </dsp:txBody>
      <dsp:txXfrm>
        <a:off x="56751" y="1657386"/>
        <a:ext cx="2617341" cy="1657386"/>
      </dsp:txXfrm>
    </dsp:sp>
    <dsp:sp modelId="{4F68B94C-1AF3-4BD7-93A6-AA21E717698F}">
      <dsp:nvSpPr>
        <dsp:cNvPr id="0" name=""/>
        <dsp:cNvSpPr/>
      </dsp:nvSpPr>
      <dsp:spPr>
        <a:xfrm>
          <a:off x="620466" y="248607"/>
          <a:ext cx="1379773" cy="1379773"/>
        </a:xfrm>
        <a:prstGeom prst="ellipse">
          <a:avLst/>
        </a:prstGeom>
        <a:blipFill rotWithShape="1">
          <a:blip xmlns:r="http://schemas.openxmlformats.org/officeDocument/2006/relationships" r:embed="rId1"/>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F929007-5E82-49C2-AEE9-8546F8F4F25E}">
      <dsp:nvSpPr>
        <dsp:cNvPr id="0" name=""/>
        <dsp:cNvSpPr/>
      </dsp:nvSpPr>
      <dsp:spPr>
        <a:xfrm>
          <a:off x="2720393" y="0"/>
          <a:ext cx="2617341" cy="4143465"/>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de-DE" sz="3700" kern="1200" dirty="0" err="1">
              <a:solidFill>
                <a:schemeClr val="accent1">
                  <a:lumMod val="50000"/>
                </a:schemeClr>
              </a:solidFill>
              <a:latin typeface="+mj-lt"/>
            </a:rPr>
            <a:t>schools</a:t>
          </a:r>
          <a:r>
            <a:rPr lang="de-DE" sz="3700" kern="1200" dirty="0"/>
            <a:t>  </a:t>
          </a:r>
        </a:p>
      </dsp:txBody>
      <dsp:txXfrm>
        <a:off x="2720393" y="1657386"/>
        <a:ext cx="2617341" cy="1657386"/>
      </dsp:txXfrm>
    </dsp:sp>
    <dsp:sp modelId="{623F3B1E-FEFA-4C5F-BC57-8E4E2953AE73}">
      <dsp:nvSpPr>
        <dsp:cNvPr id="0" name=""/>
        <dsp:cNvSpPr/>
      </dsp:nvSpPr>
      <dsp:spPr>
        <a:xfrm>
          <a:off x="3329118" y="261384"/>
          <a:ext cx="1379773" cy="1379773"/>
        </a:xfrm>
        <a:prstGeom prst="ellipse">
          <a:avLst/>
        </a:prstGeom>
        <a:blipFill rotWithShape="1">
          <a:blip xmlns:r="http://schemas.openxmlformats.org/officeDocument/2006/relationships" r:embed="rId2"/>
          <a:srcRect/>
          <a:stretch>
            <a:fillRect l="-27000" r="-27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46F8DA0-D5B1-46DC-BAB4-5ABEC858C70D}">
      <dsp:nvSpPr>
        <dsp:cNvPr id="0" name=""/>
        <dsp:cNvSpPr/>
      </dsp:nvSpPr>
      <dsp:spPr>
        <a:xfrm>
          <a:off x="5393406" y="0"/>
          <a:ext cx="2617341" cy="4143465"/>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44" tIns="263144" rIns="263144" bIns="263144" numCol="1" spcCol="1270" anchor="ctr" anchorCtr="0">
          <a:noAutofit/>
        </a:bodyPr>
        <a:lstStyle/>
        <a:p>
          <a:pPr lvl="0" algn="ctr" defTabSz="1644650">
            <a:lnSpc>
              <a:spcPct val="90000"/>
            </a:lnSpc>
            <a:spcBef>
              <a:spcPct val="0"/>
            </a:spcBef>
            <a:spcAft>
              <a:spcPct val="35000"/>
            </a:spcAft>
          </a:pPr>
          <a:r>
            <a:rPr lang="de-DE" sz="3700" kern="1200" dirty="0">
              <a:solidFill>
                <a:schemeClr val="accent1">
                  <a:lumMod val="50000"/>
                </a:schemeClr>
              </a:solidFill>
              <a:latin typeface="+mj-lt"/>
            </a:rPr>
            <a:t>Ministry </a:t>
          </a:r>
          <a:r>
            <a:rPr lang="de-DE" sz="3700" kern="1200" dirty="0" err="1">
              <a:solidFill>
                <a:schemeClr val="accent1">
                  <a:lumMod val="50000"/>
                </a:schemeClr>
              </a:solidFill>
              <a:latin typeface="+mj-lt"/>
            </a:rPr>
            <a:t>of</a:t>
          </a:r>
          <a:r>
            <a:rPr lang="de-DE" sz="3700" kern="1200" dirty="0">
              <a:solidFill>
                <a:schemeClr val="accent1">
                  <a:lumMod val="50000"/>
                </a:schemeClr>
              </a:solidFill>
              <a:latin typeface="+mj-lt"/>
            </a:rPr>
            <a:t> Science  </a:t>
          </a:r>
        </a:p>
      </dsp:txBody>
      <dsp:txXfrm>
        <a:off x="5393406" y="1657386"/>
        <a:ext cx="2617341" cy="1657386"/>
      </dsp:txXfrm>
    </dsp:sp>
    <dsp:sp modelId="{DF8F903E-A877-4AC3-87DD-C1162ABB7F8F}">
      <dsp:nvSpPr>
        <dsp:cNvPr id="0" name=""/>
        <dsp:cNvSpPr/>
      </dsp:nvSpPr>
      <dsp:spPr>
        <a:xfrm>
          <a:off x="6012189" y="248607"/>
          <a:ext cx="1379773" cy="1379773"/>
        </a:xfrm>
        <a:prstGeom prst="ellipse">
          <a:avLst/>
        </a:prstGeom>
        <a:blipFill rotWithShape="1">
          <a:blip xmlns:r="http://schemas.openxmlformats.org/officeDocument/2006/relationships" r:embed="rId1"/>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A5CF754-BFE5-406B-BE8E-C90BF933AEDE}">
      <dsp:nvSpPr>
        <dsp:cNvPr id="0" name=""/>
        <dsp:cNvSpPr/>
      </dsp:nvSpPr>
      <dsp:spPr>
        <a:xfrm>
          <a:off x="312425" y="2959533"/>
          <a:ext cx="7387579" cy="997918"/>
        </a:xfrm>
        <a:prstGeom prst="leftRightArrow">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6ED26-825C-4EA8-950A-F456E5776B07}">
      <dsp:nvSpPr>
        <dsp:cNvPr id="0" name=""/>
        <dsp:cNvSpPr/>
      </dsp:nvSpPr>
      <dsp:spPr>
        <a:xfrm>
          <a:off x="1884628" y="2482430"/>
          <a:ext cx="1394109" cy="1394109"/>
        </a:xfrm>
        <a:prstGeom prst="ellipse">
          <a:avLst/>
        </a:prstGeom>
        <a:solidFill>
          <a:srgbClr val="C8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lvl="0" algn="ctr" defTabSz="2266950">
            <a:lnSpc>
              <a:spcPct val="90000"/>
            </a:lnSpc>
            <a:spcBef>
              <a:spcPct val="0"/>
            </a:spcBef>
            <a:spcAft>
              <a:spcPct val="35000"/>
            </a:spcAft>
          </a:pPr>
          <a:r>
            <a:rPr lang="sv-SE" sz="5100" kern="1200" dirty="0"/>
            <a:t>BID</a:t>
          </a:r>
        </a:p>
      </dsp:txBody>
      <dsp:txXfrm>
        <a:off x="2088791" y="2686593"/>
        <a:ext cx="985783" cy="985783"/>
      </dsp:txXfrm>
    </dsp:sp>
    <dsp:sp modelId="{13B2DACE-6233-4140-AB62-66700CF1279E}">
      <dsp:nvSpPr>
        <dsp:cNvPr id="0" name=""/>
        <dsp:cNvSpPr/>
      </dsp:nvSpPr>
      <dsp:spPr>
        <a:xfrm rot="11682566">
          <a:off x="703437" y="2661970"/>
          <a:ext cx="1216657" cy="397321"/>
        </a:xfrm>
        <a:prstGeom prst="lef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434C8184-347A-46CA-B2EB-C4BC5F0BDC92}">
      <dsp:nvSpPr>
        <dsp:cNvPr id="0" name=""/>
        <dsp:cNvSpPr/>
      </dsp:nvSpPr>
      <dsp:spPr>
        <a:xfrm>
          <a:off x="0" y="2145819"/>
          <a:ext cx="1324403" cy="1059522"/>
        </a:xfrm>
        <a:prstGeom prst="roundRect">
          <a:avLst>
            <a:gd name="adj" fmla="val 10000"/>
          </a:avLst>
        </a:prstGeom>
        <a:solidFill>
          <a:srgbClr val="C8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n-US" sz="1500" kern="1200" dirty="0">
              <a:solidFill>
                <a:schemeClr val="bg1"/>
              </a:solidFill>
            </a:rPr>
            <a:t>NGO</a:t>
          </a:r>
          <a:endParaRPr lang="sv-SE" sz="1500" kern="1200" dirty="0">
            <a:solidFill>
              <a:schemeClr val="bg1"/>
            </a:solidFill>
          </a:endParaRPr>
        </a:p>
      </dsp:txBody>
      <dsp:txXfrm>
        <a:off x="31032" y="2176851"/>
        <a:ext cx="1262339" cy="997458"/>
      </dsp:txXfrm>
    </dsp:sp>
    <dsp:sp modelId="{3DD81B89-C8F6-4F54-99BF-63F75E6B9DA4}">
      <dsp:nvSpPr>
        <dsp:cNvPr id="0" name=""/>
        <dsp:cNvSpPr/>
      </dsp:nvSpPr>
      <dsp:spPr>
        <a:xfrm rot="14488536">
          <a:off x="1223397" y="1829351"/>
          <a:ext cx="1244592" cy="397321"/>
        </a:xfrm>
        <a:prstGeom prst="lef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19F18F80-915E-48D4-AB22-DCC86EF8F02A}">
      <dsp:nvSpPr>
        <dsp:cNvPr id="0" name=""/>
        <dsp:cNvSpPr/>
      </dsp:nvSpPr>
      <dsp:spPr>
        <a:xfrm>
          <a:off x="957690" y="880121"/>
          <a:ext cx="1324403" cy="1059522"/>
        </a:xfrm>
        <a:prstGeom prst="roundRect">
          <a:avLst>
            <a:gd name="adj" fmla="val 10000"/>
          </a:avLst>
        </a:prstGeom>
        <a:solidFill>
          <a:srgbClr val="C8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sv-SE" sz="1500" kern="1200" dirty="0">
              <a:solidFill>
                <a:schemeClr val="bg1"/>
              </a:solidFill>
            </a:rPr>
            <a:t>Public-  Privat - </a:t>
          </a:r>
          <a:r>
            <a:rPr lang="sv-SE" sz="1500" kern="1200" dirty="0" err="1">
              <a:solidFill>
                <a:schemeClr val="bg1"/>
              </a:solidFill>
            </a:rPr>
            <a:t>Colloboration</a:t>
          </a:r>
          <a:endParaRPr lang="sv-SE" sz="1500" kern="1200" dirty="0">
            <a:solidFill>
              <a:schemeClr val="bg1"/>
            </a:solidFill>
          </a:endParaRPr>
        </a:p>
      </dsp:txBody>
      <dsp:txXfrm>
        <a:off x="988722" y="911153"/>
        <a:ext cx="1262339" cy="997458"/>
      </dsp:txXfrm>
    </dsp:sp>
    <dsp:sp modelId="{D3CE611C-CF9D-4DA1-A629-F98FDB0E3504}">
      <dsp:nvSpPr>
        <dsp:cNvPr id="0" name=""/>
        <dsp:cNvSpPr/>
      </dsp:nvSpPr>
      <dsp:spPr>
        <a:xfrm rot="17700000">
          <a:off x="2615689" y="1804091"/>
          <a:ext cx="1218332" cy="397321"/>
        </a:xfrm>
        <a:prstGeom prst="lef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BCD4ED96-1765-4307-947A-252BCCA731F4}">
      <dsp:nvSpPr>
        <dsp:cNvPr id="0" name=""/>
        <dsp:cNvSpPr/>
      </dsp:nvSpPr>
      <dsp:spPr>
        <a:xfrm>
          <a:off x="2758926" y="849527"/>
          <a:ext cx="1324403" cy="1059522"/>
        </a:xfrm>
        <a:prstGeom prst="roundRect">
          <a:avLst>
            <a:gd name="adj" fmla="val 10000"/>
          </a:avLst>
        </a:prstGeom>
        <a:solidFill>
          <a:srgbClr val="C8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sv-SE" sz="1500" kern="1200" dirty="0" err="1">
              <a:solidFill>
                <a:schemeClr val="bg1"/>
              </a:solidFill>
            </a:rPr>
            <a:t>Geographically</a:t>
          </a:r>
          <a:r>
            <a:rPr lang="sv-SE" sz="1500" kern="1200" dirty="0">
              <a:solidFill>
                <a:schemeClr val="tx1"/>
              </a:solidFill>
            </a:rPr>
            <a:t> </a:t>
          </a:r>
          <a:r>
            <a:rPr lang="sv-SE" sz="1500" kern="1200" dirty="0" err="1">
              <a:solidFill>
                <a:schemeClr val="bg1"/>
              </a:solidFill>
            </a:rPr>
            <a:t>defined</a:t>
          </a:r>
          <a:r>
            <a:rPr lang="sv-SE" sz="1500" kern="1200" dirty="0">
              <a:solidFill>
                <a:schemeClr val="bg1"/>
              </a:solidFill>
            </a:rPr>
            <a:t> area</a:t>
          </a:r>
        </a:p>
      </dsp:txBody>
      <dsp:txXfrm>
        <a:off x="2789958" y="880559"/>
        <a:ext cx="1262339" cy="997458"/>
      </dsp:txXfrm>
    </dsp:sp>
    <dsp:sp modelId="{FBE74837-AFFF-4793-9FF9-78DC5ECA2D8B}">
      <dsp:nvSpPr>
        <dsp:cNvPr id="0" name=""/>
        <dsp:cNvSpPr/>
      </dsp:nvSpPr>
      <dsp:spPr>
        <a:xfrm rot="20744636">
          <a:off x="3259887" y="2720782"/>
          <a:ext cx="815493" cy="397321"/>
        </a:xfrm>
        <a:prstGeom prst="leftArrow">
          <a:avLst>
            <a:gd name="adj1" fmla="val 60000"/>
            <a:gd name="adj2" fmla="val 50000"/>
          </a:avLst>
        </a:prstGeom>
        <a:solidFill>
          <a:schemeClr val="bg1">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C784B9DE-A5AD-4F85-8713-29DC7C93CC84}">
      <dsp:nvSpPr>
        <dsp:cNvPr id="0" name=""/>
        <dsp:cNvSpPr/>
      </dsp:nvSpPr>
      <dsp:spPr>
        <a:xfrm>
          <a:off x="3838963" y="2162020"/>
          <a:ext cx="1324403" cy="1059522"/>
        </a:xfrm>
        <a:prstGeom prst="roundRect">
          <a:avLst>
            <a:gd name="adj" fmla="val 10000"/>
          </a:avLst>
        </a:prstGeom>
        <a:solidFill>
          <a:srgbClr val="C8404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sv-SE" sz="1500" kern="1200" dirty="0" err="1"/>
            <a:t>Solve</a:t>
          </a:r>
          <a:r>
            <a:rPr lang="sv-SE" sz="1500" kern="1200" dirty="0"/>
            <a:t> the </a:t>
          </a:r>
          <a:r>
            <a:rPr lang="sv-SE" sz="1500" kern="1200" dirty="0" err="1"/>
            <a:t>challenges</a:t>
          </a:r>
          <a:r>
            <a:rPr lang="sv-SE" sz="1500" kern="1200" dirty="0"/>
            <a:t> </a:t>
          </a:r>
          <a:r>
            <a:rPr lang="sv-SE" sz="1500" kern="1200" dirty="0" err="1"/>
            <a:t>together</a:t>
          </a:r>
          <a:r>
            <a:rPr lang="sv-SE" sz="1500" kern="1200" dirty="0"/>
            <a:t> </a:t>
          </a:r>
          <a:br>
            <a:rPr lang="sv-SE" sz="1500" kern="1200" dirty="0"/>
          </a:br>
          <a:endParaRPr lang="sv-SE" sz="1500" kern="1200" dirty="0"/>
        </a:p>
      </dsp:txBody>
      <dsp:txXfrm>
        <a:off x="3869995" y="2193052"/>
        <a:ext cx="1262339" cy="997458"/>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Označba mesta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A3FC27-E198-410F-8498-CBAFE8F5BFA3}" type="datetimeFigureOut">
              <a:rPr lang="en-GB" smtClean="0"/>
              <a:t>22/05/2025</a:t>
            </a:fld>
            <a:endParaRPr lang="en-GB"/>
          </a:p>
        </p:txBody>
      </p:sp>
      <p:sp>
        <p:nvSpPr>
          <p:cNvPr id="4" name="Označba mesta no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256B9C-2220-4CB0-8C1D-BA837E8B6636}" type="slidenum">
              <a:rPr lang="en-GB" smtClean="0"/>
              <a:t>‹#›</a:t>
            </a:fld>
            <a:endParaRPr lang="en-GB"/>
          </a:p>
        </p:txBody>
      </p:sp>
    </p:spTree>
    <p:extLst>
      <p:ext uri="{BB962C8B-B14F-4D97-AF65-F5344CB8AC3E}">
        <p14:creationId xmlns:p14="http://schemas.microsoft.com/office/powerpoint/2010/main" val="13327794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1D85CE-3FDF-46CE-BF13-4D128A03FD45}" type="datetimeFigureOut">
              <a:rPr lang="sl-SI" smtClean="0"/>
              <a:t>22. 05. 2025</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D3E8B3-E937-43DD-A571-6167CC289D78}" type="slidenum">
              <a:rPr lang="sl-SI" smtClean="0"/>
              <a:t>‹#›</a:t>
            </a:fld>
            <a:endParaRPr lang="sl-SI"/>
          </a:p>
        </p:txBody>
      </p:sp>
    </p:spTree>
    <p:extLst>
      <p:ext uri="{BB962C8B-B14F-4D97-AF65-F5344CB8AC3E}">
        <p14:creationId xmlns:p14="http://schemas.microsoft.com/office/powerpoint/2010/main" val="2486351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I’m speaking about the importance of </a:t>
            </a:r>
            <a:r>
              <a:rPr lang="en-US" sz="1200" b="1" dirty="0">
                <a:solidFill>
                  <a:schemeClr val="bg1"/>
                </a:solidFill>
                <a:latin typeface="Arial" panose="020B0604020202020204" pitchFamily="34" charset="0"/>
                <a:cs typeface="Arial" panose="020B0604020202020204" pitchFamily="34" charset="0"/>
              </a:rPr>
              <a:t>Peer-on-Peer Online Sexual Abuse </a:t>
            </a:r>
            <a:r>
              <a:rPr lang="en-US" dirty="0"/>
              <a:t>in current adolescent and educational contexts. I’ll try to explain this phenomenon considering the intersection of development, peer influence, and digital environments in shaping risky or abusive sexual behaviors online.</a:t>
            </a:r>
            <a:endParaRPr lang="es-ES" dirty="0"/>
          </a:p>
          <a:p>
            <a:endParaRPr lang="es-ES" dirty="0"/>
          </a:p>
        </p:txBody>
      </p:sp>
      <p:sp>
        <p:nvSpPr>
          <p:cNvPr id="4" name="Marcador de número de diapositiva 3"/>
          <p:cNvSpPr>
            <a:spLocks noGrp="1"/>
          </p:cNvSpPr>
          <p:nvPr>
            <p:ph type="sldNum" sz="quarter" idx="5"/>
          </p:nvPr>
        </p:nvSpPr>
        <p:spPr/>
        <p:txBody>
          <a:bodyPr/>
          <a:lstStyle/>
          <a:p>
            <a:fld id="{707A77D2-81C6-4E5F-8574-A550A9008B71}" type="slidenum">
              <a:rPr lang="es-ES" smtClean="0"/>
              <a:t>2</a:t>
            </a:fld>
            <a:endParaRPr lang="es-ES"/>
          </a:p>
        </p:txBody>
      </p:sp>
    </p:spTree>
    <p:extLst>
      <p:ext uri="{BB962C8B-B14F-4D97-AF65-F5344CB8AC3E}">
        <p14:creationId xmlns:p14="http://schemas.microsoft.com/office/powerpoint/2010/main" val="2733426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C7A5-9811-7B4C-57D9-BEFFC449FC3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8F5542-BD7B-04DA-65A5-E6B82D166D6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9AF21D-38F2-3311-205B-7ABAA40DEC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 conclusión, </a:t>
            </a:r>
            <a:r>
              <a:rPr lang="es-ES" dirty="0" err="1"/>
              <a:t>we</a:t>
            </a:r>
            <a:r>
              <a:rPr lang="es-ES" dirty="0"/>
              <a:t> </a:t>
            </a:r>
            <a:r>
              <a:rPr lang="es-ES" dirty="0" err="1"/>
              <a:t>must</a:t>
            </a:r>
            <a:r>
              <a:rPr lang="es-ES" dirty="0"/>
              <a:t> be </a:t>
            </a:r>
            <a:r>
              <a:rPr lang="es-ES" dirty="0" err="1"/>
              <a:t>aware</a:t>
            </a:r>
            <a:r>
              <a:rPr lang="es-ES" dirty="0"/>
              <a:t> </a:t>
            </a:r>
            <a:r>
              <a:rPr lang="es-ES" dirty="0" err="1"/>
              <a:t>that</a:t>
            </a:r>
            <a:r>
              <a:rPr lang="es-ES" dirty="0"/>
              <a:t> </a:t>
            </a:r>
            <a:r>
              <a:rPr lang="en-US" dirty="0"/>
              <a:t>online sexual abuse among peers is real and rising and we need to move beyond reactive responses. Tailored and evidence-based interventions are needed, as well as early education on this matter and safe reporting mechanisms. So please, let’s work together toward safer digital spaces for all students!!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s-ES" dirty="0"/>
              <a:t> </a:t>
            </a:r>
          </a:p>
        </p:txBody>
      </p:sp>
      <p:sp>
        <p:nvSpPr>
          <p:cNvPr id="4" name="Marcador de número de diapositiva 3">
            <a:extLst>
              <a:ext uri="{FF2B5EF4-FFF2-40B4-BE49-F238E27FC236}">
                <a16:creationId xmlns:a16="http://schemas.microsoft.com/office/drawing/2014/main" id="{346D8096-CF29-9E9A-9058-F020993C1189}"/>
              </a:ext>
            </a:extLst>
          </p:cNvPr>
          <p:cNvSpPr>
            <a:spLocks noGrp="1"/>
          </p:cNvSpPr>
          <p:nvPr>
            <p:ph type="sldNum" sz="quarter" idx="5"/>
          </p:nvPr>
        </p:nvSpPr>
        <p:spPr/>
        <p:txBody>
          <a:bodyPr/>
          <a:lstStyle/>
          <a:p>
            <a:fld id="{707A77D2-81C6-4E5F-8574-A550A9008B71}" type="slidenum">
              <a:rPr lang="es-ES" smtClean="0"/>
              <a:t>11</a:t>
            </a:fld>
            <a:endParaRPr lang="es-ES"/>
          </a:p>
        </p:txBody>
      </p:sp>
    </p:spTree>
    <p:extLst>
      <p:ext uri="{BB962C8B-B14F-4D97-AF65-F5344CB8AC3E}">
        <p14:creationId xmlns:p14="http://schemas.microsoft.com/office/powerpoint/2010/main" val="388723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07A77D2-81C6-4E5F-8574-A550A9008B71}" type="slidenum">
              <a:rPr lang="es-ES" smtClean="0"/>
              <a:t>12</a:t>
            </a:fld>
            <a:endParaRPr lang="es-ES"/>
          </a:p>
        </p:txBody>
      </p:sp>
    </p:spTree>
    <p:extLst>
      <p:ext uri="{BB962C8B-B14F-4D97-AF65-F5344CB8AC3E}">
        <p14:creationId xmlns:p14="http://schemas.microsoft.com/office/powerpoint/2010/main" val="1196465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b="1" dirty="0"/>
              <a:t>Hello, Everyone.</a:t>
            </a:r>
          </a:p>
          <a:p>
            <a:r>
              <a:rPr lang="en" altLang="ja-JP" b="1" dirty="0"/>
              <a:t>Thank you very much for inviting me today. </a:t>
            </a:r>
          </a:p>
          <a:p>
            <a:r>
              <a:rPr lang="en" altLang="ja-JP" b="1" dirty="0"/>
              <a:t>I’m honored to be here. </a:t>
            </a:r>
          </a:p>
          <a:p>
            <a:endParaRPr lang="en" altLang="ja-JP" b="1" dirty="0"/>
          </a:p>
          <a:p>
            <a:r>
              <a:rPr lang="en" altLang="ja-JP" b="1" dirty="0"/>
              <a:t>My name is Hiromichi Kato.  I come from Hokkaido, Japan. Hokkaido is located in the northern part of Japan. I’m interested in the development of puberty and problematic behavior during this period. I come here with my three colleagues. </a:t>
            </a:r>
          </a:p>
          <a:p>
            <a:r>
              <a:rPr lang="en" altLang="ja-JP" b="1" dirty="0"/>
              <a:t>They also study about school bullying from their own perspectives. I hope they would communicate with you in this conference.</a:t>
            </a:r>
          </a:p>
          <a:p>
            <a:endParaRPr lang="en" altLang="ja-JP" b="1" dirty="0"/>
          </a:p>
          <a:p>
            <a:r>
              <a:rPr lang="en" altLang="ja-JP" b="1" dirty="0"/>
              <a:t>Today, I’d like to talk about the current situation of bullying in Japan and share one example of how we are dealing with it.</a:t>
            </a:r>
            <a:endParaRPr lang="en" altLang="ja-JP" dirty="0"/>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13</a:t>
            </a:fld>
            <a:endParaRPr kumimoji="1" lang="ja-JP" altLang="en-US"/>
          </a:p>
        </p:txBody>
      </p:sp>
    </p:spTree>
    <p:extLst>
      <p:ext uri="{BB962C8B-B14F-4D97-AF65-F5344CB8AC3E}">
        <p14:creationId xmlns:p14="http://schemas.microsoft.com/office/powerpoint/2010/main" val="271110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dirty="0"/>
              <a:t>There are three topics I’d like to talk about.</a:t>
            </a:r>
            <a:endParaRPr lang="en" altLang="ja-JP" dirty="0"/>
          </a:p>
          <a:p>
            <a:endParaRPr lang="en-US" altLang="ja-JP" dirty="0">
              <a:ea typeface="ＭＳ Ｐゴシック" panose="020B0600070205080204" pitchFamily="34" charset="-128"/>
            </a:endParaRPr>
          </a:p>
          <a:p>
            <a:r>
              <a:rPr lang="ja-JP" altLang="ja-JP">
                <a:ea typeface="ＭＳ Ｐゴシック" panose="020B0600070205080204" pitchFamily="34" charset="-128"/>
              </a:rPr>
              <a:t>First, I will talk about the current state of bullying in Japan.</a:t>
            </a:r>
          </a:p>
          <a:p>
            <a:r>
              <a:rPr lang="ja-JP" altLang="ja-JP">
                <a:ea typeface="ＭＳ Ｐゴシック" panose="020B0600070205080204" pitchFamily="34" charset="-128"/>
              </a:rPr>
              <a:t>Next, I will talk about the issues in Japan’s anti-bullying measures.</a:t>
            </a:r>
          </a:p>
          <a:p>
            <a:r>
              <a:rPr lang="ja-JP" altLang="ja-JP">
                <a:ea typeface="ＭＳ Ｐゴシック" panose="020B0600070205080204" pitchFamily="34" charset="-128"/>
              </a:rPr>
              <a:t>Finally, I will introduce the approaches we have taken to intervene in bullying</a:t>
            </a:r>
            <a:r>
              <a:rPr lang="en" altLang="ja-JP" dirty="0">
                <a:ea typeface="ＭＳ Ｐゴシック" panose="020B0600070205080204" pitchFamily="34" charset="-128"/>
              </a:rPr>
              <a:t> and the outcomes</a:t>
            </a:r>
            <a:r>
              <a:rPr lang="ja-JP" altLang="ja-JP">
                <a:ea typeface="ＭＳ Ｐゴシック" panose="020B0600070205080204" pitchFamily="34" charset="-128"/>
              </a:rPr>
              <a:t> to overcome these issues.</a:t>
            </a:r>
            <a:endParaRPr lang="ja-JP" altLang="en-US">
              <a:ea typeface="ＭＳ Ｐゴシック" panose="020B0600070205080204" pitchFamily="34" charset="-128"/>
            </a:endParaRPr>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14</a:t>
            </a:fld>
            <a:endParaRPr kumimoji="1" lang="ja-JP" altLang="en-US"/>
          </a:p>
        </p:txBody>
      </p:sp>
    </p:spTree>
    <p:extLst>
      <p:ext uri="{BB962C8B-B14F-4D97-AF65-F5344CB8AC3E}">
        <p14:creationId xmlns:p14="http://schemas.microsoft.com/office/powerpoint/2010/main" val="699793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first, I will talk about the current bullying situation in Japan.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photo is of a girl who died by suicide in 2021 as a result of bullying. She was 14 years old.</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Before she died, she had suffered not only from traditional forms of bullying but also from repeated sexual abuse from other students. She had even attempted suicide multiple times, and her teachers were aware of this. But they were still unable to improve the situation and prevent her death.</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After her death, these facts were reported by the media, leading to intense criticism of the school and the teachers’ response. The case became a symbolic bullying incident that drew nationwide attention in Japan.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Back to the topic.</a:t>
            </a: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Suicide is the leading cause of death among teenagers in Japan. The leading cause of suicide among teenagers is school-related issues.</a:t>
            </a:r>
            <a:r>
              <a:rPr kumimoji="1" lang="en-US" altLang="ja-JP" sz="1800" kern="12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a:t>
            </a:r>
          </a:p>
          <a:p>
            <a:pPr algn="just"/>
            <a:r>
              <a:rPr lang="en-US" altLang="ja-JP" sz="1800" kern="1200" dirty="0">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And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school-related issues might include bullying.</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15</a:t>
            </a:fld>
            <a:endParaRPr kumimoji="1" lang="ja-JP" altLang="en-US"/>
          </a:p>
        </p:txBody>
      </p:sp>
    </p:spTree>
    <p:extLst>
      <p:ext uri="{BB962C8B-B14F-4D97-AF65-F5344CB8AC3E}">
        <p14:creationId xmlns:p14="http://schemas.microsoft.com/office/powerpoint/2010/main" val="1692711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Japanese government established a law on school bullying to address this serious situation.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To summarize the key points of this law:</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1.  Each school must establish basic policies for responding to bullying cases.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2</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Teachers should respond to bullying as a team, rather than individually.</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3</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 </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 the case of a serious incident that poses a threat to a student</a:t>
            </a:r>
            <a:r>
              <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rPr>
              <a:t>’</a:t>
            </a: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 life, an investigation must be conducted by a third-party committee.</a:t>
            </a:r>
          </a:p>
          <a:p>
            <a:pPr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third-party committee is the investigative team comprising experts not affiliated with the school. I was a committee member in Sapporo city and am now the chairman.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16</a:t>
            </a:fld>
            <a:endParaRPr kumimoji="1" lang="ja-JP" altLang="en-US"/>
          </a:p>
        </p:txBody>
      </p:sp>
    </p:spTree>
    <p:extLst>
      <p:ext uri="{BB962C8B-B14F-4D97-AF65-F5344CB8AC3E}">
        <p14:creationId xmlns:p14="http://schemas.microsoft.com/office/powerpoint/2010/main" val="36997407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However, when we examine schools where serious bullying incidents occurred…</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There was no organized response. Only the homeroom teacher handled the case individually.</a:t>
            </a:r>
          </a:p>
          <a:p>
            <a:pPr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The homeroom teacher may be a unique system in Japanese education. </a:t>
            </a:r>
          </a:p>
          <a:p>
            <a:pPr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 Japanese schools, each class is assigned a homeroom teacher, known as a tannin. Unlike in many Western countries, the homeroom teacher is not only responsible for teaching a subject but also manages students’ daily life and behavior, conducts morning and afternoon homerooms, provides personal guidance and emotional support, and communicates regularly with families. And they often stay with the same class for a whole year (or more)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 some cases, bullying is often underestimated as a minor student issue based on the judgment of a single homeroom teacher, resulting in it being overlooked or ignored.</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Why does this happen?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17</a:t>
            </a:fld>
            <a:endParaRPr kumimoji="1" lang="ja-JP" altLang="en-US"/>
          </a:p>
        </p:txBody>
      </p:sp>
    </p:spTree>
    <p:extLst>
      <p:ext uri="{BB962C8B-B14F-4D97-AF65-F5344CB8AC3E}">
        <p14:creationId xmlns:p14="http://schemas.microsoft.com/office/powerpoint/2010/main" val="2979310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dirty="0">
                <a:solidFill>
                  <a:schemeClr val="bg1"/>
                </a:solidFill>
              </a:rPr>
              <a:t>We believed that one of the causes was the use of paper-based surveys.</a:t>
            </a:r>
            <a:endParaRPr lang="en" altLang="ja-JP" b="0" i="0" dirty="0">
              <a:solidFill>
                <a:srgbClr val="2C2D3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b="0" i="0" dirty="0">
              <a:solidFill>
                <a:srgbClr val="2C2D3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dirty="0"/>
              <a:t>Because paper-based surveys require checking a large number of questionnaires one by one, it is difficult for teachers to share information about bullying cases among teachers.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b="1"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i="0" u="none" strike="noStrike" dirty="0">
                <a:solidFill>
                  <a:srgbClr val="000000"/>
                </a:solidFill>
                <a:effectLst/>
              </a:rPr>
              <a:t>Because teachers had to manually collect and check each paper, it took time to respond to bullying cases</a:t>
            </a:r>
            <a:endParaRPr lang="en" altLang="ja-JP" b="0" i="0"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b="0" i="0" dirty="0">
              <a:solidFill>
                <a:srgbClr val="2C2D3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dirty="0">
                <a:solidFill>
                  <a:srgbClr val="2C2D30"/>
                </a:solidFill>
                <a:effectLst/>
                <a:latin typeface="Helvetica Neue" panose="02000503000000020004" pitchFamily="2" charset="0"/>
              </a:rPr>
              <a:t>Japanese media reported that teachers are becoming busier and busier and most teachers are working overtime above the death line of overwork. Thus checking the questionnaire is big task for teachers and they sometimes misunderstood the bullying situation. </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18</a:t>
            </a:fld>
            <a:endParaRPr kumimoji="1" lang="ja-JP" altLang="en-US"/>
          </a:p>
        </p:txBody>
      </p:sp>
    </p:spTree>
    <p:extLst>
      <p:ext uri="{BB962C8B-B14F-4D97-AF65-F5344CB8AC3E}">
        <p14:creationId xmlns:p14="http://schemas.microsoft.com/office/powerpoint/2010/main" val="1716556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So, to address these issues, we developed a School Bullying Risk Assessment App and introduced it in schools.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Figure 1 is the student interface.</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Students use tablets to answer questions about whether they have experienced bullying, where and when it happened, and the current status of the resolution.</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Currently 5 hundred schools in 5 cities and 2 hundred 30 thousand students use this application.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19</a:t>
            </a:fld>
            <a:endParaRPr kumimoji="1" lang="ja-JP" altLang="en-US"/>
          </a:p>
        </p:txBody>
      </p:sp>
    </p:spTree>
    <p:extLst>
      <p:ext uri="{BB962C8B-B14F-4D97-AF65-F5344CB8AC3E}">
        <p14:creationId xmlns:p14="http://schemas.microsoft.com/office/powerpoint/2010/main" val="1526525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kern="100" dirty="0">
                <a:effectLst/>
                <a:latin typeface="游明朝" panose="02020400000000000000" pitchFamily="18" charset="-128"/>
                <a:ea typeface="游明朝" panose="02020400000000000000" pitchFamily="18" charset="-128"/>
                <a:cs typeface="Times New Roman" panose="02020603050405020304" pitchFamily="18" charset="0"/>
              </a:rPr>
              <a:t>This is a teacher dashboard. </a:t>
            </a:r>
            <a:r>
              <a:rPr lang="en" altLang="ja-JP" b="1" dirty="0"/>
              <a:t>However, this is the Japanese version, so in the next slide, I will briefly show the English translation.</a:t>
            </a:r>
            <a:endParaRPr lang="en"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20</a:t>
            </a:fld>
            <a:endParaRPr kumimoji="1" lang="ja-JP" altLang="en-US"/>
          </a:p>
        </p:txBody>
      </p:sp>
    </p:spTree>
    <p:extLst>
      <p:ext uri="{BB962C8B-B14F-4D97-AF65-F5344CB8AC3E}">
        <p14:creationId xmlns:p14="http://schemas.microsoft.com/office/powerpoint/2010/main" val="1401545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Adolescence is a critical developmental period marked by significant physical, emotional, and social changes. During this stage, adolescents navigate the challenges of managing and regulating their sexual attraction and impulses in alignment with societal and cultural norms, making adolescence the critical stage for the construction of their sexual identities. </a:t>
            </a:r>
          </a:p>
          <a:p>
            <a:r>
              <a:rPr lang="en-US" sz="1800" dirty="0">
                <a:solidFill>
                  <a:srgbClr val="000000"/>
                </a:solidFill>
                <a:effectLst/>
                <a:latin typeface="Times New Roman" panose="02020603050405020304" pitchFamily="18" charset="0"/>
                <a:ea typeface="Times New Roman" panose="02020603050405020304" pitchFamily="18" charset="0"/>
              </a:rPr>
              <a:t>Moreover, the important influence of peer groups during this stage plays a critical role in normalizing and perpetuating abusive behaviors within social dynamics. </a:t>
            </a:r>
          </a:p>
          <a:p>
            <a:r>
              <a:rPr lang="en-US" sz="1800" dirty="0">
                <a:solidFill>
                  <a:srgbClr val="000000"/>
                </a:solidFill>
                <a:effectLst/>
                <a:latin typeface="Times New Roman" panose="02020603050405020304" pitchFamily="18" charset="0"/>
                <a:ea typeface="Times New Roman" panose="02020603050405020304" pitchFamily="18" charset="0"/>
              </a:rPr>
              <a:t>Nowadays, digital technologies have transformed adolescent social interactions, making online platforms central to their daily lives. This connectivity offers positive opportunities for communication and exploration, but it also exposes adolescents to the risk of online victimization.</a:t>
            </a:r>
            <a:endParaRPr lang="es-ES" dirty="0"/>
          </a:p>
        </p:txBody>
      </p:sp>
      <p:sp>
        <p:nvSpPr>
          <p:cNvPr id="4" name="Marcador de número de diapositiva 3"/>
          <p:cNvSpPr>
            <a:spLocks noGrp="1"/>
          </p:cNvSpPr>
          <p:nvPr>
            <p:ph type="sldNum" sz="quarter" idx="5"/>
          </p:nvPr>
        </p:nvSpPr>
        <p:spPr/>
        <p:txBody>
          <a:bodyPr/>
          <a:lstStyle/>
          <a:p>
            <a:fld id="{707A77D2-81C6-4E5F-8574-A550A9008B71}" type="slidenum">
              <a:rPr lang="es-ES" smtClean="0"/>
              <a:t>3</a:t>
            </a:fld>
            <a:endParaRPr lang="es-ES"/>
          </a:p>
        </p:txBody>
      </p:sp>
    </p:spTree>
    <p:extLst>
      <p:ext uri="{BB962C8B-B14F-4D97-AF65-F5344CB8AC3E}">
        <p14:creationId xmlns:p14="http://schemas.microsoft.com/office/powerpoint/2010/main" val="2251557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When students respond to the bullying survey on their tablets, the result is instantly shared on a screen like this.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Each alert assesses the severity of bullying, with high-risk and currently unresolved cases shown as red alerts.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screen is accessible to all teachers at the school.</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p>
          <a:p>
            <a:pPr algn="just">
              <a:buNone/>
            </a:pPr>
            <a:r>
              <a:rPr lang="en"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 suffer from severe victimization.</a:t>
            </a: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Click the alert like this.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Teachers can access more detailed information by clicking on the alert.</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dirty="0"/>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21</a:t>
            </a:fld>
            <a:endParaRPr kumimoji="1" lang="ja-JP" altLang="en-US"/>
          </a:p>
        </p:txBody>
      </p:sp>
    </p:spTree>
    <p:extLst>
      <p:ext uri="{BB962C8B-B14F-4D97-AF65-F5344CB8AC3E}">
        <p14:creationId xmlns:p14="http://schemas.microsoft.com/office/powerpoint/2010/main" val="488001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dirty="0"/>
              <a:t>This is also the Japanese version, so the next slide will briefly show the content in English.</a:t>
            </a:r>
            <a:endParaRPr lang="en"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22</a:t>
            </a:fld>
            <a:endParaRPr kumimoji="1" lang="ja-JP" altLang="en-US"/>
          </a:p>
        </p:txBody>
      </p:sp>
    </p:spTree>
    <p:extLst>
      <p:ext uri="{BB962C8B-B14F-4D97-AF65-F5344CB8AC3E}">
        <p14:creationId xmlns:p14="http://schemas.microsoft.com/office/powerpoint/2010/main" val="2774192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Through this screen teachers can confirm the type of victimization and time and place of bullying incidents and the state of solution.</a:t>
            </a:r>
          </a:p>
          <a:p>
            <a:pPr algn="just">
              <a:buNone/>
            </a:pPr>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At one middle school, using this app, students completed the survey in the morning when they arrived at school.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Teachers reviewed the results during the lunch break and intervened in the afternoon.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For example, if a report indicated bullying occurred in an unsupervised classroom during break time, the school responded by assigning multiple teachers to that classroom or having teachers proactively engage with the students involved.</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23</a:t>
            </a:fld>
            <a:endParaRPr kumimoji="1" lang="ja-JP" altLang="en-US"/>
          </a:p>
        </p:txBody>
      </p:sp>
    </p:spTree>
    <p:extLst>
      <p:ext uri="{BB962C8B-B14F-4D97-AF65-F5344CB8AC3E}">
        <p14:creationId xmlns:p14="http://schemas.microsoft.com/office/powerpoint/2010/main" val="792100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r>
              <a:rPr lang="en" altLang="ja-JP" b="0" dirty="0"/>
              <a:t>As a result, the incidence of bullying followed this trend.</a:t>
            </a:r>
          </a:p>
          <a:p>
            <a:r>
              <a:rPr lang="en" altLang="ja-JP" b="0" dirty="0"/>
              <a:t>All grade levels showed a tendency toward decreased bullying.</a:t>
            </a:r>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24</a:t>
            </a:fld>
            <a:endParaRPr kumimoji="1" lang="ja-JP" altLang="en-US"/>
          </a:p>
        </p:txBody>
      </p:sp>
    </p:spTree>
    <p:extLst>
      <p:ext uri="{BB962C8B-B14F-4D97-AF65-F5344CB8AC3E}">
        <p14:creationId xmlns:p14="http://schemas.microsoft.com/office/powerpoint/2010/main" val="2658170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Along with the decrease in bullying incidents, the frequency of teacher-student interactions increased.</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In other words, using the app caused teachers to increase their interactions with students, which likely contributed to decreased bullying.</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25</a:t>
            </a:fld>
            <a:endParaRPr kumimoji="1" lang="ja-JP" altLang="en-US"/>
          </a:p>
        </p:txBody>
      </p:sp>
    </p:spTree>
    <p:extLst>
      <p:ext uri="{BB962C8B-B14F-4D97-AF65-F5344CB8AC3E}">
        <p14:creationId xmlns:p14="http://schemas.microsoft.com/office/powerpoint/2010/main" val="1209996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Our application significantly reduced the time required for collecting, entering, and analyzing paper-based surveys.</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significantly reduced the time from the survey to the intervention.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This has helped reduce cases where individual teachers overlooked or underestimated bullying.</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buNone/>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 </a:t>
            </a:r>
          </a:p>
          <a:p>
            <a:pPr algn="just">
              <a:buNone/>
            </a:pP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As a result, the frequency of interactions between teachers and students increased, reducing bullying victimization.</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However, this is one example. We should then examine the app's effectiveness in more schools and improve it by listening to the voices of teachers and students.</a:t>
            </a:r>
          </a:p>
          <a:p>
            <a:pPr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rPr>
              <a:t>That concludes my presentation.</a:t>
            </a:r>
            <a:endParaRPr lang="ja-JP" altLang="ja-JP" sz="18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029306A-B276-E145-8FB4-ADFDC8D157D5}" type="slidenum">
              <a:rPr kumimoji="1" lang="ja-JP" altLang="en-US" smtClean="0"/>
              <a:t>26</a:t>
            </a:fld>
            <a:endParaRPr kumimoji="1" lang="ja-JP" altLang="en-US"/>
          </a:p>
        </p:txBody>
      </p:sp>
    </p:spTree>
    <p:extLst>
      <p:ext uri="{BB962C8B-B14F-4D97-AF65-F5344CB8AC3E}">
        <p14:creationId xmlns:p14="http://schemas.microsoft.com/office/powerpoint/2010/main" val="1226719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5F4EA-F277-4A43-AC63-8E0DF503DDEB}" type="slidenum">
              <a:rPr lang="en-US" smtClean="0"/>
              <a:t>28</a:t>
            </a:fld>
            <a:endParaRPr lang="en-US"/>
          </a:p>
        </p:txBody>
      </p:sp>
    </p:spTree>
    <p:extLst>
      <p:ext uri="{BB962C8B-B14F-4D97-AF65-F5344CB8AC3E}">
        <p14:creationId xmlns:p14="http://schemas.microsoft.com/office/powerpoint/2010/main" val="3220992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5F4EA-F277-4A43-AC63-8E0DF503DDEB}" type="slidenum">
              <a:rPr lang="en-US" smtClean="0"/>
              <a:t>29</a:t>
            </a:fld>
            <a:endParaRPr lang="en-US"/>
          </a:p>
        </p:txBody>
      </p:sp>
    </p:spTree>
    <p:extLst>
      <p:ext uri="{BB962C8B-B14F-4D97-AF65-F5344CB8AC3E}">
        <p14:creationId xmlns:p14="http://schemas.microsoft.com/office/powerpoint/2010/main" val="3426105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33663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pPr marL="158750" indent="0">
              <a:buNone/>
            </a:pPr>
            <a:endParaRPr lang="hr-HR" dirty="0"/>
          </a:p>
        </p:txBody>
      </p:sp>
    </p:spTree>
    <p:extLst>
      <p:ext uri="{BB962C8B-B14F-4D97-AF65-F5344CB8AC3E}">
        <p14:creationId xmlns:p14="http://schemas.microsoft.com/office/powerpoint/2010/main" val="135627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The anonymity of digital platforms reduces barriers to harmful behaviors, amplifying online risks. This environment allows individuals who might not participate in face-to-face bullying or sexual violence to perpetrate harmful actions, such as sending unsolicited explicit messages, sharing non-consensual sexual content, or posting degrading comments about a peer's appearance or sexual behavior. </a:t>
            </a:r>
          </a:p>
          <a:p>
            <a:r>
              <a:rPr lang="en-US" sz="1800" dirty="0">
                <a:solidFill>
                  <a:srgbClr val="000000"/>
                </a:solidFill>
                <a:effectLst/>
                <a:latin typeface="Times New Roman" panose="02020603050405020304" pitchFamily="18" charset="0"/>
                <a:ea typeface="Times New Roman" panose="02020603050405020304" pitchFamily="18" charset="0"/>
              </a:rPr>
              <a:t>Research highlights a significant overlap between traditional face-to-face bullying, sexual violence and online sexual victimization, complicating the landscape of adolescent peer interactions. This continuity of victimization intensifies the harm and adverse outcomes for victims.</a:t>
            </a:r>
            <a:endParaRPr lang="es-ES" dirty="0"/>
          </a:p>
        </p:txBody>
      </p:sp>
      <p:sp>
        <p:nvSpPr>
          <p:cNvPr id="4" name="Marcador de número de diapositiva 3"/>
          <p:cNvSpPr>
            <a:spLocks noGrp="1"/>
          </p:cNvSpPr>
          <p:nvPr>
            <p:ph type="sldNum" sz="quarter" idx="5"/>
          </p:nvPr>
        </p:nvSpPr>
        <p:spPr/>
        <p:txBody>
          <a:bodyPr/>
          <a:lstStyle/>
          <a:p>
            <a:fld id="{707A77D2-81C6-4E5F-8574-A550A9008B71}" type="slidenum">
              <a:rPr lang="es-ES" smtClean="0"/>
              <a:t>4</a:t>
            </a:fld>
            <a:endParaRPr lang="es-ES"/>
          </a:p>
        </p:txBody>
      </p:sp>
    </p:spTree>
    <p:extLst>
      <p:ext uri="{BB962C8B-B14F-4D97-AF65-F5344CB8AC3E}">
        <p14:creationId xmlns:p14="http://schemas.microsoft.com/office/powerpoint/2010/main" val="793328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txBox="1">
            <a:spLocks noGrp="1"/>
          </p:cNvSpPr>
          <p:nvPr>
            <p:ph type="body" sz="quarter" idx="1"/>
          </p:nvPr>
        </p:nvSpPr>
        <p:spPr/>
        <p:txBody>
          <a:bodyPr/>
          <a:lstStyle/>
          <a:p>
            <a:pPr lvl="0"/>
            <a:endParaRPr lang="en-US" dirty="0"/>
          </a:p>
        </p:txBody>
      </p:sp>
      <p:sp>
        <p:nvSpPr>
          <p:cNvPr id="4" name="Rezervirano mjesto broja slajda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C378126-D2ED-45BD-965D-29D47D5089B0}" type="slidenum">
              <a:t>32</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15633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5049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endParaRPr lang="hr-HR" dirty="0"/>
          </a:p>
        </p:txBody>
      </p:sp>
    </p:spTree>
    <p:extLst>
      <p:ext uri="{BB962C8B-B14F-4D97-AF65-F5344CB8AC3E}">
        <p14:creationId xmlns:p14="http://schemas.microsoft.com/office/powerpoint/2010/main" val="4036530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endParaRPr lang="hr-HR" dirty="0"/>
          </a:p>
        </p:txBody>
      </p:sp>
    </p:spTree>
    <p:extLst>
      <p:ext uri="{BB962C8B-B14F-4D97-AF65-F5344CB8AC3E}">
        <p14:creationId xmlns:p14="http://schemas.microsoft.com/office/powerpoint/2010/main" val="3870711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endParaRPr lang="hr-HR" dirty="0"/>
          </a:p>
        </p:txBody>
      </p:sp>
    </p:spTree>
    <p:extLst>
      <p:ext uri="{BB962C8B-B14F-4D97-AF65-F5344CB8AC3E}">
        <p14:creationId xmlns:p14="http://schemas.microsoft.com/office/powerpoint/2010/main" val="393367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d294afe249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d294afe249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30189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r>
              <a:rPr lang="en-US" sz="1600" dirty="0"/>
              <a:t>the lecturers were top Croatian experts in the field</a:t>
            </a:r>
          </a:p>
          <a:p>
            <a:endParaRPr lang="en-US" sz="1600" dirty="0"/>
          </a:p>
        </p:txBody>
      </p:sp>
    </p:spTree>
    <p:extLst>
      <p:ext uri="{BB962C8B-B14F-4D97-AF65-F5344CB8AC3E}">
        <p14:creationId xmlns:p14="http://schemas.microsoft.com/office/powerpoint/2010/main" val="23834663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2da7da5b01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2da7da5b01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GB" dirty="0"/>
          </a:p>
        </p:txBody>
      </p:sp>
    </p:spTree>
    <p:extLst>
      <p:ext uri="{BB962C8B-B14F-4D97-AF65-F5344CB8AC3E}">
        <p14:creationId xmlns:p14="http://schemas.microsoft.com/office/powerpoint/2010/main" val="702539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r>
              <a:rPr lang="en-GB" dirty="0"/>
              <a:t>A class mini-project can be developed from each activity or specific goal, a poster can be made and presented to parents, parents can be suggested to support the learned skill in a family context, a class or school theme of the month can be created, a preventive program for the class/school...</a:t>
            </a:r>
            <a:endParaRPr lang="hr-HR" dirty="0"/>
          </a:p>
        </p:txBody>
      </p:sp>
    </p:spTree>
    <p:extLst>
      <p:ext uri="{BB962C8B-B14F-4D97-AF65-F5344CB8AC3E}">
        <p14:creationId xmlns:p14="http://schemas.microsoft.com/office/powerpoint/2010/main" val="3255295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a:xfrm>
            <a:off x="381000" y="685800"/>
            <a:ext cx="6096000" cy="3429000"/>
          </a:xfrm>
        </p:spPr>
      </p:sp>
      <p:sp>
        <p:nvSpPr>
          <p:cNvPr id="3" name="Rezervirano mjesto bilježaka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1930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Technology-facilitated sexual violence (TFSV) includes diverse ways in which harmful sexually aggressive or harassing behaviors are being perpetrated with the aid or use of digital communications technologies.</a:t>
            </a:r>
          </a:p>
          <a:p>
            <a:r>
              <a:rPr lang="en-US" dirty="0"/>
              <a:t>These behaviors often include nonconsensual creation, distribution, or sharing of intimate images, such as nude or sexual photos or videos; commonly categorized as image-based sexual abuse. This phenomenon extends to actions such as pressuring or coercing individuals to share intimate content, sending unsolicited explicit material, or manipulating images to produce digitally altered content that sexualize classmates like "deepfakes". </a:t>
            </a:r>
          </a:p>
          <a:p>
            <a:r>
              <a:rPr lang="en-US" dirty="0"/>
              <a:t>When occurring within intimate relationships, such behaviors are classified as cyber-dating abuse, a technology-facilitated form of intimate partner violence.</a:t>
            </a:r>
            <a:endParaRPr lang="es-ES" dirty="0"/>
          </a:p>
        </p:txBody>
      </p:sp>
      <p:sp>
        <p:nvSpPr>
          <p:cNvPr id="4" name="Marcador de número de diapositiva 3"/>
          <p:cNvSpPr>
            <a:spLocks noGrp="1"/>
          </p:cNvSpPr>
          <p:nvPr>
            <p:ph type="sldNum" sz="quarter" idx="5"/>
          </p:nvPr>
        </p:nvSpPr>
        <p:spPr/>
        <p:txBody>
          <a:bodyPr/>
          <a:lstStyle/>
          <a:p>
            <a:fld id="{707A77D2-81C6-4E5F-8574-A550A9008B71}" type="slidenum">
              <a:rPr lang="es-ES" smtClean="0"/>
              <a:t>5</a:t>
            </a:fld>
            <a:endParaRPr lang="es-ES"/>
          </a:p>
        </p:txBody>
      </p:sp>
    </p:spTree>
    <p:extLst>
      <p:ext uri="{BB962C8B-B14F-4D97-AF65-F5344CB8AC3E}">
        <p14:creationId xmlns:p14="http://schemas.microsoft.com/office/powerpoint/2010/main" val="761893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F5F4EA-F277-4A43-AC63-8E0DF503DDEB}" type="slidenum">
              <a:rPr lang="en-US" smtClean="0"/>
              <a:t>43</a:t>
            </a:fld>
            <a:endParaRPr lang="en-US"/>
          </a:p>
        </p:txBody>
      </p:sp>
    </p:spTree>
    <p:extLst>
      <p:ext uri="{BB962C8B-B14F-4D97-AF65-F5344CB8AC3E}">
        <p14:creationId xmlns:p14="http://schemas.microsoft.com/office/powerpoint/2010/main" val="3614506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mobile teams, help for families in need</a:t>
            </a:r>
          </a:p>
        </p:txBody>
      </p:sp>
      <p:sp>
        <p:nvSpPr>
          <p:cNvPr id="4" name="Slide Number Placeholder 3"/>
          <p:cNvSpPr>
            <a:spLocks noGrp="1"/>
          </p:cNvSpPr>
          <p:nvPr>
            <p:ph type="sldNum" sz="quarter" idx="10"/>
          </p:nvPr>
        </p:nvSpPr>
        <p:spPr/>
        <p:txBody>
          <a:bodyPr/>
          <a:lstStyle/>
          <a:p>
            <a:fld id="{C2F5F4EA-F277-4A43-AC63-8E0DF503DDEB}" type="slidenum">
              <a:rPr lang="en-US" smtClean="0"/>
              <a:t>44</a:t>
            </a:fld>
            <a:endParaRPr lang="en-US"/>
          </a:p>
        </p:txBody>
      </p:sp>
    </p:spTree>
    <p:extLst>
      <p:ext uri="{BB962C8B-B14F-4D97-AF65-F5344CB8AC3E}">
        <p14:creationId xmlns:p14="http://schemas.microsoft.com/office/powerpoint/2010/main" val="6147443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Bavaria is one of the 16 states of the Federal Republic of Germany and is located in the southeast of the country. It is the largest state in Germany by area and, with approximately 13.4 million inhabitants, the second most populous state in Germany. The state capital and most populous city is Munich, with over 1.5 million inhabitants.</a:t>
            </a:r>
          </a:p>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47</a:t>
            </a:fld>
            <a:endParaRPr lang="de-DE"/>
          </a:p>
        </p:txBody>
      </p:sp>
    </p:spTree>
    <p:extLst>
      <p:ext uri="{BB962C8B-B14F-4D97-AF65-F5344CB8AC3E}">
        <p14:creationId xmlns:p14="http://schemas.microsoft.com/office/powerpoint/2010/main" val="34516274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Bavaria's Ministry of Education and Science and the schools work hand in hand to prevent and intervene against bullying. The basis is a strategy whose instruments are networked at different levels and which contains a variety of measures. The focus lies on strengthening young people's self- and social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48</a:t>
            </a:fld>
            <a:endParaRPr lang="de-DE"/>
          </a:p>
        </p:txBody>
      </p:sp>
    </p:spTree>
    <p:extLst>
      <p:ext uri="{BB962C8B-B14F-4D97-AF65-F5344CB8AC3E}">
        <p14:creationId xmlns:p14="http://schemas.microsoft.com/office/powerpoint/2010/main" val="1848384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49</a:t>
            </a:fld>
            <a:endParaRPr lang="de-DE"/>
          </a:p>
        </p:txBody>
      </p:sp>
    </p:spTree>
    <p:extLst>
      <p:ext uri="{BB962C8B-B14F-4D97-AF65-F5344CB8AC3E}">
        <p14:creationId xmlns:p14="http://schemas.microsoft.com/office/powerpoint/2010/main" val="25895003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The basis of the work of all Bavarian teachers is the main educational goals anchored in the </a:t>
            </a:r>
            <a:r>
              <a:rPr lang="en-US" sz="1200" b="1" dirty="0">
                <a:solidFill>
                  <a:schemeClr val="bg1"/>
                </a:solidFill>
              </a:rPr>
              <a:t>Bavarian constitution (Art. 131 </a:t>
            </a:r>
            <a:r>
              <a:rPr lang="en-US" sz="1200" b="1" dirty="0" err="1">
                <a:solidFill>
                  <a:schemeClr val="bg1"/>
                </a:solidFill>
              </a:rPr>
              <a:t>BayVerf</a:t>
            </a:r>
            <a:r>
              <a:rPr lang="en-US" sz="1200" b="1"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It becomes clear that </a:t>
            </a:r>
            <a:r>
              <a:rPr lang="en-US" sz="1200" b="1" dirty="0">
                <a:solidFill>
                  <a:schemeClr val="bg1"/>
                </a:solidFill>
              </a:rPr>
              <a:t>values ​​represent the foundation of our free, democratic society </a:t>
            </a:r>
            <a:r>
              <a:rPr lang="en-US" sz="1200" dirty="0">
                <a:solidFill>
                  <a:schemeClr val="bg1"/>
                </a:solidFill>
              </a:rPr>
              <a:t>and that </a:t>
            </a:r>
            <a:r>
              <a:rPr lang="en-US" sz="1200" b="1" dirty="0">
                <a:solidFill>
                  <a:schemeClr val="bg1"/>
                </a:solidFill>
              </a:rPr>
              <a:t>values ​​education in the sense of the highest educational goals is a primary task of school education</a:t>
            </a:r>
            <a:r>
              <a:rPr lang="en-US" sz="1100" b="1" dirty="0">
                <a:solidFill>
                  <a:schemeClr val="bg1"/>
                </a:solidFill>
              </a:rPr>
              <a:t>.</a:t>
            </a:r>
            <a:endParaRPr lang="de-DE" dirty="0"/>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50</a:t>
            </a:fld>
            <a:endParaRPr lang="de-DE"/>
          </a:p>
        </p:txBody>
      </p:sp>
    </p:spTree>
    <p:extLst>
      <p:ext uri="{BB962C8B-B14F-4D97-AF65-F5344CB8AC3E}">
        <p14:creationId xmlns:p14="http://schemas.microsoft.com/office/powerpoint/2010/main" val="397866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dirty="0">
                <a:solidFill>
                  <a:schemeClr val="bg1"/>
                </a:solidFill>
                <a:latin typeface="+mj-lt"/>
              </a:rPr>
              <a:t>In </a:t>
            </a:r>
            <a:r>
              <a:rPr lang="en-US" sz="1200" dirty="0" err="1">
                <a:solidFill>
                  <a:schemeClr val="bg1"/>
                </a:solidFill>
                <a:latin typeface="+mj-lt"/>
              </a:rPr>
              <a:t>CurriculumPLUS</a:t>
            </a:r>
            <a:r>
              <a:rPr lang="en-US" sz="1200" dirty="0">
                <a:solidFill>
                  <a:schemeClr val="bg1"/>
                </a:solidFill>
                <a:latin typeface="+mj-lt"/>
              </a:rPr>
              <a:t> there is a focus on values ​​education in many areas.                                      </a:t>
            </a:r>
          </a:p>
          <a:p>
            <a:r>
              <a:rPr lang="en-US" sz="1200" b="1" dirty="0">
                <a:solidFill>
                  <a:schemeClr val="bg1"/>
                </a:solidFill>
                <a:latin typeface="+mj-lt"/>
              </a:rPr>
              <a:t>In addition to 14 other core goals, values ​​education is anchored in the curriculum as a cross-school and interdisciplinary educational goal.</a:t>
            </a:r>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51</a:t>
            </a:fld>
            <a:endParaRPr lang="de-DE"/>
          </a:p>
        </p:txBody>
      </p:sp>
    </p:spTree>
    <p:extLst>
      <p:ext uri="{BB962C8B-B14F-4D97-AF65-F5344CB8AC3E}">
        <p14:creationId xmlns:p14="http://schemas.microsoft.com/office/powerpoint/2010/main" val="3820372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j-lt"/>
              </a:rPr>
              <a:t>This makes it clear that values ​​education is an integral part of teaching in all subjects, especially when social or ethical issues are involved.</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rPr>
              <a:t>The detailed explanations of the curriculum contain a number of </a:t>
            </a:r>
            <a:r>
              <a:rPr lang="en-US" sz="1200" b="1" dirty="0">
                <a:solidFill>
                  <a:schemeClr val="bg1"/>
                </a:solidFill>
                <a:latin typeface="+mj-lt"/>
              </a:rPr>
              <a:t>other examples of how the individual subjects are interconnected with values ​​education.</a:t>
            </a:r>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52</a:t>
            </a:fld>
            <a:endParaRPr lang="de-DE"/>
          </a:p>
        </p:txBody>
      </p:sp>
    </p:spTree>
    <p:extLst>
      <p:ext uri="{BB962C8B-B14F-4D97-AF65-F5344CB8AC3E}">
        <p14:creationId xmlns:p14="http://schemas.microsoft.com/office/powerpoint/2010/main" val="3372285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Focusing on the elements of a </a:t>
            </a:r>
            <a:r>
              <a:rPr lang="en-US" b="1" dirty="0"/>
              <a:t>values-based school development</a:t>
            </a:r>
            <a:r>
              <a:rPr lang="en-US" dirty="0"/>
              <a:t> the following aspects are crucial:  </a:t>
            </a:r>
          </a:p>
          <a:p>
            <a:r>
              <a:rPr lang="en-US" dirty="0"/>
              <a:t>Values-based school development processes</a:t>
            </a:r>
          </a:p>
          <a:p>
            <a:r>
              <a:rPr lang="en-US" dirty="0"/>
              <a:t>Values-oriented leadership </a:t>
            </a:r>
          </a:p>
          <a:p>
            <a:r>
              <a:rPr lang="en-US" dirty="0"/>
              <a:t>Teacher-personality and values</a:t>
            </a:r>
            <a:endParaRPr lang="de-DE" dirty="0"/>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53</a:t>
            </a:fld>
            <a:endParaRPr lang="de-DE"/>
          </a:p>
        </p:txBody>
      </p:sp>
    </p:spTree>
    <p:extLst>
      <p:ext uri="{BB962C8B-B14F-4D97-AF65-F5344CB8AC3E}">
        <p14:creationId xmlns:p14="http://schemas.microsoft.com/office/powerpoint/2010/main" val="1223827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54</a:t>
            </a:fld>
            <a:endParaRPr lang="de-DE"/>
          </a:p>
        </p:txBody>
      </p:sp>
    </p:spTree>
    <p:extLst>
      <p:ext uri="{BB962C8B-B14F-4D97-AF65-F5344CB8AC3E}">
        <p14:creationId xmlns:p14="http://schemas.microsoft.com/office/powerpoint/2010/main" val="55676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33564-4B06-BE26-2295-35EC2229CE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EA26919-E913-934C-CD3D-9AF6F43C0B2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DCA5750-90D5-7D10-61AB-9E22B7FA4618}"/>
              </a:ext>
            </a:extLst>
          </p:cNvPr>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While consensual sexting is often considered a normative behavior among adolescents in romantic or sexual relationships, non-consensual sexting encompasses various behaviors, including the unsolicited sending and receiving of sexually explicit content (also known as “cyberflashing”), the unauthorized forwarding of sexts to others (also known as “revenge porn”), and pressuring, coercing, or threatening individuals to share intimate images (also known as “sexting coercion”). </a:t>
            </a:r>
          </a:p>
          <a:p>
            <a:r>
              <a:rPr lang="en-US" dirty="0"/>
              <a:t>In the school context, youth may forward sexts without consent for various reasons, such as seeking revenge, causing reputational harm, boasting about sexts received, social validation, or just for fun.</a:t>
            </a:r>
          </a:p>
          <a:p>
            <a:r>
              <a:rPr lang="en-US" sz="1800" dirty="0">
                <a:solidFill>
                  <a:srgbClr val="000000"/>
                </a:solidFill>
                <a:effectLst/>
                <a:latin typeface="Times New Roman" panose="02020603050405020304" pitchFamily="18" charset="0"/>
                <a:ea typeface="Times New Roman" panose="02020603050405020304" pitchFamily="18" charset="0"/>
              </a:rPr>
              <a:t>These actions can have severe social and emotional consequences, often amplifying bullying, peer pressure, and exclusion. </a:t>
            </a:r>
            <a:endParaRPr lang="es-ES" dirty="0"/>
          </a:p>
        </p:txBody>
      </p:sp>
      <p:sp>
        <p:nvSpPr>
          <p:cNvPr id="4" name="Marcador de número de diapositiva 3">
            <a:extLst>
              <a:ext uri="{FF2B5EF4-FFF2-40B4-BE49-F238E27FC236}">
                <a16:creationId xmlns:a16="http://schemas.microsoft.com/office/drawing/2014/main" id="{AF1D1C16-62EA-F119-8596-B0DE00E2C4A7}"/>
              </a:ext>
            </a:extLst>
          </p:cNvPr>
          <p:cNvSpPr>
            <a:spLocks noGrp="1"/>
          </p:cNvSpPr>
          <p:nvPr>
            <p:ph type="sldNum" sz="quarter" idx="5"/>
          </p:nvPr>
        </p:nvSpPr>
        <p:spPr/>
        <p:txBody>
          <a:bodyPr/>
          <a:lstStyle/>
          <a:p>
            <a:fld id="{707A77D2-81C6-4E5F-8574-A550A9008B71}" type="slidenum">
              <a:rPr lang="es-ES" smtClean="0"/>
              <a:t>6</a:t>
            </a:fld>
            <a:endParaRPr lang="es-ES"/>
          </a:p>
        </p:txBody>
      </p:sp>
    </p:spTree>
    <p:extLst>
      <p:ext uri="{BB962C8B-B14F-4D97-AF65-F5344CB8AC3E}">
        <p14:creationId xmlns:p14="http://schemas.microsoft.com/office/powerpoint/2010/main" val="22192951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Further training initiative</a:t>
            </a:r>
          </a:p>
        </p:txBody>
      </p:sp>
      <p:sp>
        <p:nvSpPr>
          <p:cNvPr id="4" name="Foliennummernplatzhalter 3"/>
          <p:cNvSpPr>
            <a:spLocks noGrp="1"/>
          </p:cNvSpPr>
          <p:nvPr>
            <p:ph type="sldNum" sz="quarter" idx="5"/>
          </p:nvPr>
        </p:nvSpPr>
        <p:spPr/>
        <p:txBody>
          <a:bodyPr/>
          <a:lstStyle/>
          <a:p>
            <a:fld id="{09217C3B-68D2-49FD-8CB1-57EABD844BDF}" type="slidenum">
              <a:rPr lang="de-DE" smtClean="0"/>
              <a:t>55</a:t>
            </a:fld>
            <a:endParaRPr lang="de-DE"/>
          </a:p>
        </p:txBody>
      </p:sp>
    </p:spTree>
    <p:extLst>
      <p:ext uri="{BB962C8B-B14F-4D97-AF65-F5344CB8AC3E}">
        <p14:creationId xmlns:p14="http://schemas.microsoft.com/office/powerpoint/2010/main" val="17775888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serves as initial information for schools and aims to encourage teachers of all types of schools to address the issue of bullying  </a:t>
            </a:r>
          </a:p>
          <a:p>
            <a:r>
              <a:rPr lang="en-US" sz="1200" kern="1200" dirty="0">
                <a:solidFill>
                  <a:schemeClr val="tx1"/>
                </a:solidFill>
                <a:latin typeface="+mn-lt"/>
                <a:ea typeface="+mn-ea"/>
                <a:cs typeface="+mn-cs"/>
              </a:rPr>
              <a:t>The </a:t>
            </a:r>
            <a:r>
              <a:rPr lang="en-US" sz="1200" b="1" kern="1200" dirty="0">
                <a:solidFill>
                  <a:schemeClr val="tx1"/>
                </a:solidFill>
                <a:latin typeface="+mn-lt"/>
                <a:ea typeface="+mn-ea"/>
                <a:cs typeface="+mn-cs"/>
              </a:rPr>
              <a:t>updated and expanded new edition </a:t>
            </a:r>
            <a:r>
              <a:rPr lang="en-US" sz="1200" kern="1200" dirty="0">
                <a:solidFill>
                  <a:schemeClr val="tx1"/>
                </a:solidFill>
                <a:latin typeface="+mn-lt"/>
                <a:ea typeface="+mn-ea"/>
                <a:cs typeface="+mn-cs"/>
              </a:rPr>
              <a:t>of the handout </a:t>
            </a:r>
            <a:r>
              <a:rPr lang="en-US" sz="1200" b="1" kern="1200" dirty="0">
                <a:solidFill>
                  <a:schemeClr val="tx1"/>
                </a:solidFill>
                <a:latin typeface="+mn-lt"/>
                <a:ea typeface="+mn-ea"/>
                <a:cs typeface="+mn-cs"/>
              </a:rPr>
              <a:t>“With courage against bullying” stands for professional action at school in both preventive and interventional areas. </a:t>
            </a:r>
            <a:r>
              <a:rPr lang="en-US" sz="1200" kern="1200" dirty="0">
                <a:solidFill>
                  <a:schemeClr val="tx1"/>
                </a:solidFill>
                <a:latin typeface="+mn-lt"/>
                <a:ea typeface="+mn-ea"/>
                <a:cs typeface="+mn-cs"/>
              </a:rPr>
              <a:t>The aim should be to </a:t>
            </a:r>
            <a:r>
              <a:rPr lang="en-US" sz="1200" b="1" kern="1200" dirty="0">
                <a:solidFill>
                  <a:schemeClr val="tx1"/>
                </a:solidFill>
                <a:latin typeface="+mn-lt"/>
                <a:ea typeface="+mn-ea"/>
                <a:cs typeface="+mn-cs"/>
              </a:rPr>
              <a:t>look sensitively, to counter bullying decisively and actively and at the same time to combine this with values ​​education, teaching life skills and behavioral training.</a:t>
            </a:r>
          </a:p>
          <a:p>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The brochure provides </a:t>
            </a:r>
            <a:r>
              <a:rPr lang="en-US" sz="1200" b="1" kern="1200" dirty="0">
                <a:solidFill>
                  <a:schemeClr val="tx1"/>
                </a:solidFill>
                <a:latin typeface="+mn-lt"/>
                <a:ea typeface="+mn-ea"/>
                <a:cs typeface="+mn-cs"/>
              </a:rPr>
              <a:t>basic information</a:t>
            </a:r>
            <a:r>
              <a:rPr lang="en-US" sz="1200" kern="1200" dirty="0">
                <a:solidFill>
                  <a:schemeClr val="tx1"/>
                </a:solidFill>
                <a:latin typeface="+mn-lt"/>
                <a:ea typeface="+mn-ea"/>
                <a:cs typeface="+mn-cs"/>
              </a:rPr>
              <a:t> on the subject of bullying, points out support offers within the school and across schools and </a:t>
            </a:r>
            <a:r>
              <a:rPr lang="en-US" sz="1200" b="1" kern="1200" dirty="0">
                <a:solidFill>
                  <a:schemeClr val="tx1"/>
                </a:solidFill>
                <a:latin typeface="+mn-lt"/>
                <a:ea typeface="+mn-ea"/>
                <a:cs typeface="+mn-cs"/>
              </a:rPr>
              <a:t>presents concrete measures and methods of prevention and intervention. </a:t>
            </a:r>
          </a:p>
          <a:p>
            <a:r>
              <a:rPr lang="en-US" sz="1200" kern="1200" dirty="0">
                <a:solidFill>
                  <a:schemeClr val="tx1"/>
                </a:solidFill>
                <a:latin typeface="+mn-lt"/>
                <a:ea typeface="+mn-ea"/>
                <a:cs typeface="+mn-cs"/>
              </a:rPr>
              <a:t>Another focus is in the </a:t>
            </a:r>
            <a:r>
              <a:rPr lang="en-US" sz="1200" b="1" kern="1200" dirty="0">
                <a:solidFill>
                  <a:schemeClr val="tx1"/>
                </a:solidFill>
                <a:latin typeface="+mn-lt"/>
                <a:ea typeface="+mn-ea"/>
                <a:cs typeface="+mn-cs"/>
              </a:rPr>
              <a:t>area of ​​school development. </a:t>
            </a:r>
            <a:r>
              <a:rPr lang="en-US" sz="1200" kern="1200" dirty="0">
                <a:solidFill>
                  <a:schemeClr val="tx1"/>
                </a:solidFill>
                <a:latin typeface="+mn-lt"/>
                <a:ea typeface="+mn-ea"/>
                <a:cs typeface="+mn-cs"/>
              </a:rPr>
              <a:t>Examples of suggestions for </a:t>
            </a:r>
            <a:r>
              <a:rPr lang="en-US" sz="1200" b="1" kern="1200" dirty="0">
                <a:solidFill>
                  <a:schemeClr val="tx1"/>
                </a:solidFill>
                <a:latin typeface="+mn-lt"/>
                <a:ea typeface="+mn-ea"/>
                <a:cs typeface="+mn-cs"/>
              </a:rPr>
              <a:t>implementing bullying prevention and bullying intervention in schools </a:t>
            </a:r>
            <a:r>
              <a:rPr lang="en-US" sz="1200" kern="1200" dirty="0">
                <a:solidFill>
                  <a:schemeClr val="tx1"/>
                </a:solidFill>
                <a:latin typeface="+mn-lt"/>
                <a:ea typeface="+mn-ea"/>
                <a:cs typeface="+mn-cs"/>
              </a:rPr>
              <a:t>are presented for both teachers and school management.  </a:t>
            </a:r>
          </a:p>
          <a:p>
            <a:r>
              <a:rPr lang="en-US" sz="1200" kern="1200" dirty="0">
                <a:solidFill>
                  <a:schemeClr val="tx1"/>
                </a:solidFill>
                <a:latin typeface="+mn-lt"/>
                <a:ea typeface="+mn-ea"/>
                <a:cs typeface="+mn-cs"/>
              </a:rPr>
              <a:t>The appendix provides </a:t>
            </a:r>
            <a:r>
              <a:rPr lang="en-US" sz="1200" b="1" kern="1200" dirty="0">
                <a:solidFill>
                  <a:schemeClr val="tx1"/>
                </a:solidFill>
                <a:latin typeface="+mn-lt"/>
                <a:ea typeface="+mn-ea"/>
                <a:cs typeface="+mn-cs"/>
              </a:rPr>
              <a:t>templates that can be used as discussion guides and for documentation in cases of bullying</a:t>
            </a:r>
            <a:r>
              <a:rPr lang="en-US" sz="1200" kern="1200" dirty="0">
                <a:solidFill>
                  <a:schemeClr val="tx1"/>
                </a:solidFill>
                <a:latin typeface="+mn-lt"/>
                <a:ea typeface="+mn-ea"/>
                <a:cs typeface="+mn-cs"/>
              </a:rPr>
              <a:t>. Reference is also made to </a:t>
            </a:r>
            <a:r>
              <a:rPr lang="en-US" sz="1200" b="1" kern="1200" dirty="0">
                <a:solidFill>
                  <a:schemeClr val="tx1"/>
                </a:solidFill>
                <a:latin typeface="+mn-lt"/>
                <a:ea typeface="+mn-ea"/>
                <a:cs typeface="+mn-cs"/>
              </a:rPr>
              <a:t>materials available on the Internet and further literature on the subject of bullying.</a:t>
            </a:r>
          </a:p>
          <a:p>
            <a:endParaRPr lang="en-US" sz="1200" b="1" kern="1200" dirty="0">
              <a:solidFill>
                <a:schemeClr val="tx1"/>
              </a:solidFill>
              <a:latin typeface="+mn-lt"/>
              <a:ea typeface="+mn-ea"/>
              <a:cs typeface="+mn-cs"/>
            </a:endParaRPr>
          </a:p>
          <a:p>
            <a:pPr marL="0" indent="0">
              <a:buNone/>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    </a:t>
            </a:r>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56</a:t>
            </a:fld>
            <a:endParaRPr lang="de-DE"/>
          </a:p>
        </p:txBody>
      </p:sp>
    </p:spTree>
    <p:extLst>
      <p:ext uri="{BB962C8B-B14F-4D97-AF65-F5344CB8AC3E}">
        <p14:creationId xmlns:p14="http://schemas.microsoft.com/office/powerpoint/2010/main" val="34676896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 component of lessons and as a supplement to them, Bavarian schools have access to </a:t>
            </a:r>
            <a:r>
              <a:rPr lang="en-US" sz="1200" b="1" dirty="0"/>
              <a:t>a variety of national and regional prevention programs - i.e. programs that promote social interaction. </a:t>
            </a:r>
            <a:r>
              <a:rPr lang="en-US" sz="1200" dirty="0"/>
              <a:t>In these prevention programs - </a:t>
            </a:r>
            <a:r>
              <a:rPr lang="en-US" sz="1200" b="1" dirty="0"/>
              <a:t>under the active guidance of the class teacher</a:t>
            </a:r>
            <a:r>
              <a:rPr lang="en-US" sz="1200" dirty="0"/>
              <a:t> - the class community is promoted, among other things, through </a:t>
            </a:r>
            <a:r>
              <a:rPr lang="en-US" sz="1200" b="1" dirty="0"/>
              <a:t>group dynamic units</a:t>
            </a:r>
            <a:r>
              <a:rPr lang="en-US" sz="1200" b="0" dirty="0"/>
              <a:t>.  Getting to </a:t>
            </a:r>
            <a:r>
              <a:rPr lang="en-US" sz="1200" dirty="0"/>
              <a:t>know each other, mutual acceptance and recognizing the added value of diversity in a class group is supported right from the start, before unfavorable dynamics can even arise in the test phase of group formation. </a:t>
            </a:r>
            <a:br>
              <a:rPr lang="en-US" sz="1200" dirty="0"/>
            </a:br>
            <a:r>
              <a:rPr lang="en-US" sz="1200" dirty="0"/>
              <a:t>In this context, it is also important to convey to children and young people that </a:t>
            </a:r>
            <a:r>
              <a:rPr lang="en-US" sz="1200" b="1" dirty="0"/>
              <a:t>it is not about being friends with all their classmates, but rather about treating each other with respect.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t/>
            </a:r>
            <a:br>
              <a:rPr lang="de-DE" sz="1200" b="1" dirty="0"/>
            </a:br>
            <a:r>
              <a:rPr lang="en-US" dirty="0"/>
              <a:t>FAUSTLOS is the German version of the US program “Second Step”, which was developed by the Committee for Children in Seattle and has been successfully used in many American states for around eight years. It was adapted for German-speaking countries by the “Children and Violence” project (Heidelberg Prevention Center). A large number of studies demonstrate the violence-preventing and social skills-promoting effect of the curriculum for daycare centers, kindergartens and primary schools. The studies show that through </a:t>
            </a:r>
            <a:r>
              <a:rPr lang="en-US" dirty="0" err="1"/>
              <a:t>Faustlos</a:t>
            </a:r>
            <a:r>
              <a:rPr lang="en-US" dirty="0"/>
              <a:t> (or Second Step), children become more empathetic and socially competent, can solve problems more effectively and are less likely to react physically or verbally aggressively. https://www.h-p-z.de/</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“TEAM SPIRITS” and “Becoming Independent” are universal programs for social and emotional learning in the GS area and extend over the first four years of school. Each unit takes place in three steps: the children are activated with specific tasks, they exchange ideas with each other and finally these experiences are reflected on. Among other things, units on diversity, community, dealing with conflicts, etc. are worked on and thus actively strengthen life skills. The teachers are trained externally for these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https://www.schule-in-bayern.de/post/sociales-miteinander-staerken-r-aber-wier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“TEAMGEISTER” program was evaluated with very positive results in terms of its effectiveness</a:t>
            </a:r>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57</a:t>
            </a:fld>
            <a:endParaRPr lang="de-DE"/>
          </a:p>
        </p:txBody>
      </p:sp>
    </p:spTree>
    <p:extLst>
      <p:ext uri="{BB962C8B-B14F-4D97-AF65-F5344CB8AC3E}">
        <p14:creationId xmlns:p14="http://schemas.microsoft.com/office/powerpoint/2010/main" val="38828596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err="1">
                <a:solidFill>
                  <a:schemeClr val="tx1"/>
                </a:solidFill>
                <a:effectLst/>
                <a:latin typeface="+mn-lt"/>
                <a:ea typeface="+mn-ea"/>
                <a:cs typeface="+mn-cs"/>
              </a:rPr>
              <a:t>Streitschlichter</a:t>
            </a:r>
            <a:r>
              <a:rPr lang="en-GB" sz="1200" kern="1200" dirty="0">
                <a:solidFill>
                  <a:schemeClr val="tx1"/>
                </a:solidFill>
                <a:effectLst/>
                <a:latin typeface="+mn-lt"/>
                <a:ea typeface="+mn-ea"/>
                <a:cs typeface="+mn-cs"/>
              </a:rPr>
              <a:t>: This program designed for </a:t>
            </a:r>
            <a:r>
              <a:rPr lang="de-DE" sz="1200" kern="1200" dirty="0" err="1">
                <a:solidFill>
                  <a:schemeClr val="tx1"/>
                </a:solidFill>
                <a:effectLst/>
                <a:latin typeface="+mn-lt"/>
                <a:ea typeface="+mn-ea"/>
                <a:cs typeface="+mn-cs"/>
              </a:rPr>
              <a:t>elementary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school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involves</a:t>
            </a:r>
            <a:r>
              <a:rPr lang="de-DE" sz="1200"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specially</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trained</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students</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mediating</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between</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classmates</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helping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resolve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conflicts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peacefully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serve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neutral </a:t>
            </a:r>
            <a:r>
              <a:rPr lang="de-DE" sz="1200" kern="1200" dirty="0" err="1">
                <a:solidFill>
                  <a:schemeClr val="tx1"/>
                </a:solidFill>
                <a:effectLst/>
                <a:latin typeface="+mn-lt"/>
                <a:ea typeface="+mn-ea"/>
                <a:cs typeface="+mn-cs"/>
              </a:rPr>
              <a:t>mediators</a:t>
            </a:r>
            <a:r>
              <a:rPr lang="de-DE" sz="1200" kern="1200" dirty="0">
                <a:solidFill>
                  <a:schemeClr val="tx1"/>
                </a:solidFill>
                <a:effectLst/>
                <a:latin typeface="+mn-lt"/>
                <a:ea typeface="+mn-ea"/>
                <a:cs typeface="+mn-cs"/>
              </a:rPr>
              <a:t> and support </a:t>
            </a:r>
            <a:r>
              <a:rPr lang="de-DE" sz="1200" kern="1200" dirty="0" err="1">
                <a:solidFill>
                  <a:schemeClr val="tx1"/>
                </a:solidFill>
                <a:effectLst/>
                <a:latin typeface="+mn-lt"/>
                <a:ea typeface="+mn-ea"/>
                <a:cs typeface="+mn-cs"/>
              </a:rPr>
              <a:t>children</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resolving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own </a:t>
            </a:r>
            <a:r>
              <a:rPr lang="de-DE" sz="1200" kern="1200" dirty="0" err="1">
                <a:solidFill>
                  <a:schemeClr val="tx1"/>
                </a:solidFill>
                <a:effectLst/>
                <a:latin typeface="+mn-lt"/>
                <a:ea typeface="+mn-ea"/>
                <a:cs typeface="+mn-cs"/>
              </a:rPr>
              <a:t>conflicts</a:t>
            </a:r>
            <a:r>
              <a:rPr lang="de-DE" sz="1200" kern="1200" dirty="0">
                <a:solidFill>
                  <a:schemeClr val="tx1"/>
                </a:solidFill>
                <a:effectLst/>
                <a:latin typeface="+mn-lt"/>
                <a:ea typeface="+mn-ea"/>
                <a:cs typeface="+mn-cs"/>
              </a:rPr>
              <a:t>. Mediators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often</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small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group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specially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trained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students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Students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call</a:t>
            </a:r>
            <a:r>
              <a:rPr lang="de-DE" sz="1200" kern="1200" dirty="0">
                <a:solidFill>
                  <a:schemeClr val="tx1"/>
                </a:solidFill>
                <a:effectLst/>
                <a:latin typeface="+mn-lt"/>
                <a:ea typeface="+mn-ea"/>
                <a:cs typeface="+mn-cs"/>
              </a:rPr>
              <a:t> on </a:t>
            </a:r>
            <a:r>
              <a:rPr lang="de-DE" sz="1200" kern="1200" dirty="0" err="1">
                <a:solidFill>
                  <a:schemeClr val="tx1"/>
                </a:solidFill>
                <a:effectLst/>
                <a:latin typeface="+mn-lt"/>
                <a:ea typeface="+mn-ea"/>
                <a:cs typeface="+mn-cs"/>
              </a:rPr>
              <a:t>them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need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help</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dispute</a:t>
            </a:r>
            <a:r>
              <a:rPr lang="de-DE" sz="1200" kern="1200" dirty="0">
                <a:solidFill>
                  <a:schemeClr val="tx1"/>
                </a:solidFill>
                <a:effectLst/>
                <a:latin typeface="+mn-lt"/>
                <a:ea typeface="+mn-ea"/>
                <a:cs typeface="+mn-cs"/>
              </a:rPr>
              <a:t>. Mediation </a:t>
            </a:r>
            <a:r>
              <a:rPr lang="de-DE" sz="1200" kern="1200" dirty="0" err="1">
                <a:solidFill>
                  <a:schemeClr val="tx1"/>
                </a:solidFill>
                <a:effectLst/>
                <a:latin typeface="+mn-lt"/>
                <a:ea typeface="+mn-ea"/>
                <a:cs typeface="+mn-cs"/>
              </a:rPr>
              <a:t>usually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takes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place</a:t>
            </a:r>
            <a:r>
              <a:rPr lang="de-DE" sz="1200" kern="1200" dirty="0">
                <a:solidFill>
                  <a:schemeClr val="tx1"/>
                </a:solidFill>
                <a:effectLst/>
                <a:latin typeface="+mn-lt"/>
                <a:ea typeface="+mn-ea"/>
                <a:cs typeface="+mn-cs"/>
              </a:rPr>
              <a:t> in a private </a:t>
            </a:r>
            <a:r>
              <a:rPr lang="de-DE" sz="1200" kern="1200" dirty="0" err="1">
                <a:solidFill>
                  <a:schemeClr val="tx1"/>
                </a:solidFill>
                <a:effectLst/>
                <a:latin typeface="+mn-lt"/>
                <a:ea typeface="+mn-ea"/>
                <a:cs typeface="+mn-cs"/>
              </a:rPr>
              <a:t>room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where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disputants</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mediator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work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together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find a </a:t>
            </a:r>
            <a:r>
              <a:rPr lang="de-DE" sz="1200" kern="1200" dirty="0" err="1">
                <a:solidFill>
                  <a:schemeClr val="tx1"/>
                </a:solidFill>
                <a:effectLst/>
                <a:latin typeface="+mn-lt"/>
                <a:ea typeface="+mn-ea"/>
                <a:cs typeface="+mn-cs"/>
              </a:rPr>
              <a:t>solution</a:t>
            </a:r>
            <a:r>
              <a:rPr lang="de-DE" sz="1200" kern="1200" dirty="0">
                <a:solidFill>
                  <a:schemeClr val="tx1"/>
                </a:solidFill>
                <a:effectLst/>
                <a:latin typeface="+mn-lt"/>
                <a:ea typeface="+mn-ea"/>
                <a:cs typeface="+mn-cs"/>
              </a:rPr>
              <a:t>. The </a:t>
            </a:r>
            <a:r>
              <a:rPr lang="de-DE" sz="1200" kern="1200" dirty="0" err="1">
                <a:solidFill>
                  <a:schemeClr val="tx1"/>
                </a:solidFill>
                <a:effectLst/>
                <a:latin typeface="+mn-lt"/>
                <a:ea typeface="+mn-ea"/>
                <a:cs typeface="+mn-cs"/>
              </a:rPr>
              <a:t>mediator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guides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process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listens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asks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questions</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helps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disputants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understand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their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interests</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work</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together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find a </a:t>
            </a:r>
            <a:r>
              <a:rPr lang="de-DE" sz="1200" kern="1200" dirty="0" err="1">
                <a:solidFill>
                  <a:schemeClr val="tx1"/>
                </a:solidFill>
                <a:effectLst/>
                <a:latin typeface="+mn-lt"/>
                <a:ea typeface="+mn-ea"/>
                <a:cs typeface="+mn-cs"/>
              </a:rPr>
              <a:t>solution</a:t>
            </a:r>
            <a:r>
              <a:rPr lang="de-DE"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Schools are enabled by </a:t>
            </a:r>
            <a:r>
              <a:rPr lang="en-US" sz="1200" b="1" dirty="0">
                <a:latin typeface="+mj-lt"/>
              </a:rPr>
              <a:t>advisory teachers and school psychologists </a:t>
            </a:r>
            <a:r>
              <a:rPr lang="en-US" sz="1200" dirty="0">
                <a:latin typeface="+mj-lt"/>
              </a:rPr>
              <a:t>to deal with this topic independently and competently.</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58</a:t>
            </a:fld>
            <a:endParaRPr lang="de-DE"/>
          </a:p>
        </p:txBody>
      </p:sp>
    </p:spTree>
    <p:extLst>
      <p:ext uri="{BB962C8B-B14F-4D97-AF65-F5344CB8AC3E}">
        <p14:creationId xmlns:p14="http://schemas.microsoft.com/office/powerpoint/2010/main" val="27733134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2011 “Bullying-free school – being class together”</a:t>
            </a:r>
            <a:r>
              <a:rPr lang="en-US" sz="1200" dirty="0">
                <a:latin typeface="+mj-lt"/>
              </a:rPr>
              <a:t>. The platform is the successor to the anti-bullying case that the two project partners have been using since 2011.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 coordinators from the Bavarian school counseling centers have now been trained in how to use the online modules. There are also 173 multipliers. They impart their knowledge to teachers from interested schools. The aim is to acquire professional and pedagogical expertise in the fight against bullying. After the training, schools receive an access code to the platform and can use the free materials to design up to five project days on the topic of bullying. The students train, among other things, in role plays how to interact with each other positively and constructively. Various films show the consequences bullying has for those affected. Together with the teachers, the children and young people work out what they can do to protect themselves and prevent bullying from occurring in the first place. In addition, legal principles and the meaning of simply watching and thus tacitly accepting things are examined. The difference between conflict and bullying is also an issue. </a:t>
            </a:r>
            <a:endParaRPr lang="de-DE" dirty="0"/>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59</a:t>
            </a:fld>
            <a:endParaRPr lang="de-DE"/>
          </a:p>
        </p:txBody>
      </p:sp>
    </p:spTree>
    <p:extLst>
      <p:ext uri="{BB962C8B-B14F-4D97-AF65-F5344CB8AC3E}">
        <p14:creationId xmlns:p14="http://schemas.microsoft.com/office/powerpoint/2010/main" val="2344818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mn-lt"/>
                <a:ea typeface="+mn-ea"/>
                <a:cs typeface="+mn-cs"/>
              </a:rPr>
              <a:t>Together with </a:t>
            </a:r>
            <a:r>
              <a:rPr lang="en-US" sz="1200" b="1" kern="1200" dirty="0">
                <a:solidFill>
                  <a:schemeClr val="tx1"/>
                </a:solidFill>
                <a:latin typeface="+mn-lt"/>
                <a:ea typeface="+mn-ea"/>
                <a:cs typeface="+mn-cs"/>
              </a:rPr>
              <a:t>students, parents and teachers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strategies are developed to identify cyberbullying at an early stage and combat it effectively. </a:t>
            </a:r>
          </a:p>
          <a:p>
            <a:r>
              <a:rPr lang="en-US" sz="1200" kern="1200" dirty="0">
                <a:solidFill>
                  <a:schemeClr val="tx1"/>
                </a:solidFill>
                <a:latin typeface="+mn-lt"/>
                <a:ea typeface="+mn-ea"/>
                <a:cs typeface="+mn-cs"/>
              </a:rPr>
              <a:t>An </a:t>
            </a:r>
            <a:r>
              <a:rPr lang="en-US" sz="1200" b="1" kern="1200" dirty="0">
                <a:solidFill>
                  <a:schemeClr val="tx1"/>
                </a:solidFill>
                <a:latin typeface="+mn-lt"/>
                <a:ea typeface="+mn-ea"/>
                <a:cs typeface="+mn-cs"/>
              </a:rPr>
              <a:t>evaluation</a:t>
            </a:r>
            <a:r>
              <a:rPr lang="en-US" sz="1200" kern="1200" dirty="0">
                <a:solidFill>
                  <a:schemeClr val="tx1"/>
                </a:solidFill>
                <a:latin typeface="+mn-lt"/>
                <a:ea typeface="+mn-ea"/>
                <a:cs typeface="+mn-cs"/>
              </a:rPr>
              <a:t> of those who have taken part in the prevention program so far results in a wealth of </a:t>
            </a:r>
            <a:r>
              <a:rPr lang="en-US" sz="1200" b="1" kern="1200" dirty="0">
                <a:solidFill>
                  <a:schemeClr val="tx1"/>
                </a:solidFill>
                <a:latin typeface="+mn-lt"/>
                <a:ea typeface="+mn-ea"/>
                <a:cs typeface="+mn-cs"/>
              </a:rPr>
              <a:t>positive feedback</a:t>
            </a:r>
            <a:r>
              <a:rPr lang="en-US" sz="1200" kern="1200" dirty="0">
                <a:solidFill>
                  <a:schemeClr val="tx1"/>
                </a:solidFill>
                <a:latin typeface="+mn-lt"/>
                <a:ea typeface="+mn-ea"/>
                <a:cs typeface="+mn-cs"/>
              </a:rPr>
              <a:t>:                  The majority of parents, students and teachers rate the information and content provided as very helpful for dealing with bullying on the web</a:t>
            </a:r>
            <a:r>
              <a:rPr lang="en-US" sz="1100" kern="1200" dirty="0">
                <a:solidFill>
                  <a:schemeClr val="tx1"/>
                </a:solidFill>
                <a:latin typeface="+mn-lt"/>
                <a:ea typeface="+mn-ea"/>
                <a:cs typeface="+mn-cs"/>
              </a:rPr>
              <a:t>.</a:t>
            </a:r>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60</a:t>
            </a:fld>
            <a:endParaRPr lang="de-DE"/>
          </a:p>
        </p:txBody>
      </p:sp>
    </p:spTree>
    <p:extLst>
      <p:ext uri="{BB962C8B-B14F-4D97-AF65-F5344CB8AC3E}">
        <p14:creationId xmlns:p14="http://schemas.microsoft.com/office/powerpoint/2010/main" val="4155757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mn-lt"/>
                <a:ea typeface="+mn-ea"/>
                <a:cs typeface="+mn-cs"/>
              </a:rPr>
              <a:t>In addition to teachers, </a:t>
            </a:r>
            <a:r>
              <a:rPr lang="en-US" sz="1200" b="1" kern="1200" dirty="0">
                <a:solidFill>
                  <a:schemeClr val="tx1"/>
                </a:solidFill>
                <a:latin typeface="+mn-lt"/>
                <a:ea typeface="+mn-ea"/>
                <a:cs typeface="+mn-cs"/>
              </a:rPr>
              <a:t>school psychologists and counseling teachers </a:t>
            </a:r>
            <a:r>
              <a:rPr lang="en-US" sz="1200" kern="1200" dirty="0">
                <a:solidFill>
                  <a:schemeClr val="tx1"/>
                </a:solidFill>
                <a:latin typeface="+mn-lt"/>
                <a:ea typeface="+mn-ea"/>
                <a:cs typeface="+mn-cs"/>
              </a:rPr>
              <a:t>serve as the first trusted contacts for students and their legal guardians - e.g. B. in incidents involving violence and bullying. </a:t>
            </a:r>
          </a:p>
          <a:p>
            <a:r>
              <a:rPr lang="en-US" sz="1200" kern="1200" dirty="0">
                <a:solidFill>
                  <a:schemeClr val="tx1"/>
                </a:solidFill>
                <a:latin typeface="+mn-lt"/>
                <a:ea typeface="+mn-ea"/>
                <a:cs typeface="+mn-cs"/>
              </a:rPr>
              <a:t>In addition, </a:t>
            </a:r>
            <a:r>
              <a:rPr lang="en-US" sz="1200" b="1" kern="1200" dirty="0">
                <a:solidFill>
                  <a:schemeClr val="tx1"/>
                </a:solidFill>
                <a:latin typeface="+mn-lt"/>
                <a:ea typeface="+mn-ea"/>
                <a:cs typeface="+mn-cs"/>
              </a:rPr>
              <a:t>every administrative district has at least one state school counseling center.</a:t>
            </a:r>
            <a:r>
              <a:rPr lang="en-US" sz="1200" kern="1200" dirty="0">
                <a:solidFill>
                  <a:schemeClr val="tx1"/>
                </a:solidFill>
                <a:latin typeface="+mn-lt"/>
                <a:ea typeface="+mn-ea"/>
                <a:cs typeface="+mn-cs"/>
              </a:rPr>
              <a:t> Here, </a:t>
            </a:r>
            <a:r>
              <a:rPr lang="en-US" sz="1200" b="1" kern="1200" dirty="0">
                <a:solidFill>
                  <a:schemeClr val="tx1"/>
                </a:solidFill>
                <a:latin typeface="+mn-lt"/>
                <a:ea typeface="+mn-ea"/>
                <a:cs typeface="+mn-cs"/>
              </a:rPr>
              <a:t>particularly experienced school psychologists and advisory teachers</a:t>
            </a:r>
            <a:r>
              <a:rPr lang="en-US" sz="1200" kern="1200" dirty="0">
                <a:solidFill>
                  <a:schemeClr val="tx1"/>
                </a:solidFill>
                <a:latin typeface="+mn-lt"/>
                <a:ea typeface="+mn-ea"/>
                <a:cs typeface="+mn-cs"/>
              </a:rPr>
              <a:t> are available to answer questions and solve problems in a school context.</a:t>
            </a:r>
            <a:endParaRPr lang="de-DE" sz="1200" kern="1200" dirty="0">
              <a:solidFill>
                <a:schemeClr val="tx1"/>
              </a:solidFill>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61</a:t>
            </a:fld>
            <a:endParaRPr lang="de-DE"/>
          </a:p>
        </p:txBody>
      </p:sp>
    </p:spTree>
    <p:extLst>
      <p:ext uri="{BB962C8B-B14F-4D97-AF65-F5344CB8AC3E}">
        <p14:creationId xmlns:p14="http://schemas.microsoft.com/office/powerpoint/2010/main" val="4084848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mn-lt"/>
                <a:ea typeface="+mn-ea"/>
                <a:cs typeface="+mn-cs"/>
              </a:rPr>
              <a:t>Schools are supported in their prevention work for democracy and tolerance as well as in the correct use of media by </a:t>
            </a:r>
            <a:r>
              <a:rPr lang="en-US" sz="1200" b="1" kern="1200" dirty="0">
                <a:solidFill>
                  <a:schemeClr val="tx1"/>
                </a:solidFill>
                <a:latin typeface="+mn-lt"/>
                <a:ea typeface="+mn-ea"/>
                <a:cs typeface="+mn-cs"/>
              </a:rPr>
              <a:t>the network of regional representatives for democracy and tolerance</a:t>
            </a:r>
            <a:r>
              <a:rPr lang="en-US" sz="1200" kern="1200" dirty="0">
                <a:solidFill>
                  <a:schemeClr val="tx1"/>
                </a:solidFill>
                <a:latin typeface="+mn-lt"/>
                <a:ea typeface="+mn-ea"/>
                <a:cs typeface="+mn-cs"/>
              </a:rPr>
              <a:t> and the </a:t>
            </a:r>
            <a:r>
              <a:rPr lang="en-US" sz="1200" b="1" kern="1200" dirty="0">
                <a:solidFill>
                  <a:schemeClr val="tx1"/>
                </a:solidFill>
                <a:latin typeface="+mn-lt"/>
                <a:ea typeface="+mn-ea"/>
                <a:cs typeface="+mn-cs"/>
              </a:rPr>
              <a:t>media education and information technology consultants (</a:t>
            </a:r>
            <a:r>
              <a:rPr lang="en-US" sz="1200" b="1" kern="1200" dirty="0" err="1">
                <a:solidFill>
                  <a:schemeClr val="tx1"/>
                </a:solidFill>
                <a:latin typeface="+mn-lt"/>
                <a:ea typeface="+mn-ea"/>
                <a:cs typeface="+mn-cs"/>
              </a:rPr>
              <a:t>MiBs</a:t>
            </a:r>
            <a:r>
              <a:rPr lang="en-US" sz="1200" b="1" kern="1200" dirty="0">
                <a:solidFill>
                  <a:schemeClr val="tx1"/>
                </a:solidFill>
                <a:latin typeface="+mn-lt"/>
                <a:ea typeface="+mn-ea"/>
                <a:cs typeface="+mn-cs"/>
              </a:rPr>
              <a:t>).</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Liaison teachers and, if necessary, specialists in youth social work at schools (</a:t>
            </a:r>
            <a:r>
              <a:rPr lang="en-US" sz="1200" b="1" kern="1200" dirty="0" err="1">
                <a:solidFill>
                  <a:schemeClr val="tx1"/>
                </a:solidFill>
                <a:latin typeface="+mn-lt"/>
                <a:ea typeface="+mn-ea"/>
                <a:cs typeface="+mn-cs"/>
              </a:rPr>
              <a:t>JaS</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are also helpful contacts.</a:t>
            </a:r>
          </a:p>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62</a:t>
            </a:fld>
            <a:endParaRPr lang="de-DE"/>
          </a:p>
        </p:txBody>
      </p:sp>
    </p:spTree>
    <p:extLst>
      <p:ext uri="{BB962C8B-B14F-4D97-AF65-F5344CB8AC3E}">
        <p14:creationId xmlns:p14="http://schemas.microsoft.com/office/powerpoint/2010/main" val="1446097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latin typeface="+mn-lt"/>
                <a:ea typeface="+mn-ea"/>
                <a:cs typeface="+mn-cs"/>
              </a:rPr>
              <a:t>In order to prevent possible attacks or to counter them effectively, there are </a:t>
            </a:r>
            <a:r>
              <a:rPr lang="en-US" sz="1200" b="1" kern="1200" dirty="0">
                <a:solidFill>
                  <a:schemeClr val="tx1"/>
                </a:solidFill>
                <a:latin typeface="+mn-lt"/>
                <a:ea typeface="+mn-ea"/>
                <a:cs typeface="+mn-cs"/>
              </a:rPr>
              <a:t>a variety of instruments that range from educational measures to regulatory measures and reporting to the police and public prosecutor's office. </a:t>
            </a:r>
          </a:p>
          <a:p>
            <a:r>
              <a:rPr lang="en-US" sz="1200" kern="1200" dirty="0">
                <a:solidFill>
                  <a:schemeClr val="tx1"/>
                </a:solidFill>
                <a:latin typeface="+mn-lt"/>
                <a:ea typeface="+mn-ea"/>
                <a:cs typeface="+mn-cs"/>
              </a:rPr>
              <a:t>In an announcement from the Ministry of Culture dated September 23, 2014, it was specifically pointed out that, for example: </a:t>
            </a:r>
            <a:r>
              <a:rPr lang="en-US" sz="1200" b="1" kern="1200" dirty="0">
                <a:solidFill>
                  <a:schemeClr val="tx1"/>
                </a:solidFill>
                <a:latin typeface="+mn-lt"/>
                <a:ea typeface="+mn-ea"/>
                <a:cs typeface="+mn-cs"/>
              </a:rPr>
              <a:t>Serious insults and cyberbullying must be reported as crimes.</a:t>
            </a:r>
          </a:p>
          <a:p>
            <a:endParaRPr lang="de-DE" dirty="0"/>
          </a:p>
        </p:txBody>
      </p:sp>
      <p:sp>
        <p:nvSpPr>
          <p:cNvPr id="4" name="Foliennummernplatzhalter 3"/>
          <p:cNvSpPr>
            <a:spLocks noGrp="1"/>
          </p:cNvSpPr>
          <p:nvPr>
            <p:ph type="sldNum" sz="quarter" idx="5"/>
          </p:nvPr>
        </p:nvSpPr>
        <p:spPr/>
        <p:txBody>
          <a:bodyPr/>
          <a:lstStyle/>
          <a:p>
            <a:fld id="{09217C3B-68D2-49FD-8CB1-57EABD844BDF}" type="slidenum">
              <a:rPr lang="de-DE" smtClean="0"/>
              <a:t>64</a:t>
            </a:fld>
            <a:endParaRPr lang="de-DE"/>
          </a:p>
        </p:txBody>
      </p:sp>
    </p:spTree>
    <p:extLst>
      <p:ext uri="{BB962C8B-B14F-4D97-AF65-F5344CB8AC3E}">
        <p14:creationId xmlns:p14="http://schemas.microsoft.com/office/powerpoint/2010/main" val="261676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External school evaluation in Bavaria  has been carried out for the last more than 20 years mandatorily in an ideally five-years’-cycle and is currently about to be reconceptualized. However, the still valid concept and procedure is based on the quality tableau “Bavaria does schooling well” that contains standards for schools and school education. </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These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standards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form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the</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basis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for</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the</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methods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and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instruments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used</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and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serve</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as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reference</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standard</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for</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the</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assessments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awarded</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requirements</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r>
              <a:rPr kumimoji="0" lang="de-DE" altLang="de-DE" sz="1200" b="0" i="0" u="none" strike="noStrike" kern="1200" cap="none" normalizeH="0" baseline="0" dirty="0" err="1">
                <a:ln>
                  <a:noFill/>
                </a:ln>
                <a:solidFill>
                  <a:schemeClr val="tx1"/>
                </a:solidFill>
                <a:effectLst/>
                <a:latin typeface="+mn-lt"/>
                <a:ea typeface="Times New Roman" panose="02020603050405020304" pitchFamily="18" charset="0"/>
                <a:cs typeface="Calibri" panose="020F0502020204030204" pitchFamily="34" charset="0"/>
              </a:rPr>
              <a:t>level</a:t>
            </a:r>
            <a:r>
              <a:rPr kumimoji="0" lang="de-DE" altLang="de-DE" sz="1200" b="0" i="0" u="none" strike="noStrike" kern="1200" cap="none" normalizeH="0" baseline="0" dirty="0">
                <a:ln>
                  <a:noFill/>
                </a:ln>
                <a:solidFill>
                  <a:schemeClr val="tx1"/>
                </a:solidFill>
                <a:effectLst/>
                <a:latin typeface="+mn-lt"/>
                <a:ea typeface="Times New Roman" panose="02020603050405020304" pitchFamily="18"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200" kern="1200" dirty="0">
              <a:solidFill>
                <a:schemeClr val="tx1"/>
              </a:solidFill>
              <a:latin typeface="+mn-lt"/>
              <a:ea typeface="Times New Roman" panose="02020603050405020304" pitchFamily="18" charset="0"/>
              <a:cs typeface="Calibri" panose="020F0502020204030204" pitchFamily="34" charset="0"/>
            </a:endParaRPr>
          </a:p>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65</a:t>
            </a:fld>
            <a:endParaRPr lang="de-DE"/>
          </a:p>
        </p:txBody>
      </p:sp>
    </p:spTree>
    <p:extLst>
      <p:ext uri="{BB962C8B-B14F-4D97-AF65-F5344CB8AC3E}">
        <p14:creationId xmlns:p14="http://schemas.microsoft.com/office/powerpoint/2010/main" val="242539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FFCD1-5C3F-0A9A-0DFF-CFA6E529DFD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ABB73E-7225-7C0C-1247-EF025FB0EA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5775DC-CC24-002A-1443-3ADC8B73D95D}"/>
              </a:ext>
            </a:extLst>
          </p:cNvPr>
          <p:cNvSpPr>
            <a:spLocks noGrp="1"/>
          </p:cNvSpPr>
          <p:nvPr>
            <p:ph type="body" idx="1"/>
          </p:nvPr>
        </p:nvSpPr>
        <p:spPr/>
        <p:txBody>
          <a:bodyPr/>
          <a:lstStyle/>
          <a:p>
            <a:r>
              <a:rPr lang="en-US" dirty="0"/>
              <a:t>Sexual extortion involves threats to share nude or sexual images to manipulate victims into complying with specific demands, such as providing additional intimate content, engaging in unwanted acts, or paying financial ransoms. </a:t>
            </a:r>
          </a:p>
          <a:p>
            <a:r>
              <a:rPr lang="en-US" sz="1800" dirty="0">
                <a:solidFill>
                  <a:srgbClr val="000000"/>
                </a:solidFill>
                <a:effectLst/>
                <a:latin typeface="Times New Roman" panose="02020603050405020304" pitchFamily="18" charset="0"/>
                <a:ea typeface="Times New Roman" panose="02020603050405020304" pitchFamily="18" charset="0"/>
              </a:rPr>
              <a:t>These incidents may precede, occur alongside, or result from various forms of in-person abuse, and may also escalate into the actual dissemination of images, increasing the risk of multiple or poly-victimization </a:t>
            </a:r>
            <a:endParaRPr lang="en-US" dirty="0"/>
          </a:p>
          <a:p>
            <a:r>
              <a:rPr lang="en-US" dirty="0"/>
              <a:t>Some studies highlight alarming trends. For example, an analysis of cases reported in the US revealed that 71% of sextortion victims were under the age of 18. </a:t>
            </a:r>
          </a:p>
          <a:p>
            <a:r>
              <a:rPr lang="en-US" dirty="0"/>
              <a:t>We also know that sextortion among school-aged youth is often perpetrated by individuals known to the victim rather than strangers, such as classmates, friends, or intimate partners.</a:t>
            </a:r>
          </a:p>
          <a:p>
            <a:r>
              <a:rPr lang="en-US" sz="1200" dirty="0">
                <a:solidFill>
                  <a:srgbClr val="000000"/>
                </a:solidFill>
                <a:effectLst/>
                <a:latin typeface="Times New Roman" panose="02020603050405020304" pitchFamily="18" charset="0"/>
                <a:ea typeface="Times New Roman" panose="02020603050405020304" pitchFamily="18" charset="0"/>
              </a:rPr>
              <a:t>Studies have identified a strong correlation between victimization and perpetration, particularly among males, suggesting a cycle of abuse. </a:t>
            </a:r>
          </a:p>
          <a:p>
            <a:r>
              <a:rPr lang="en-US" sz="1200" dirty="0">
                <a:solidFill>
                  <a:srgbClr val="000000"/>
                </a:solidFill>
                <a:effectLst/>
                <a:latin typeface="Times New Roman" panose="02020603050405020304" pitchFamily="18" charset="0"/>
                <a:ea typeface="Times New Roman" panose="02020603050405020304" pitchFamily="18" charset="0"/>
              </a:rPr>
              <a:t>Gender and sexual identity also influence sextortion patterns. Boys are more likely to perpetrate sextortion while sexual minority adolescents appear particularly vulnerable to sextortion </a:t>
            </a:r>
            <a:r>
              <a:rPr lang="en-US" sz="1800" dirty="0">
                <a:solidFill>
                  <a:srgbClr val="000000"/>
                </a:solidFill>
                <a:effectLst/>
                <a:latin typeface="Times New Roman" panose="02020603050405020304" pitchFamily="18" charset="0"/>
                <a:ea typeface="Times New Roman" panose="02020603050405020304" pitchFamily="18" charset="0"/>
              </a:rPr>
              <a:t>both as victims and perpetrators.</a:t>
            </a:r>
            <a:endParaRPr lang="es-ES" dirty="0"/>
          </a:p>
          <a:p>
            <a:endParaRPr lang="es-ES" dirty="0"/>
          </a:p>
        </p:txBody>
      </p:sp>
      <p:sp>
        <p:nvSpPr>
          <p:cNvPr id="4" name="Marcador de número de diapositiva 3">
            <a:extLst>
              <a:ext uri="{FF2B5EF4-FFF2-40B4-BE49-F238E27FC236}">
                <a16:creationId xmlns:a16="http://schemas.microsoft.com/office/drawing/2014/main" id="{3A19A793-D955-9132-8AE6-A011EEE7593E}"/>
              </a:ext>
            </a:extLst>
          </p:cNvPr>
          <p:cNvSpPr>
            <a:spLocks noGrp="1"/>
          </p:cNvSpPr>
          <p:nvPr>
            <p:ph type="sldNum" sz="quarter" idx="5"/>
          </p:nvPr>
        </p:nvSpPr>
        <p:spPr/>
        <p:txBody>
          <a:bodyPr/>
          <a:lstStyle/>
          <a:p>
            <a:fld id="{707A77D2-81C6-4E5F-8574-A550A9008B71}" type="slidenum">
              <a:rPr lang="es-ES" smtClean="0"/>
              <a:t>7</a:t>
            </a:fld>
            <a:endParaRPr lang="es-ES"/>
          </a:p>
        </p:txBody>
      </p:sp>
    </p:spTree>
    <p:extLst>
      <p:ext uri="{BB962C8B-B14F-4D97-AF65-F5344CB8AC3E}">
        <p14:creationId xmlns:p14="http://schemas.microsoft.com/office/powerpoint/2010/main" val="25712353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The Startchancen </a:t>
            </a:r>
            <a:r>
              <a:rPr lang="de-DE" sz="1200" kern="1200" dirty="0" err="1">
                <a:solidFill>
                  <a:schemeClr val="tx1"/>
                </a:solidFill>
                <a:effectLst/>
                <a:latin typeface="+mn-lt"/>
                <a:ea typeface="+mn-ea"/>
                <a:cs typeface="+mn-cs"/>
              </a:rPr>
              <a:t>program</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introduced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2024/25 </a:t>
            </a:r>
            <a:r>
              <a:rPr lang="de-DE" sz="1200" kern="1200" dirty="0" err="1">
                <a:solidFill>
                  <a:schemeClr val="tx1"/>
                </a:solidFill>
                <a:effectLst/>
                <a:latin typeface="+mn-lt"/>
                <a:ea typeface="+mn-ea"/>
                <a:cs typeface="+mn-cs"/>
              </a:rPr>
              <a:t>school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year</a:t>
            </a:r>
            <a:r>
              <a:rPr lang="de-DE" sz="1200" kern="1200" dirty="0">
                <a:solidFill>
                  <a:schemeClr val="tx1"/>
                </a:solidFill>
                <a:effectLst/>
                <a:latin typeface="+mn-lt"/>
                <a:ea typeface="+mn-ea"/>
                <a:cs typeface="+mn-cs"/>
              </a:rPr>
              <a:t> and will </a:t>
            </a:r>
            <a:r>
              <a:rPr lang="de-DE" sz="1200" kern="1200" dirty="0" err="1">
                <a:solidFill>
                  <a:schemeClr val="tx1"/>
                </a:solidFill>
                <a:effectLst/>
                <a:latin typeface="+mn-lt"/>
                <a:ea typeface="+mn-ea"/>
                <a:cs typeface="+mn-cs"/>
              </a:rPr>
              <a:t>run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years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largest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educational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program</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history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Federal </a:t>
            </a:r>
            <a:r>
              <a:rPr lang="de-DE" sz="1200" kern="1200" dirty="0" err="1">
                <a:solidFill>
                  <a:schemeClr val="tx1"/>
                </a:solidFill>
                <a:effectLst/>
                <a:latin typeface="+mn-lt"/>
                <a:ea typeface="+mn-ea"/>
                <a:cs typeface="+mn-cs"/>
              </a:rPr>
              <a:t>Republic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Germany. The </a:t>
            </a:r>
            <a:r>
              <a:rPr lang="de-DE" sz="1200" kern="1200" dirty="0" err="1">
                <a:solidFill>
                  <a:schemeClr val="tx1"/>
                </a:solidFill>
                <a:effectLst/>
                <a:latin typeface="+mn-lt"/>
                <a:ea typeface="+mn-ea"/>
                <a:cs typeface="+mn-cs"/>
              </a:rPr>
              <a:t>federal</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state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governments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investing</a:t>
            </a:r>
            <a:r>
              <a:rPr lang="de-DE" sz="1200" kern="1200" dirty="0">
                <a:solidFill>
                  <a:schemeClr val="tx1"/>
                </a:solidFill>
                <a:effectLst/>
                <a:latin typeface="+mn-lt"/>
                <a:ea typeface="+mn-ea"/>
                <a:cs typeface="+mn-cs"/>
              </a:rPr>
              <a:t> a total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approximately</a:t>
            </a:r>
            <a:r>
              <a:rPr lang="de-DE" sz="1200" kern="1200" dirty="0">
                <a:solidFill>
                  <a:schemeClr val="tx1"/>
                </a:solidFill>
                <a:effectLst/>
                <a:latin typeface="+mn-lt"/>
                <a:ea typeface="+mn-ea"/>
                <a:cs typeface="+mn-cs"/>
              </a:rPr>
              <a:t> 20 </a:t>
            </a:r>
            <a:r>
              <a:rPr lang="de-DE" sz="1200" kern="1200" dirty="0" err="1">
                <a:solidFill>
                  <a:schemeClr val="tx1"/>
                </a:solidFill>
                <a:effectLst/>
                <a:latin typeface="+mn-lt"/>
                <a:ea typeface="+mn-ea"/>
                <a:cs typeface="+mn-cs"/>
              </a:rPr>
              <a:t>billion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euros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years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Approximately</a:t>
            </a:r>
            <a:r>
              <a:rPr lang="de-DE" sz="1200" kern="1200" dirty="0">
                <a:solidFill>
                  <a:schemeClr val="tx1"/>
                </a:solidFill>
                <a:effectLst/>
                <a:latin typeface="+mn-lt"/>
                <a:ea typeface="+mn-ea"/>
                <a:cs typeface="+mn-cs"/>
              </a:rPr>
              <a:t> 4,000 </a:t>
            </a:r>
            <a:r>
              <a:rPr lang="de-DE" sz="1200" kern="1200" dirty="0" err="1">
                <a:solidFill>
                  <a:schemeClr val="tx1"/>
                </a:solidFill>
                <a:effectLst/>
                <a:latin typeface="+mn-lt"/>
                <a:ea typeface="+mn-ea"/>
                <a:cs typeface="+mn-cs"/>
              </a:rPr>
              <a:t>schools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high </a:t>
            </a:r>
            <a:r>
              <a:rPr lang="de-DE" sz="1200" kern="1200" dirty="0" err="1">
                <a:solidFill>
                  <a:schemeClr val="tx1"/>
                </a:solidFill>
                <a:effectLst/>
                <a:latin typeface="+mn-lt"/>
                <a:ea typeface="+mn-ea"/>
                <a:cs typeface="+mn-cs"/>
              </a:rPr>
              <a:t>proportion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socially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disadvantaged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students</a:t>
            </a:r>
            <a:r>
              <a:rPr lang="de-DE" sz="1200" kern="1200" dirty="0">
                <a:solidFill>
                  <a:schemeClr val="tx1"/>
                </a:solidFill>
                <a:effectLst/>
                <a:latin typeface="+mn-lt"/>
                <a:ea typeface="+mn-ea"/>
                <a:cs typeface="+mn-cs"/>
              </a:rPr>
              <a:t> will </a:t>
            </a:r>
            <a:r>
              <a:rPr lang="de-DE" sz="1200" kern="1200" dirty="0" err="1">
                <a:solidFill>
                  <a:schemeClr val="tx1"/>
                </a:solidFill>
                <a:effectLst/>
                <a:latin typeface="+mn-lt"/>
                <a:ea typeface="+mn-ea"/>
                <a:cs typeface="+mn-cs"/>
              </a:rPr>
              <a:t>receive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targeted</a:t>
            </a:r>
            <a:r>
              <a:rPr lang="de-DE" sz="1200" kern="1200" dirty="0">
                <a:solidFill>
                  <a:schemeClr val="tx1"/>
                </a:solidFill>
                <a:effectLst/>
                <a:latin typeface="+mn-lt"/>
                <a:ea typeface="+mn-ea"/>
                <a:cs typeface="+mn-cs"/>
              </a:rPr>
              <a:t> support </a:t>
            </a:r>
            <a:r>
              <a:rPr lang="de-DE" sz="1200" kern="1200" dirty="0" err="1">
                <a:solidFill>
                  <a:schemeClr val="tx1"/>
                </a:solidFill>
                <a:effectLst/>
                <a:latin typeface="+mn-lt"/>
                <a:ea typeface="+mn-ea"/>
                <a:cs typeface="+mn-cs"/>
              </a:rPr>
              <a:t>through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Startchancen </a:t>
            </a:r>
            <a:r>
              <a:rPr lang="de-DE" sz="1200" kern="1200" dirty="0" err="1">
                <a:solidFill>
                  <a:schemeClr val="tx1"/>
                </a:solidFill>
                <a:effectLst/>
                <a:latin typeface="+mn-lt"/>
                <a:ea typeface="+mn-ea"/>
                <a:cs typeface="+mn-cs"/>
              </a:rPr>
              <a:t>program</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r>
              <a:rPr lang="de-DE" sz="1200" dirty="0" err="1"/>
              <a:t>Aim</a:t>
            </a:r>
            <a:r>
              <a:rPr lang="de-DE" sz="1200" dirty="0"/>
              <a:t> </a:t>
            </a:r>
            <a:r>
              <a:rPr lang="de-DE" sz="1200" dirty="0" err="1"/>
              <a:t>to</a:t>
            </a:r>
            <a:r>
              <a:rPr lang="de-DE" sz="1200" dirty="0"/>
              <a:t> </a:t>
            </a:r>
            <a:r>
              <a:rPr lang="de-DE" sz="1200" dirty="0" err="1"/>
              <a:t>decouple</a:t>
            </a:r>
            <a:r>
              <a:rPr lang="de-DE" sz="1200" dirty="0"/>
              <a:t> </a:t>
            </a:r>
            <a:r>
              <a:rPr lang="de-DE" sz="1200" dirty="0" err="1"/>
              <a:t>educational</a:t>
            </a:r>
            <a:r>
              <a:rPr lang="de-DE" sz="1200" dirty="0"/>
              <a:t> </a:t>
            </a:r>
            <a:r>
              <a:rPr lang="de-DE" sz="1200" dirty="0" err="1"/>
              <a:t>success</a:t>
            </a:r>
            <a:r>
              <a:rPr lang="de-DE" sz="1200" dirty="0"/>
              <a:t> </a:t>
            </a:r>
            <a:r>
              <a:rPr lang="de-DE" sz="1200" dirty="0" err="1"/>
              <a:t>from</a:t>
            </a:r>
            <a:r>
              <a:rPr lang="de-DE" sz="1200" dirty="0"/>
              <a:t> social </a:t>
            </a:r>
            <a:r>
              <a:rPr lang="de-DE" sz="1200" dirty="0" err="1"/>
              <a:t>background</a:t>
            </a:r>
            <a:r>
              <a:rPr lang="de-DE" sz="1200" dirty="0"/>
              <a:t>, </a:t>
            </a:r>
            <a:r>
              <a:rPr lang="de-DE" sz="1200" dirty="0" err="1"/>
              <a:t>to</a:t>
            </a:r>
            <a:r>
              <a:rPr lang="de-DE" sz="1200" dirty="0"/>
              <a:t> </a:t>
            </a:r>
            <a:r>
              <a:rPr lang="de-DE" sz="1200" dirty="0" err="1"/>
              <a:t>ensure</a:t>
            </a:r>
            <a:r>
              <a:rPr lang="de-DE" sz="1200" dirty="0"/>
              <a:t> </a:t>
            </a:r>
            <a:r>
              <a:rPr lang="de-DE" sz="1200" dirty="0" err="1"/>
              <a:t>greater</a:t>
            </a:r>
            <a:r>
              <a:rPr lang="de-DE" sz="1200" dirty="0"/>
              <a:t> </a:t>
            </a:r>
            <a:r>
              <a:rPr lang="de-DE" sz="1200" dirty="0" err="1"/>
              <a:t>equality</a:t>
            </a:r>
            <a:r>
              <a:rPr lang="de-DE" sz="1200" dirty="0"/>
              <a:t> </a:t>
            </a:r>
            <a:r>
              <a:rPr lang="de-DE" sz="1200" dirty="0" err="1"/>
              <a:t>of</a:t>
            </a:r>
            <a:r>
              <a:rPr lang="de-DE" sz="1200" dirty="0"/>
              <a:t> </a:t>
            </a:r>
            <a:r>
              <a:rPr lang="de-DE" sz="1200" dirty="0" err="1"/>
              <a:t>opportunity</a:t>
            </a:r>
            <a:endParaRPr lang="de-DE" sz="1200" dirty="0"/>
          </a:p>
          <a:p>
            <a:r>
              <a:rPr lang="de-DE" sz="1200" dirty="0" err="1"/>
              <a:t>Strengthening</a:t>
            </a:r>
            <a:r>
              <a:rPr lang="de-DE" sz="1200" dirty="0"/>
              <a:t> </a:t>
            </a:r>
            <a:r>
              <a:rPr lang="de-DE" sz="1200" dirty="0" err="1"/>
              <a:t>basic</a:t>
            </a:r>
            <a:r>
              <a:rPr lang="de-DE" sz="1200" dirty="0"/>
              <a:t> </a:t>
            </a:r>
            <a:r>
              <a:rPr lang="de-DE" sz="1200" dirty="0" err="1"/>
              <a:t>skills</a:t>
            </a:r>
            <a:r>
              <a:rPr lang="de-DE" sz="1200" dirty="0"/>
              <a:t> such </a:t>
            </a:r>
            <a:r>
              <a:rPr lang="de-DE" sz="1200" dirty="0" err="1"/>
              <a:t>as</a:t>
            </a:r>
            <a:r>
              <a:rPr lang="de-DE" sz="1200" dirty="0"/>
              <a:t> </a:t>
            </a:r>
            <a:r>
              <a:rPr lang="de-DE" sz="1200" dirty="0" err="1"/>
              <a:t>reading</a:t>
            </a:r>
            <a:r>
              <a:rPr lang="de-DE" sz="1200" dirty="0"/>
              <a:t>, </a:t>
            </a:r>
            <a:r>
              <a:rPr lang="de-DE" sz="1200" dirty="0" err="1"/>
              <a:t>writing</a:t>
            </a:r>
            <a:r>
              <a:rPr lang="de-DE" sz="1200" dirty="0"/>
              <a:t>, and </a:t>
            </a:r>
            <a:r>
              <a:rPr lang="de-DE" sz="1200" dirty="0" err="1"/>
              <a:t>arithmetic</a:t>
            </a:r>
            <a:r>
              <a:rPr lang="de-DE" sz="1200" dirty="0"/>
              <a:t> and </a:t>
            </a:r>
            <a:r>
              <a:rPr lang="de-DE" sz="1200" dirty="0" err="1"/>
              <a:t>to</a:t>
            </a:r>
            <a:r>
              <a:rPr lang="de-DE" sz="1200" dirty="0"/>
              <a:t> </a:t>
            </a:r>
            <a:r>
              <a:rPr lang="de-DE" sz="1200" dirty="0" err="1"/>
              <a:t>halve</a:t>
            </a:r>
            <a:r>
              <a:rPr lang="de-DE" sz="1200" dirty="0"/>
              <a:t> </a:t>
            </a:r>
            <a:r>
              <a:rPr lang="de-DE" sz="1200" dirty="0" err="1"/>
              <a:t>the</a:t>
            </a:r>
            <a:r>
              <a:rPr lang="de-DE" sz="1200" dirty="0"/>
              <a:t> </a:t>
            </a:r>
            <a:r>
              <a:rPr lang="de-DE" sz="1200" dirty="0" err="1"/>
              <a:t>number</a:t>
            </a:r>
            <a:r>
              <a:rPr lang="de-DE" sz="1200" dirty="0"/>
              <a:t> </a:t>
            </a:r>
            <a:r>
              <a:rPr lang="de-DE" sz="1200" dirty="0" err="1"/>
              <a:t>of</a:t>
            </a:r>
            <a:r>
              <a:rPr lang="de-DE" sz="1200" dirty="0"/>
              <a:t> </a:t>
            </a:r>
            <a:r>
              <a:rPr lang="de-DE" sz="1200" dirty="0" err="1"/>
              <a:t>students</a:t>
            </a:r>
            <a:r>
              <a:rPr lang="de-DE" sz="1200" dirty="0"/>
              <a:t> </a:t>
            </a:r>
            <a:r>
              <a:rPr lang="de-DE" sz="1200" dirty="0" err="1"/>
              <a:t>who</a:t>
            </a:r>
            <a:r>
              <a:rPr lang="de-DE" sz="1200" dirty="0"/>
              <a:t> fail </a:t>
            </a:r>
            <a:r>
              <a:rPr lang="de-DE" sz="1200" dirty="0" err="1"/>
              <a:t>to</a:t>
            </a:r>
            <a:r>
              <a:rPr lang="de-DE" sz="1200" dirty="0"/>
              <a:t> </a:t>
            </a:r>
            <a:r>
              <a:rPr lang="de-DE" sz="1200" dirty="0" err="1"/>
              <a:t>meet</a:t>
            </a:r>
            <a:r>
              <a:rPr lang="de-DE" sz="1200" dirty="0"/>
              <a:t> </a:t>
            </a:r>
            <a:r>
              <a:rPr lang="de-DE" sz="1200" dirty="0" err="1"/>
              <a:t>the</a:t>
            </a:r>
            <a:r>
              <a:rPr lang="de-DE" sz="1200" dirty="0"/>
              <a:t> </a:t>
            </a:r>
            <a:r>
              <a:rPr lang="de-DE" sz="1200" dirty="0" err="1"/>
              <a:t>minimum</a:t>
            </a:r>
            <a:r>
              <a:rPr lang="de-DE" sz="1200" dirty="0"/>
              <a:t> </a:t>
            </a:r>
            <a:r>
              <a:rPr lang="de-DE" sz="1200" dirty="0" err="1"/>
              <a:t>standards</a:t>
            </a:r>
            <a:r>
              <a:rPr lang="de-DE" sz="1200" dirty="0"/>
              <a:t> in </a:t>
            </a:r>
            <a:r>
              <a:rPr lang="de-DE" sz="1200" dirty="0" err="1"/>
              <a:t>mathematics</a:t>
            </a:r>
            <a:r>
              <a:rPr lang="de-DE" sz="1200" dirty="0"/>
              <a:t> and German at </a:t>
            </a:r>
            <a:r>
              <a:rPr lang="de-DE" sz="1200" dirty="0" err="1"/>
              <a:t>the</a:t>
            </a:r>
            <a:r>
              <a:rPr lang="de-DE" sz="1200" dirty="0"/>
              <a:t> Startchancen </a:t>
            </a:r>
            <a:r>
              <a:rPr lang="de-DE" sz="1200" dirty="0" err="1"/>
              <a:t>schools</a:t>
            </a:r>
            <a:r>
              <a:rPr lang="de-DE" sz="1200" dirty="0"/>
              <a:t> </a:t>
            </a:r>
            <a:r>
              <a:rPr lang="de-DE" sz="1200" dirty="0" err="1"/>
              <a:t>by</a:t>
            </a:r>
            <a:r>
              <a:rPr lang="de-DE" sz="1200" dirty="0"/>
              <a:t> </a:t>
            </a:r>
            <a:r>
              <a:rPr lang="de-DE" sz="1200" dirty="0" err="1"/>
              <a:t>the</a:t>
            </a:r>
            <a:r>
              <a:rPr lang="de-DE" sz="1200" dirty="0"/>
              <a:t> end </a:t>
            </a:r>
            <a:r>
              <a:rPr lang="de-DE" sz="1200" dirty="0" err="1"/>
              <a:t>of</a:t>
            </a:r>
            <a:r>
              <a:rPr lang="de-DE" sz="1200" dirty="0"/>
              <a:t> </a:t>
            </a:r>
            <a:r>
              <a:rPr lang="de-DE" sz="1200" dirty="0" err="1"/>
              <a:t>the</a:t>
            </a:r>
            <a:r>
              <a:rPr lang="de-DE" sz="1200" dirty="0"/>
              <a:t> </a:t>
            </a:r>
            <a:r>
              <a:rPr lang="de-DE" sz="1200" dirty="0" err="1"/>
              <a:t>program</a:t>
            </a:r>
            <a:r>
              <a:rPr lang="de-DE" sz="1200" dirty="0"/>
              <a:t> </a:t>
            </a:r>
          </a:p>
          <a:p>
            <a:r>
              <a:rPr lang="de-DE" sz="1200" dirty="0" err="1"/>
              <a:t>Another</a:t>
            </a:r>
            <a:r>
              <a:rPr lang="de-DE" sz="1200" dirty="0"/>
              <a:t> </a:t>
            </a:r>
            <a:r>
              <a:rPr lang="de-DE" sz="1200" dirty="0" err="1"/>
              <a:t>focus</a:t>
            </a:r>
            <a:r>
              <a:rPr lang="de-DE" sz="1200" dirty="0"/>
              <a:t> on personal </a:t>
            </a:r>
            <a:r>
              <a:rPr lang="de-DE" sz="1200" dirty="0" err="1"/>
              <a:t>development</a:t>
            </a:r>
            <a:r>
              <a:rPr lang="de-DE" sz="1200" dirty="0"/>
              <a:t> </a:t>
            </a:r>
            <a:r>
              <a:rPr lang="de-DE" sz="1200" dirty="0" err="1"/>
              <a:t>of</a:t>
            </a:r>
            <a:r>
              <a:rPr lang="de-DE" sz="1200" dirty="0"/>
              <a:t> </a:t>
            </a:r>
            <a:r>
              <a:rPr lang="de-DE" sz="1200" dirty="0" err="1"/>
              <a:t>the</a:t>
            </a:r>
            <a:r>
              <a:rPr lang="de-DE" sz="1200" dirty="0"/>
              <a:t> </a:t>
            </a:r>
            <a:r>
              <a:rPr lang="de-DE" sz="1200" dirty="0" err="1"/>
              <a:t>students</a:t>
            </a:r>
            <a:endParaRPr lang="de-DE" sz="1200" dirty="0"/>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Since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Startchancenprogramm </a:t>
            </a:r>
            <a:r>
              <a:rPr lang="de-DE" sz="1200" kern="1200" dirty="0" err="1">
                <a:solidFill>
                  <a:schemeClr val="tx1"/>
                </a:solidFill>
                <a:effectLst/>
                <a:latin typeface="+mn-lt"/>
                <a:ea typeface="+mn-ea"/>
                <a:cs typeface="+mn-cs"/>
              </a:rPr>
              <a:t>requires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social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Free State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Bavaria </a:t>
            </a:r>
            <a:r>
              <a:rPr lang="de-DE" sz="1200" kern="1200" dirty="0" err="1">
                <a:solidFill>
                  <a:schemeClr val="tx1"/>
                </a:solidFill>
                <a:effectLst/>
                <a:latin typeface="+mn-lt"/>
                <a:ea typeface="+mn-ea"/>
                <a:cs typeface="+mn-cs"/>
              </a:rPr>
              <a:t>aimed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capture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socioeconomic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conditions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accurately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possible and </a:t>
            </a:r>
            <a:r>
              <a:rPr lang="de-DE" sz="1200" kern="1200" dirty="0" err="1">
                <a:solidFill>
                  <a:schemeClr val="tx1"/>
                </a:solidFill>
                <a:effectLst/>
                <a:latin typeface="+mn-lt"/>
                <a:ea typeface="+mn-ea"/>
                <a:cs typeface="+mn-cs"/>
              </a:rPr>
              <a:t>therefore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takes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account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following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five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which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crucial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regard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setting</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basis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anti-social </a:t>
            </a:r>
            <a:r>
              <a:rPr lang="de-DE" sz="1200" kern="1200" dirty="0" err="1">
                <a:solidFill>
                  <a:schemeClr val="tx1"/>
                </a:solidFill>
                <a:effectLst/>
                <a:latin typeface="+mn-lt"/>
                <a:ea typeface="+mn-ea"/>
                <a:cs typeface="+mn-cs"/>
              </a:rPr>
              <a:t>behavior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which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bullying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might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form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Child </a:t>
            </a:r>
            <a:r>
              <a:rPr lang="de-DE" sz="1200" kern="1200" dirty="0" err="1">
                <a:solidFill>
                  <a:schemeClr val="tx1"/>
                </a:solidFill>
                <a:effectLst/>
                <a:latin typeface="+mn-lt"/>
                <a:ea typeface="+mn-ea"/>
                <a:cs typeface="+mn-cs"/>
              </a:rPr>
              <a:t>poverty</a:t>
            </a:r>
            <a:r>
              <a:rPr lang="de-DE" sz="1200" kern="1200" dirty="0">
                <a:solidFill>
                  <a:schemeClr val="tx1"/>
                </a:solidFill>
                <a:effectLst/>
                <a:latin typeface="+mn-lt"/>
                <a:ea typeface="+mn-ea"/>
                <a:cs typeface="+mn-cs"/>
              </a:rPr>
              <a:t> rate</a:t>
            </a: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employees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above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social </a:t>
            </a:r>
            <a:r>
              <a:rPr lang="de-DE" sz="1200" kern="1200" dirty="0" err="1">
                <a:solidFill>
                  <a:schemeClr val="tx1"/>
                </a:solidFill>
                <a:effectLst/>
                <a:latin typeface="+mn-lt"/>
                <a:ea typeface="+mn-ea"/>
                <a:cs typeface="+mn-cs"/>
              </a:rPr>
              <a:t>assessment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threshold</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children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language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not German</a:t>
            </a: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children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migration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experience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excluding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origins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German-</a:t>
            </a:r>
            <a:r>
              <a:rPr lang="de-DE" sz="1200" kern="1200" dirty="0" err="1">
                <a:solidFill>
                  <a:schemeClr val="tx1"/>
                </a:solidFill>
                <a:effectLst/>
                <a:latin typeface="+mn-lt"/>
                <a:ea typeface="+mn-ea"/>
                <a:cs typeface="+mn-cs"/>
              </a:rPr>
              <a:t>speaking</a:t>
            </a:r>
            <a:r>
              <a:rPr lang="de-DE" sz="1200" kern="1200" dirty="0">
                <a:solidFill>
                  <a:schemeClr val="tx1"/>
                </a:solidFill>
                <a:effectLst/>
                <a:latin typeface="+mn-lt"/>
                <a:ea typeface="+mn-ea"/>
                <a:cs typeface="+mn-cs"/>
              </a:rPr>
              <a:t> countries)</a:t>
            </a: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graduates</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66</a:t>
            </a:fld>
            <a:endParaRPr lang="de-DE"/>
          </a:p>
        </p:txBody>
      </p:sp>
    </p:spTree>
    <p:extLst>
      <p:ext uri="{BB962C8B-B14F-4D97-AF65-F5344CB8AC3E}">
        <p14:creationId xmlns:p14="http://schemas.microsoft.com/office/powerpoint/2010/main" val="1081980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The Startchancen </a:t>
            </a:r>
            <a:r>
              <a:rPr lang="de-DE" sz="1200" kern="1200" dirty="0" err="1">
                <a:solidFill>
                  <a:schemeClr val="tx1"/>
                </a:solidFill>
                <a:effectLst/>
                <a:latin typeface="+mn-lt"/>
                <a:ea typeface="+mn-ea"/>
                <a:cs typeface="+mn-cs"/>
              </a:rPr>
              <a:t>program</a:t>
            </a:r>
            <a:r>
              <a:rPr lang="de-DE" sz="1200" kern="1200" dirty="0">
                <a:solidFill>
                  <a:schemeClr val="tx1"/>
                </a:solidFill>
                <a:effectLst/>
                <a:latin typeface="+mn-lt"/>
                <a:ea typeface="+mn-ea"/>
                <a:cs typeface="+mn-cs"/>
              </a:rPr>
              <a:t> was </a:t>
            </a:r>
            <a:r>
              <a:rPr lang="de-DE" sz="1200" kern="1200" dirty="0" err="1">
                <a:solidFill>
                  <a:schemeClr val="tx1"/>
                </a:solidFill>
                <a:effectLst/>
                <a:latin typeface="+mn-lt"/>
                <a:ea typeface="+mn-ea"/>
                <a:cs typeface="+mn-cs"/>
              </a:rPr>
              <a:t>introduced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2024/25 </a:t>
            </a:r>
            <a:r>
              <a:rPr lang="de-DE" sz="1200" kern="1200" dirty="0" err="1">
                <a:solidFill>
                  <a:schemeClr val="tx1"/>
                </a:solidFill>
                <a:effectLst/>
                <a:latin typeface="+mn-lt"/>
                <a:ea typeface="+mn-ea"/>
                <a:cs typeface="+mn-cs"/>
              </a:rPr>
              <a:t>school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year</a:t>
            </a:r>
            <a:r>
              <a:rPr lang="de-DE" sz="1200" kern="1200" dirty="0">
                <a:solidFill>
                  <a:schemeClr val="tx1"/>
                </a:solidFill>
                <a:effectLst/>
                <a:latin typeface="+mn-lt"/>
                <a:ea typeface="+mn-ea"/>
                <a:cs typeface="+mn-cs"/>
              </a:rPr>
              <a:t> and will </a:t>
            </a:r>
            <a:r>
              <a:rPr lang="de-DE" sz="1200" kern="1200" dirty="0" err="1">
                <a:solidFill>
                  <a:schemeClr val="tx1"/>
                </a:solidFill>
                <a:effectLst/>
                <a:latin typeface="+mn-lt"/>
                <a:ea typeface="+mn-ea"/>
                <a:cs typeface="+mn-cs"/>
              </a:rPr>
              <a:t>run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years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largest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educational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program</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history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Federal </a:t>
            </a:r>
            <a:r>
              <a:rPr lang="de-DE" sz="1200" kern="1200" dirty="0" err="1">
                <a:solidFill>
                  <a:schemeClr val="tx1"/>
                </a:solidFill>
                <a:effectLst/>
                <a:latin typeface="+mn-lt"/>
                <a:ea typeface="+mn-ea"/>
                <a:cs typeface="+mn-cs"/>
              </a:rPr>
              <a:t>Republic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Germany. The </a:t>
            </a:r>
            <a:r>
              <a:rPr lang="de-DE" sz="1200" kern="1200" dirty="0" err="1">
                <a:solidFill>
                  <a:schemeClr val="tx1"/>
                </a:solidFill>
                <a:effectLst/>
                <a:latin typeface="+mn-lt"/>
                <a:ea typeface="+mn-ea"/>
                <a:cs typeface="+mn-cs"/>
              </a:rPr>
              <a:t>federal</a:t>
            </a:r>
            <a:r>
              <a:rPr lang="de-DE" sz="1200" kern="1200" dirty="0">
                <a:solidFill>
                  <a:schemeClr val="tx1"/>
                </a:solidFill>
                <a:effectLst/>
                <a:latin typeface="+mn-lt"/>
                <a:ea typeface="+mn-ea"/>
                <a:cs typeface="+mn-cs"/>
              </a:rPr>
              <a:t> and </a:t>
            </a:r>
            <a:r>
              <a:rPr lang="de-DE" sz="1200" kern="1200" dirty="0" err="1">
                <a:solidFill>
                  <a:schemeClr val="tx1"/>
                </a:solidFill>
                <a:effectLst/>
                <a:latin typeface="+mn-lt"/>
                <a:ea typeface="+mn-ea"/>
                <a:cs typeface="+mn-cs"/>
              </a:rPr>
              <a:t>state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governments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investing</a:t>
            </a:r>
            <a:r>
              <a:rPr lang="de-DE" sz="1200" kern="1200" dirty="0">
                <a:solidFill>
                  <a:schemeClr val="tx1"/>
                </a:solidFill>
                <a:effectLst/>
                <a:latin typeface="+mn-lt"/>
                <a:ea typeface="+mn-ea"/>
                <a:cs typeface="+mn-cs"/>
              </a:rPr>
              <a:t> a total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approximately</a:t>
            </a:r>
            <a:r>
              <a:rPr lang="de-DE" sz="1200" kern="1200" dirty="0">
                <a:solidFill>
                  <a:schemeClr val="tx1"/>
                </a:solidFill>
                <a:effectLst/>
                <a:latin typeface="+mn-lt"/>
                <a:ea typeface="+mn-ea"/>
                <a:cs typeface="+mn-cs"/>
              </a:rPr>
              <a:t> 20 </a:t>
            </a:r>
            <a:r>
              <a:rPr lang="de-DE" sz="1200" kern="1200" dirty="0" err="1">
                <a:solidFill>
                  <a:schemeClr val="tx1"/>
                </a:solidFill>
                <a:effectLst/>
                <a:latin typeface="+mn-lt"/>
                <a:ea typeface="+mn-ea"/>
                <a:cs typeface="+mn-cs"/>
              </a:rPr>
              <a:t>billion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euros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it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over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years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Approximately</a:t>
            </a:r>
            <a:r>
              <a:rPr lang="de-DE" sz="1200" kern="1200" dirty="0">
                <a:solidFill>
                  <a:schemeClr val="tx1"/>
                </a:solidFill>
                <a:effectLst/>
                <a:latin typeface="+mn-lt"/>
                <a:ea typeface="+mn-ea"/>
                <a:cs typeface="+mn-cs"/>
              </a:rPr>
              <a:t> 4,000 </a:t>
            </a:r>
            <a:r>
              <a:rPr lang="de-DE" sz="1200" kern="1200" dirty="0" err="1">
                <a:solidFill>
                  <a:schemeClr val="tx1"/>
                </a:solidFill>
                <a:effectLst/>
                <a:latin typeface="+mn-lt"/>
                <a:ea typeface="+mn-ea"/>
                <a:cs typeface="+mn-cs"/>
              </a:rPr>
              <a:t>schools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 high </a:t>
            </a:r>
            <a:r>
              <a:rPr lang="de-DE" sz="1200" kern="1200" dirty="0" err="1">
                <a:solidFill>
                  <a:schemeClr val="tx1"/>
                </a:solidFill>
                <a:effectLst/>
                <a:latin typeface="+mn-lt"/>
                <a:ea typeface="+mn-ea"/>
                <a:cs typeface="+mn-cs"/>
              </a:rPr>
              <a:t>proportion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socially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disadvantaged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students</a:t>
            </a:r>
            <a:r>
              <a:rPr lang="de-DE" sz="1200" kern="1200" dirty="0">
                <a:solidFill>
                  <a:schemeClr val="tx1"/>
                </a:solidFill>
                <a:effectLst/>
                <a:latin typeface="+mn-lt"/>
                <a:ea typeface="+mn-ea"/>
                <a:cs typeface="+mn-cs"/>
              </a:rPr>
              <a:t> will </a:t>
            </a:r>
            <a:r>
              <a:rPr lang="de-DE" sz="1200" kern="1200" dirty="0" err="1">
                <a:solidFill>
                  <a:schemeClr val="tx1"/>
                </a:solidFill>
                <a:effectLst/>
                <a:latin typeface="+mn-lt"/>
                <a:ea typeface="+mn-ea"/>
                <a:cs typeface="+mn-cs"/>
              </a:rPr>
              <a:t>receive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targeted</a:t>
            </a:r>
            <a:r>
              <a:rPr lang="de-DE" sz="1200" kern="1200" dirty="0">
                <a:solidFill>
                  <a:schemeClr val="tx1"/>
                </a:solidFill>
                <a:effectLst/>
                <a:latin typeface="+mn-lt"/>
                <a:ea typeface="+mn-ea"/>
                <a:cs typeface="+mn-cs"/>
              </a:rPr>
              <a:t> support </a:t>
            </a:r>
            <a:r>
              <a:rPr lang="de-DE" sz="1200" kern="1200" dirty="0" err="1">
                <a:solidFill>
                  <a:schemeClr val="tx1"/>
                </a:solidFill>
                <a:effectLst/>
                <a:latin typeface="+mn-lt"/>
                <a:ea typeface="+mn-ea"/>
                <a:cs typeface="+mn-cs"/>
              </a:rPr>
              <a:t>through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Startchancen </a:t>
            </a:r>
            <a:r>
              <a:rPr lang="de-DE" sz="1200" kern="1200" dirty="0" err="1">
                <a:solidFill>
                  <a:schemeClr val="tx1"/>
                </a:solidFill>
                <a:effectLst/>
                <a:latin typeface="+mn-lt"/>
                <a:ea typeface="+mn-ea"/>
                <a:cs typeface="+mn-cs"/>
              </a:rPr>
              <a:t>program</a:t>
            </a:r>
            <a:r>
              <a:rPr lang="de-DE" sz="1200" kern="1200" dirty="0">
                <a:solidFill>
                  <a:schemeClr val="tx1"/>
                </a:solidFill>
                <a:effectLst/>
                <a:latin typeface="+mn-lt"/>
                <a:ea typeface="+mn-ea"/>
                <a:cs typeface="+mn-cs"/>
              </a:rPr>
              <a:t>.</a:t>
            </a:r>
          </a:p>
          <a:p>
            <a:endParaRPr lang="de-DE" sz="1200" kern="1200" dirty="0">
              <a:solidFill>
                <a:schemeClr val="tx1"/>
              </a:solidFill>
              <a:effectLst/>
              <a:latin typeface="+mn-lt"/>
              <a:ea typeface="+mn-ea"/>
              <a:cs typeface="+mn-cs"/>
            </a:endParaRPr>
          </a:p>
          <a:p>
            <a:r>
              <a:rPr lang="de-DE" sz="1200" dirty="0" err="1"/>
              <a:t>Aim</a:t>
            </a:r>
            <a:r>
              <a:rPr lang="de-DE" sz="1200" dirty="0"/>
              <a:t> </a:t>
            </a:r>
            <a:r>
              <a:rPr lang="de-DE" sz="1200" dirty="0" err="1"/>
              <a:t>to</a:t>
            </a:r>
            <a:r>
              <a:rPr lang="de-DE" sz="1200" dirty="0"/>
              <a:t> </a:t>
            </a:r>
            <a:r>
              <a:rPr lang="de-DE" sz="1200" dirty="0" err="1"/>
              <a:t>decouple</a:t>
            </a:r>
            <a:r>
              <a:rPr lang="de-DE" sz="1200" dirty="0"/>
              <a:t> </a:t>
            </a:r>
            <a:r>
              <a:rPr lang="de-DE" sz="1200" dirty="0" err="1"/>
              <a:t>educational</a:t>
            </a:r>
            <a:r>
              <a:rPr lang="de-DE" sz="1200" dirty="0"/>
              <a:t> </a:t>
            </a:r>
            <a:r>
              <a:rPr lang="de-DE" sz="1200" dirty="0" err="1"/>
              <a:t>success</a:t>
            </a:r>
            <a:r>
              <a:rPr lang="de-DE" sz="1200" dirty="0"/>
              <a:t> </a:t>
            </a:r>
            <a:r>
              <a:rPr lang="de-DE" sz="1200" dirty="0" err="1"/>
              <a:t>from</a:t>
            </a:r>
            <a:r>
              <a:rPr lang="de-DE" sz="1200" dirty="0"/>
              <a:t> social </a:t>
            </a:r>
            <a:r>
              <a:rPr lang="de-DE" sz="1200" dirty="0" err="1"/>
              <a:t>background</a:t>
            </a:r>
            <a:r>
              <a:rPr lang="de-DE" sz="1200" dirty="0"/>
              <a:t>, </a:t>
            </a:r>
            <a:r>
              <a:rPr lang="de-DE" sz="1200" dirty="0" err="1"/>
              <a:t>to</a:t>
            </a:r>
            <a:r>
              <a:rPr lang="de-DE" sz="1200" dirty="0"/>
              <a:t> </a:t>
            </a:r>
            <a:r>
              <a:rPr lang="de-DE" sz="1200" dirty="0" err="1"/>
              <a:t>ensure</a:t>
            </a:r>
            <a:r>
              <a:rPr lang="de-DE" sz="1200" dirty="0"/>
              <a:t> </a:t>
            </a:r>
            <a:r>
              <a:rPr lang="de-DE" sz="1200" dirty="0" err="1"/>
              <a:t>greater</a:t>
            </a:r>
            <a:r>
              <a:rPr lang="de-DE" sz="1200" dirty="0"/>
              <a:t> </a:t>
            </a:r>
            <a:r>
              <a:rPr lang="de-DE" sz="1200" dirty="0" err="1"/>
              <a:t>equality</a:t>
            </a:r>
            <a:r>
              <a:rPr lang="de-DE" sz="1200" dirty="0"/>
              <a:t> </a:t>
            </a:r>
            <a:r>
              <a:rPr lang="de-DE" sz="1200" dirty="0" err="1"/>
              <a:t>of</a:t>
            </a:r>
            <a:r>
              <a:rPr lang="de-DE" sz="1200" dirty="0"/>
              <a:t> </a:t>
            </a:r>
            <a:r>
              <a:rPr lang="de-DE" sz="1200" dirty="0" err="1"/>
              <a:t>opportunity</a:t>
            </a:r>
            <a:endParaRPr lang="de-DE" sz="1200" dirty="0"/>
          </a:p>
          <a:p>
            <a:r>
              <a:rPr lang="de-DE" sz="1200" dirty="0" err="1"/>
              <a:t>Strengthening</a:t>
            </a:r>
            <a:r>
              <a:rPr lang="de-DE" sz="1200" dirty="0"/>
              <a:t> </a:t>
            </a:r>
            <a:r>
              <a:rPr lang="de-DE" sz="1200" dirty="0" err="1"/>
              <a:t>basic</a:t>
            </a:r>
            <a:r>
              <a:rPr lang="de-DE" sz="1200" dirty="0"/>
              <a:t> </a:t>
            </a:r>
            <a:r>
              <a:rPr lang="de-DE" sz="1200" dirty="0" err="1"/>
              <a:t>skills</a:t>
            </a:r>
            <a:r>
              <a:rPr lang="de-DE" sz="1200" dirty="0"/>
              <a:t> such </a:t>
            </a:r>
            <a:r>
              <a:rPr lang="de-DE" sz="1200" dirty="0" err="1"/>
              <a:t>as</a:t>
            </a:r>
            <a:r>
              <a:rPr lang="de-DE" sz="1200" dirty="0"/>
              <a:t> </a:t>
            </a:r>
            <a:r>
              <a:rPr lang="de-DE" sz="1200" dirty="0" err="1"/>
              <a:t>reading</a:t>
            </a:r>
            <a:r>
              <a:rPr lang="de-DE" sz="1200" dirty="0"/>
              <a:t>, </a:t>
            </a:r>
            <a:r>
              <a:rPr lang="de-DE" sz="1200" dirty="0" err="1"/>
              <a:t>writing</a:t>
            </a:r>
            <a:r>
              <a:rPr lang="de-DE" sz="1200" dirty="0"/>
              <a:t>, and </a:t>
            </a:r>
            <a:r>
              <a:rPr lang="de-DE" sz="1200" dirty="0" err="1"/>
              <a:t>arithmetic</a:t>
            </a:r>
            <a:r>
              <a:rPr lang="de-DE" sz="1200" dirty="0"/>
              <a:t> and </a:t>
            </a:r>
            <a:r>
              <a:rPr lang="de-DE" sz="1200" dirty="0" err="1"/>
              <a:t>to</a:t>
            </a:r>
            <a:r>
              <a:rPr lang="de-DE" sz="1200" dirty="0"/>
              <a:t> </a:t>
            </a:r>
            <a:r>
              <a:rPr lang="de-DE" sz="1200" dirty="0" err="1"/>
              <a:t>halve</a:t>
            </a:r>
            <a:r>
              <a:rPr lang="de-DE" sz="1200" dirty="0"/>
              <a:t> </a:t>
            </a:r>
            <a:r>
              <a:rPr lang="de-DE" sz="1200" dirty="0" err="1"/>
              <a:t>the</a:t>
            </a:r>
            <a:r>
              <a:rPr lang="de-DE" sz="1200" dirty="0"/>
              <a:t> </a:t>
            </a:r>
            <a:r>
              <a:rPr lang="de-DE" sz="1200" dirty="0" err="1"/>
              <a:t>number</a:t>
            </a:r>
            <a:r>
              <a:rPr lang="de-DE" sz="1200" dirty="0"/>
              <a:t> </a:t>
            </a:r>
            <a:r>
              <a:rPr lang="de-DE" sz="1200" dirty="0" err="1"/>
              <a:t>of</a:t>
            </a:r>
            <a:r>
              <a:rPr lang="de-DE" sz="1200" dirty="0"/>
              <a:t> </a:t>
            </a:r>
            <a:r>
              <a:rPr lang="de-DE" sz="1200" dirty="0" err="1"/>
              <a:t>students</a:t>
            </a:r>
            <a:r>
              <a:rPr lang="de-DE" sz="1200" dirty="0"/>
              <a:t> </a:t>
            </a:r>
            <a:r>
              <a:rPr lang="de-DE" sz="1200" dirty="0" err="1"/>
              <a:t>who</a:t>
            </a:r>
            <a:r>
              <a:rPr lang="de-DE" sz="1200" dirty="0"/>
              <a:t> fail </a:t>
            </a:r>
            <a:r>
              <a:rPr lang="de-DE" sz="1200" dirty="0" err="1"/>
              <a:t>to</a:t>
            </a:r>
            <a:r>
              <a:rPr lang="de-DE" sz="1200" dirty="0"/>
              <a:t> </a:t>
            </a:r>
            <a:r>
              <a:rPr lang="de-DE" sz="1200" dirty="0" err="1"/>
              <a:t>meet</a:t>
            </a:r>
            <a:r>
              <a:rPr lang="de-DE" sz="1200" dirty="0"/>
              <a:t> </a:t>
            </a:r>
            <a:r>
              <a:rPr lang="de-DE" sz="1200" dirty="0" err="1"/>
              <a:t>the</a:t>
            </a:r>
            <a:r>
              <a:rPr lang="de-DE" sz="1200" dirty="0"/>
              <a:t> </a:t>
            </a:r>
            <a:r>
              <a:rPr lang="de-DE" sz="1200" dirty="0" err="1"/>
              <a:t>minimum</a:t>
            </a:r>
            <a:r>
              <a:rPr lang="de-DE" sz="1200" dirty="0"/>
              <a:t> </a:t>
            </a:r>
            <a:r>
              <a:rPr lang="de-DE" sz="1200" dirty="0" err="1"/>
              <a:t>standards</a:t>
            </a:r>
            <a:r>
              <a:rPr lang="de-DE" sz="1200" dirty="0"/>
              <a:t> in </a:t>
            </a:r>
            <a:r>
              <a:rPr lang="de-DE" sz="1200" dirty="0" err="1"/>
              <a:t>mathematics</a:t>
            </a:r>
            <a:r>
              <a:rPr lang="de-DE" sz="1200" dirty="0"/>
              <a:t> and German at </a:t>
            </a:r>
            <a:r>
              <a:rPr lang="de-DE" sz="1200" dirty="0" err="1"/>
              <a:t>the</a:t>
            </a:r>
            <a:r>
              <a:rPr lang="de-DE" sz="1200" dirty="0"/>
              <a:t> Startchancen </a:t>
            </a:r>
            <a:r>
              <a:rPr lang="de-DE" sz="1200" dirty="0" err="1"/>
              <a:t>schools</a:t>
            </a:r>
            <a:r>
              <a:rPr lang="de-DE" sz="1200" dirty="0"/>
              <a:t> </a:t>
            </a:r>
            <a:r>
              <a:rPr lang="de-DE" sz="1200" dirty="0" err="1"/>
              <a:t>by</a:t>
            </a:r>
            <a:r>
              <a:rPr lang="de-DE" sz="1200" dirty="0"/>
              <a:t> </a:t>
            </a:r>
            <a:r>
              <a:rPr lang="de-DE" sz="1200" dirty="0" err="1"/>
              <a:t>the</a:t>
            </a:r>
            <a:r>
              <a:rPr lang="de-DE" sz="1200" dirty="0"/>
              <a:t> end </a:t>
            </a:r>
            <a:r>
              <a:rPr lang="de-DE" sz="1200" dirty="0" err="1"/>
              <a:t>of</a:t>
            </a:r>
            <a:r>
              <a:rPr lang="de-DE" sz="1200" dirty="0"/>
              <a:t> </a:t>
            </a:r>
            <a:r>
              <a:rPr lang="de-DE" sz="1200" dirty="0" err="1"/>
              <a:t>the</a:t>
            </a:r>
            <a:r>
              <a:rPr lang="de-DE" sz="1200" dirty="0"/>
              <a:t> </a:t>
            </a:r>
            <a:r>
              <a:rPr lang="de-DE" sz="1200" dirty="0" err="1"/>
              <a:t>program</a:t>
            </a:r>
            <a:r>
              <a:rPr lang="de-DE" sz="1200" dirty="0"/>
              <a:t> </a:t>
            </a:r>
          </a:p>
          <a:p>
            <a:r>
              <a:rPr lang="de-DE" sz="1200" dirty="0" err="1"/>
              <a:t>Another</a:t>
            </a:r>
            <a:r>
              <a:rPr lang="de-DE" sz="1200" dirty="0"/>
              <a:t> </a:t>
            </a:r>
            <a:r>
              <a:rPr lang="de-DE" sz="1200" dirty="0" err="1"/>
              <a:t>focus</a:t>
            </a:r>
            <a:r>
              <a:rPr lang="de-DE" sz="1200" dirty="0"/>
              <a:t> on personal </a:t>
            </a:r>
            <a:r>
              <a:rPr lang="de-DE" sz="1200" dirty="0" err="1"/>
              <a:t>development</a:t>
            </a:r>
            <a:r>
              <a:rPr lang="de-DE" sz="1200" dirty="0"/>
              <a:t> </a:t>
            </a:r>
            <a:r>
              <a:rPr lang="de-DE" sz="1200" dirty="0" err="1"/>
              <a:t>of</a:t>
            </a:r>
            <a:r>
              <a:rPr lang="de-DE" sz="1200" dirty="0"/>
              <a:t> </a:t>
            </a:r>
            <a:r>
              <a:rPr lang="de-DE" sz="1200" dirty="0" err="1"/>
              <a:t>the</a:t>
            </a:r>
            <a:r>
              <a:rPr lang="de-DE" sz="1200" dirty="0"/>
              <a:t> </a:t>
            </a:r>
            <a:r>
              <a:rPr lang="de-DE" sz="1200" dirty="0" err="1"/>
              <a:t>students</a:t>
            </a:r>
            <a:endParaRPr lang="de-DE" sz="1200" dirty="0"/>
          </a:p>
          <a:p>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de-DE" sz="1200" kern="1200" dirty="0" err="1">
                <a:solidFill>
                  <a:schemeClr val="tx1"/>
                </a:solidFill>
                <a:effectLst/>
                <a:latin typeface="+mn-lt"/>
                <a:ea typeface="+mn-ea"/>
                <a:cs typeface="+mn-cs"/>
              </a:rPr>
              <a:t>Since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Startchancenprogramm </a:t>
            </a:r>
            <a:r>
              <a:rPr lang="de-DE" sz="1200" kern="1200" dirty="0" err="1">
                <a:solidFill>
                  <a:schemeClr val="tx1"/>
                </a:solidFill>
                <a:effectLst/>
                <a:latin typeface="+mn-lt"/>
                <a:ea typeface="+mn-ea"/>
                <a:cs typeface="+mn-cs"/>
              </a:rPr>
              <a:t>requires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social </a:t>
            </a:r>
            <a:r>
              <a:rPr lang="de-DE" sz="1200" kern="1200" dirty="0" err="1">
                <a:solidFill>
                  <a:schemeClr val="tx1"/>
                </a:solidFill>
                <a:effectLst/>
                <a:latin typeface="+mn-lt"/>
                <a:ea typeface="+mn-ea"/>
                <a:cs typeface="+mn-cs"/>
              </a:rPr>
              <a:t>index</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Free State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Bavaria </a:t>
            </a:r>
            <a:r>
              <a:rPr lang="de-DE" sz="1200" kern="1200" dirty="0" err="1">
                <a:solidFill>
                  <a:schemeClr val="tx1"/>
                </a:solidFill>
                <a:effectLst/>
                <a:latin typeface="+mn-lt"/>
                <a:ea typeface="+mn-ea"/>
                <a:cs typeface="+mn-cs"/>
              </a:rPr>
              <a:t>aimed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capture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socioeconomic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conditions</a:t>
            </a:r>
            <a:r>
              <a:rPr lang="de-DE" sz="1200" kern="1200" dirty="0">
                <a:solidFill>
                  <a:schemeClr val="tx1"/>
                </a:solidFill>
                <a:effectLst/>
                <a:latin typeface="+mn-lt"/>
                <a:ea typeface="+mn-ea"/>
                <a:cs typeface="+mn-cs"/>
              </a:rPr>
              <a:t> in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accurately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as</a:t>
            </a:r>
            <a:r>
              <a:rPr lang="de-DE" sz="1200" kern="1200" dirty="0">
                <a:solidFill>
                  <a:schemeClr val="tx1"/>
                </a:solidFill>
                <a:effectLst/>
                <a:latin typeface="+mn-lt"/>
                <a:ea typeface="+mn-ea"/>
                <a:cs typeface="+mn-cs"/>
              </a:rPr>
              <a:t> possible and </a:t>
            </a:r>
            <a:r>
              <a:rPr lang="de-DE" sz="1200" kern="1200" dirty="0" err="1">
                <a:solidFill>
                  <a:schemeClr val="tx1"/>
                </a:solidFill>
                <a:effectLst/>
                <a:latin typeface="+mn-lt"/>
                <a:ea typeface="+mn-ea"/>
                <a:cs typeface="+mn-cs"/>
              </a:rPr>
              <a:t>therefore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takes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account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following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five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indicators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which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are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crucial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regard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setting</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basis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anti-social </a:t>
            </a:r>
            <a:r>
              <a:rPr lang="de-DE" sz="1200" kern="1200" dirty="0" err="1">
                <a:solidFill>
                  <a:schemeClr val="tx1"/>
                </a:solidFill>
                <a:effectLst/>
                <a:latin typeface="+mn-lt"/>
                <a:ea typeface="+mn-ea"/>
                <a:cs typeface="+mn-cs"/>
              </a:rPr>
              <a:t>behavior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which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bullying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might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one</a:t>
            </a:r>
            <a:r>
              <a:rPr lang="de-DE" sz="1200" kern="1200" dirty="0">
                <a:solidFill>
                  <a:schemeClr val="tx1"/>
                </a:solidFill>
                <a:effectLst/>
                <a:latin typeface="+mn-lt"/>
                <a:ea typeface="+mn-ea"/>
                <a:cs typeface="+mn-cs"/>
              </a:rPr>
              <a:t> form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Child </a:t>
            </a:r>
            <a:r>
              <a:rPr lang="de-DE" sz="1200" kern="1200" dirty="0" err="1">
                <a:solidFill>
                  <a:schemeClr val="tx1"/>
                </a:solidFill>
                <a:effectLst/>
                <a:latin typeface="+mn-lt"/>
                <a:ea typeface="+mn-ea"/>
                <a:cs typeface="+mn-cs"/>
              </a:rPr>
              <a:t>poverty</a:t>
            </a:r>
            <a:r>
              <a:rPr lang="de-DE" sz="1200" kern="1200" dirty="0">
                <a:solidFill>
                  <a:schemeClr val="tx1"/>
                </a:solidFill>
                <a:effectLst/>
                <a:latin typeface="+mn-lt"/>
                <a:ea typeface="+mn-ea"/>
                <a:cs typeface="+mn-cs"/>
              </a:rPr>
              <a:t> rate</a:t>
            </a: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employees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above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social </a:t>
            </a:r>
            <a:r>
              <a:rPr lang="de-DE" sz="1200" kern="1200" dirty="0" err="1">
                <a:solidFill>
                  <a:schemeClr val="tx1"/>
                </a:solidFill>
                <a:effectLst/>
                <a:latin typeface="+mn-lt"/>
                <a:ea typeface="+mn-ea"/>
                <a:cs typeface="+mn-cs"/>
              </a:rPr>
              <a:t>assessment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threshold</a:t>
            </a:r>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children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whose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home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language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is</a:t>
            </a:r>
            <a:r>
              <a:rPr lang="de-DE" sz="1200" kern="1200" dirty="0">
                <a:solidFill>
                  <a:schemeClr val="tx1"/>
                </a:solidFill>
                <a:effectLst/>
                <a:latin typeface="+mn-lt"/>
                <a:ea typeface="+mn-ea"/>
                <a:cs typeface="+mn-cs"/>
              </a:rPr>
              <a:t> not German</a:t>
            </a: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children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with</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migration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experience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excluding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origins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German-</a:t>
            </a:r>
            <a:r>
              <a:rPr lang="de-DE" sz="1200" kern="1200" dirty="0" err="1">
                <a:solidFill>
                  <a:schemeClr val="tx1"/>
                </a:solidFill>
                <a:effectLst/>
                <a:latin typeface="+mn-lt"/>
                <a:ea typeface="+mn-ea"/>
                <a:cs typeface="+mn-cs"/>
              </a:rPr>
              <a:t>speaking</a:t>
            </a:r>
            <a:r>
              <a:rPr lang="de-DE" sz="1200" kern="1200" dirty="0">
                <a:solidFill>
                  <a:schemeClr val="tx1"/>
                </a:solidFill>
                <a:effectLst/>
                <a:latin typeface="+mn-lt"/>
                <a:ea typeface="+mn-ea"/>
                <a:cs typeface="+mn-cs"/>
              </a:rPr>
              <a:t> countries)</a:t>
            </a:r>
          </a:p>
          <a:p>
            <a:r>
              <a:rPr lang="de-DE" sz="1200" kern="1200" dirty="0">
                <a:solidFill>
                  <a:schemeClr val="tx1"/>
                </a:solidFill>
                <a:effectLst/>
                <a:latin typeface="+mn-lt"/>
                <a:ea typeface="+mn-ea"/>
                <a:cs typeface="+mn-cs"/>
              </a:rPr>
              <a:t>Proportion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university</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graduates</a:t>
            </a: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7B2BA392-522B-4662-9940-0A327AA9EE6C}" type="slidenum">
              <a:rPr lang="de-DE" smtClean="0"/>
              <a:t>67</a:t>
            </a:fld>
            <a:endParaRPr lang="de-DE"/>
          </a:p>
        </p:txBody>
      </p:sp>
    </p:spTree>
    <p:extLst>
      <p:ext uri="{BB962C8B-B14F-4D97-AF65-F5344CB8AC3E}">
        <p14:creationId xmlns:p14="http://schemas.microsoft.com/office/powerpoint/2010/main" val="3826259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t>When working on developing an area in process like ours it is important to incorporate research or some form of evaluation. That is what we did from the beginning. For ten years professor Anna Karin </a:t>
            </a:r>
            <a:r>
              <a:rPr lang="en-US" dirty="0" err="1"/>
              <a:t>Ivert</a:t>
            </a:r>
            <a:r>
              <a:rPr lang="en-US" dirty="0"/>
              <a:t> at </a:t>
            </a:r>
            <a:r>
              <a:rPr lang="en-US" dirty="0" err="1"/>
              <a:t>malmö</a:t>
            </a:r>
            <a:r>
              <a:rPr lang="en-US" dirty="0"/>
              <a:t> university Faculty of criminology as studied our work together </a:t>
            </a:r>
            <a:r>
              <a:rPr lang="en-US" dirty="0" err="1"/>
              <a:t>woth</a:t>
            </a:r>
            <a:r>
              <a:rPr lang="en-US" dirty="0"/>
              <a:t> ere </a:t>
            </a:r>
            <a:r>
              <a:rPr lang="en-US" dirty="0" err="1"/>
              <a:t>collegues</a:t>
            </a:r>
            <a:r>
              <a:rPr lang="en-US" dirty="0"/>
              <a:t>. </a:t>
            </a:r>
          </a:p>
          <a:p>
            <a:r>
              <a:rPr lang="en-US" dirty="0"/>
              <a:t>There are books, and numerous articles have been written about our successful work. </a:t>
            </a:r>
            <a:endParaRPr lang="sv-SE" dirty="0"/>
          </a:p>
        </p:txBody>
      </p:sp>
      <p:sp>
        <p:nvSpPr>
          <p:cNvPr id="4" name="Platshållare för bildnummer 3"/>
          <p:cNvSpPr>
            <a:spLocks noGrp="1"/>
          </p:cNvSpPr>
          <p:nvPr>
            <p:ph type="sldNum" sz="quarter" idx="5"/>
          </p:nvPr>
        </p:nvSpPr>
        <p:spPr/>
        <p:txBody>
          <a:bodyPr/>
          <a:lstStyle/>
          <a:p>
            <a:fld id="{5EAA7035-D2C1-4FCB-B79A-47411935A116}" type="slidenum">
              <a:rPr lang="sv-SE" smtClean="0"/>
              <a:t>72</a:t>
            </a:fld>
            <a:endParaRPr lang="sv-SE"/>
          </a:p>
        </p:txBody>
      </p:sp>
    </p:spTree>
    <p:extLst>
      <p:ext uri="{BB962C8B-B14F-4D97-AF65-F5344CB8AC3E}">
        <p14:creationId xmlns:p14="http://schemas.microsoft.com/office/powerpoint/2010/main" val="24723779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And </a:t>
            </a:r>
            <a:r>
              <a:rPr lang="nb-NO" dirty="0" err="1"/>
              <a:t>now</a:t>
            </a:r>
            <a:r>
              <a:rPr lang="nb-NO" dirty="0"/>
              <a:t> I </a:t>
            </a:r>
            <a:r>
              <a:rPr lang="nb-NO" dirty="0" err="1"/>
              <a:t>would</a:t>
            </a:r>
            <a:r>
              <a:rPr lang="nb-NO" dirty="0"/>
              <a:t> like to </a:t>
            </a:r>
            <a:r>
              <a:rPr lang="nb-NO" dirty="0" err="1"/>
              <a:t>briefly</a:t>
            </a:r>
            <a:r>
              <a:rPr lang="nb-NO" dirty="0"/>
              <a:t> present </a:t>
            </a:r>
            <a:r>
              <a:rPr lang="nb-NO" dirty="0" err="1"/>
              <a:t>the</a:t>
            </a:r>
            <a:r>
              <a:rPr lang="nb-NO" dirty="0"/>
              <a:t> </a:t>
            </a:r>
            <a:r>
              <a:rPr lang="nb-NO" dirty="0" err="1"/>
              <a:t>project</a:t>
            </a:r>
            <a:r>
              <a:rPr lang="nb-NO" dirty="0"/>
              <a:t> «Drama and Bullying», </a:t>
            </a:r>
            <a:r>
              <a:rPr lang="nb-NO" dirty="0" err="1"/>
              <a:t>which</a:t>
            </a:r>
            <a:r>
              <a:rPr lang="nb-NO" dirty="0"/>
              <a:t> </a:t>
            </a:r>
            <a:r>
              <a:rPr lang="nb-NO" dirty="0" err="1"/>
              <a:t>was</a:t>
            </a:r>
            <a:r>
              <a:rPr lang="nb-NO" dirty="0"/>
              <a:t> </a:t>
            </a:r>
            <a:r>
              <a:rPr lang="nb-NO" dirty="0" err="1"/>
              <a:t>conducted</a:t>
            </a:r>
            <a:r>
              <a:rPr lang="nb-NO" dirty="0"/>
              <a:t> by </a:t>
            </a:r>
            <a:r>
              <a:rPr lang="nb-NO" dirty="0" err="1"/>
              <a:t>me</a:t>
            </a:r>
            <a:r>
              <a:rPr lang="nb-NO" dirty="0"/>
              <a:t> and Mette Bøe Lyngstad, </a:t>
            </a:r>
            <a:r>
              <a:rPr lang="nb-NO" dirty="0" err="1"/>
              <a:t>who</a:t>
            </a:r>
            <a:r>
              <a:rPr lang="nb-NO" dirty="0"/>
              <a:t> is a professor in Drama and Applied </a:t>
            </a:r>
            <a:r>
              <a:rPr lang="nb-NO" dirty="0" err="1"/>
              <a:t>Theatreand</a:t>
            </a:r>
            <a:r>
              <a:rPr lang="nb-NO" dirty="0"/>
              <a:t> </a:t>
            </a:r>
            <a:r>
              <a:rPr lang="nb-NO" dirty="0" err="1"/>
              <a:t>she</a:t>
            </a:r>
            <a:r>
              <a:rPr lang="nb-NO" dirty="0"/>
              <a:t> is </a:t>
            </a:r>
            <a:r>
              <a:rPr lang="nb-NO" dirty="0" err="1"/>
              <a:t>with</a:t>
            </a:r>
            <a:r>
              <a:rPr lang="nb-NO" dirty="0"/>
              <a:t> </a:t>
            </a:r>
            <a:r>
              <a:rPr lang="nb-NO" dirty="0" err="1"/>
              <a:t>us</a:t>
            </a:r>
            <a:r>
              <a:rPr lang="nb-NO" dirty="0"/>
              <a:t> </a:t>
            </a:r>
            <a:r>
              <a:rPr lang="nb-NO" dirty="0" err="1"/>
              <a:t>today</a:t>
            </a:r>
            <a:r>
              <a:rPr lang="nb-NO" dirty="0"/>
              <a:t>.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76</a:t>
            </a:fld>
            <a:endParaRPr lang="nb-NO"/>
          </a:p>
        </p:txBody>
      </p:sp>
    </p:spTree>
    <p:extLst>
      <p:ext uri="{BB962C8B-B14F-4D97-AF65-F5344CB8AC3E}">
        <p14:creationId xmlns:p14="http://schemas.microsoft.com/office/powerpoint/2010/main" val="3432871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a:t>The Norwegian Directorate for Education and Training underscored that … </a:t>
            </a:r>
            <a:endParaRPr lang="nb-NO" dirty="0"/>
          </a:p>
        </p:txBody>
      </p:sp>
      <p:sp>
        <p:nvSpPr>
          <p:cNvPr id="4" name="Plassholder for lysbildenummer 3"/>
          <p:cNvSpPr>
            <a:spLocks noGrp="1"/>
          </p:cNvSpPr>
          <p:nvPr>
            <p:ph type="sldNum" sz="quarter" idx="5"/>
          </p:nvPr>
        </p:nvSpPr>
        <p:spPr/>
        <p:txBody>
          <a:bodyPr/>
          <a:lstStyle/>
          <a:p>
            <a:fld id="{2DDB37BC-DD51-4837-A103-9969C2F5F021}" type="slidenum">
              <a:rPr lang="nb-NO" smtClean="0"/>
              <a:t>77</a:t>
            </a:fld>
            <a:endParaRPr lang="nb-NO"/>
          </a:p>
        </p:txBody>
      </p:sp>
    </p:spTree>
    <p:extLst>
      <p:ext uri="{BB962C8B-B14F-4D97-AF65-F5344CB8AC3E}">
        <p14:creationId xmlns:p14="http://schemas.microsoft.com/office/powerpoint/2010/main" val="2861717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We</a:t>
            </a:r>
            <a:r>
              <a:rPr lang="nb-NO" dirty="0"/>
              <a:t> </a:t>
            </a:r>
            <a:r>
              <a:rPr lang="nb-NO" dirty="0" err="1"/>
              <a:t>formulated</a:t>
            </a:r>
            <a:r>
              <a:rPr lang="nb-NO" dirty="0"/>
              <a:t> </a:t>
            </a:r>
            <a:r>
              <a:rPr lang="nb-NO" dirty="0" err="1"/>
              <a:t>two</a:t>
            </a:r>
            <a:r>
              <a:rPr lang="nb-NO" dirty="0"/>
              <a:t> research questions to </a:t>
            </a:r>
            <a:r>
              <a:rPr lang="nb-NO" dirty="0" err="1"/>
              <a:t>explore</a:t>
            </a:r>
            <a:r>
              <a:rPr lang="nb-NO" dirty="0"/>
              <a:t> </a:t>
            </a:r>
            <a:r>
              <a:rPr lang="nb-NO" dirty="0" err="1"/>
              <a:t>the</a:t>
            </a:r>
            <a:r>
              <a:rPr lang="nb-NO" dirty="0"/>
              <a:t> </a:t>
            </a:r>
            <a:r>
              <a:rPr lang="nb-NO" dirty="0" err="1"/>
              <a:t>use</a:t>
            </a:r>
            <a:r>
              <a:rPr lang="nb-NO" dirty="0"/>
              <a:t> of drama in </a:t>
            </a:r>
            <a:r>
              <a:rPr lang="nb-NO" dirty="0" err="1"/>
              <a:t>bullying</a:t>
            </a:r>
            <a:r>
              <a:rPr lang="nb-NO" dirty="0"/>
              <a:t> </a:t>
            </a:r>
            <a:r>
              <a:rPr lang="nb-NO" dirty="0" err="1"/>
              <a:t>prevention</a:t>
            </a:r>
            <a:r>
              <a:rPr lang="nb-NO" dirty="0"/>
              <a:t>: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78</a:t>
            </a:fld>
            <a:endParaRPr lang="nb-NO"/>
          </a:p>
        </p:txBody>
      </p:sp>
    </p:spTree>
    <p:extLst>
      <p:ext uri="{BB962C8B-B14F-4D97-AF65-F5344CB8AC3E}">
        <p14:creationId xmlns:p14="http://schemas.microsoft.com/office/powerpoint/2010/main" val="24501547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Now</a:t>
            </a:r>
            <a:r>
              <a:rPr lang="nb-NO" dirty="0"/>
              <a:t> </a:t>
            </a:r>
            <a:r>
              <a:rPr lang="nb-NO" dirty="0" err="1"/>
              <a:t>imagine</a:t>
            </a:r>
            <a:r>
              <a:rPr lang="nb-NO" dirty="0"/>
              <a:t> </a:t>
            </a:r>
            <a:r>
              <a:rPr lang="nb-NO" dirty="0" err="1"/>
              <a:t>that</a:t>
            </a:r>
            <a:r>
              <a:rPr lang="nb-NO" dirty="0"/>
              <a:t> </a:t>
            </a:r>
            <a:r>
              <a:rPr lang="nb-NO" dirty="0" err="1"/>
              <a:t>you</a:t>
            </a:r>
            <a:r>
              <a:rPr lang="nb-NO" dirty="0"/>
              <a:t> </a:t>
            </a:r>
            <a:r>
              <a:rPr lang="nb-NO" dirty="0" err="1"/>
              <a:t>are</a:t>
            </a:r>
            <a:r>
              <a:rPr lang="nb-NO" dirty="0"/>
              <a:t> </a:t>
            </a:r>
            <a:r>
              <a:rPr lang="nb-NO" dirty="0" err="1"/>
              <a:t>one</a:t>
            </a:r>
            <a:r>
              <a:rPr lang="nb-NO" dirty="0"/>
              <a:t> of </a:t>
            </a:r>
            <a:r>
              <a:rPr lang="nb-NO" dirty="0" err="1"/>
              <a:t>these</a:t>
            </a:r>
            <a:r>
              <a:rPr lang="nb-NO" dirty="0"/>
              <a:t> students in </a:t>
            </a:r>
            <a:r>
              <a:rPr lang="nb-NO" dirty="0" err="1"/>
              <a:t>the</a:t>
            </a:r>
            <a:r>
              <a:rPr lang="nb-NO" dirty="0"/>
              <a:t> AI </a:t>
            </a:r>
            <a:r>
              <a:rPr lang="nb-NO" dirty="0" err="1"/>
              <a:t>generated</a:t>
            </a:r>
            <a:r>
              <a:rPr lang="nb-NO" dirty="0"/>
              <a:t> </a:t>
            </a:r>
            <a:r>
              <a:rPr lang="nb-NO" dirty="0" err="1"/>
              <a:t>picture</a:t>
            </a:r>
            <a:r>
              <a:rPr lang="nb-NO" dirty="0"/>
              <a:t> sitting in </a:t>
            </a:r>
            <a:r>
              <a:rPr lang="nb-NO" dirty="0" err="1"/>
              <a:t>the</a:t>
            </a:r>
            <a:r>
              <a:rPr lang="nb-NO" dirty="0"/>
              <a:t> </a:t>
            </a:r>
            <a:r>
              <a:rPr lang="nb-NO" dirty="0" err="1"/>
              <a:t>circle</a:t>
            </a:r>
            <a:r>
              <a:rPr lang="nb-NO" dirty="0"/>
              <a:t> in </a:t>
            </a:r>
            <a:r>
              <a:rPr lang="nb-NO" dirty="0" err="1"/>
              <a:t>the</a:t>
            </a:r>
            <a:r>
              <a:rPr lang="nb-NO" dirty="0"/>
              <a:t> </a:t>
            </a:r>
            <a:r>
              <a:rPr lang="nb-NO" dirty="0" err="1"/>
              <a:t>classroom</a:t>
            </a:r>
            <a:r>
              <a:rPr lang="nb-NO" dirty="0"/>
              <a:t> and </a:t>
            </a:r>
            <a:r>
              <a:rPr lang="nb-NO" dirty="0" err="1"/>
              <a:t>waiting</a:t>
            </a:r>
            <a:r>
              <a:rPr lang="nb-NO" dirty="0"/>
              <a:t> for </a:t>
            </a:r>
            <a:r>
              <a:rPr lang="nb-NO" dirty="0" err="1"/>
              <a:t>the</a:t>
            </a:r>
            <a:r>
              <a:rPr lang="nb-NO" dirty="0"/>
              <a:t> </a:t>
            </a:r>
            <a:r>
              <a:rPr lang="nb-NO" dirty="0" err="1"/>
              <a:t>beginning</a:t>
            </a:r>
            <a:r>
              <a:rPr lang="nb-NO" dirty="0"/>
              <a:t> of </a:t>
            </a:r>
            <a:r>
              <a:rPr lang="nb-NO" dirty="0" err="1"/>
              <a:t>the</a:t>
            </a:r>
            <a:r>
              <a:rPr lang="nb-NO" dirty="0"/>
              <a:t> </a:t>
            </a:r>
            <a:r>
              <a:rPr lang="nb-NO" dirty="0" err="1"/>
              <a:t>class</a:t>
            </a:r>
            <a:r>
              <a:rPr lang="nb-NO" dirty="0"/>
              <a:t> </a:t>
            </a:r>
            <a:r>
              <a:rPr lang="nb-NO" dirty="0" err="1"/>
              <a:t>meeting</a:t>
            </a:r>
            <a:r>
              <a:rPr lang="nb-NO" dirty="0"/>
              <a:t>. Here </a:t>
            </a:r>
            <a:r>
              <a:rPr lang="nb-NO" dirty="0" err="1"/>
              <a:t>comes</a:t>
            </a:r>
            <a:r>
              <a:rPr lang="nb-NO" dirty="0"/>
              <a:t> </a:t>
            </a:r>
            <a:r>
              <a:rPr lang="nb-NO" dirty="0" err="1"/>
              <a:t>the</a:t>
            </a:r>
            <a:r>
              <a:rPr lang="nb-NO" dirty="0"/>
              <a:t> </a:t>
            </a:r>
            <a:r>
              <a:rPr lang="nb-NO" dirty="0" err="1"/>
              <a:t>teacher</a:t>
            </a:r>
            <a:r>
              <a:rPr lang="nb-NO" dirty="0"/>
              <a:t> in </a:t>
            </a:r>
            <a:r>
              <a:rPr lang="nb-NO" dirty="0" err="1"/>
              <a:t>role</a:t>
            </a:r>
            <a:r>
              <a:rPr lang="nb-NO" dirty="0"/>
              <a:t>….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79</a:t>
            </a:fld>
            <a:endParaRPr lang="nb-NO"/>
          </a:p>
        </p:txBody>
      </p:sp>
    </p:spTree>
    <p:extLst>
      <p:ext uri="{BB962C8B-B14F-4D97-AF65-F5344CB8AC3E}">
        <p14:creationId xmlns:p14="http://schemas.microsoft.com/office/powerpoint/2010/main" val="1607089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Mette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80</a:t>
            </a:fld>
            <a:endParaRPr lang="nb-NO"/>
          </a:p>
        </p:txBody>
      </p:sp>
    </p:spTree>
    <p:extLst>
      <p:ext uri="{BB962C8B-B14F-4D97-AF65-F5344CB8AC3E}">
        <p14:creationId xmlns:p14="http://schemas.microsoft.com/office/powerpoint/2010/main" val="229145979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We</a:t>
            </a:r>
            <a:r>
              <a:rPr lang="nb-NO" dirty="0"/>
              <a:t> </a:t>
            </a:r>
            <a:r>
              <a:rPr lang="nb-NO" dirty="0" err="1"/>
              <a:t>conducted</a:t>
            </a:r>
            <a:r>
              <a:rPr lang="nb-NO" dirty="0"/>
              <a:t> </a:t>
            </a:r>
            <a:r>
              <a:rPr lang="nb-NO" dirty="0" err="1"/>
              <a:t>our</a:t>
            </a:r>
            <a:r>
              <a:rPr lang="nb-NO" dirty="0"/>
              <a:t> </a:t>
            </a:r>
            <a:r>
              <a:rPr lang="nb-NO" dirty="0" err="1"/>
              <a:t>project</a:t>
            </a:r>
            <a:r>
              <a:rPr lang="nb-NO" dirty="0"/>
              <a:t> in </a:t>
            </a:r>
            <a:r>
              <a:rPr lang="nb-NO" dirty="0" err="1"/>
              <a:t>four</a:t>
            </a:r>
            <a:r>
              <a:rPr lang="nb-NO" dirty="0"/>
              <a:t> </a:t>
            </a:r>
            <a:r>
              <a:rPr lang="nb-NO" dirty="0" err="1"/>
              <a:t>classes</a:t>
            </a:r>
            <a:r>
              <a:rPr lang="nb-NO" dirty="0"/>
              <a:t> in </a:t>
            </a:r>
            <a:r>
              <a:rPr lang="nb-NO" dirty="0" err="1"/>
              <a:t>one</a:t>
            </a:r>
            <a:r>
              <a:rPr lang="nb-NO" dirty="0"/>
              <a:t> </a:t>
            </a:r>
            <a:r>
              <a:rPr lang="nb-NO" dirty="0" err="1"/>
              <a:t>secondary</a:t>
            </a:r>
            <a:r>
              <a:rPr lang="nb-NO" dirty="0"/>
              <a:t> </a:t>
            </a:r>
            <a:r>
              <a:rPr lang="nb-NO" dirty="0" err="1"/>
              <a:t>school</a:t>
            </a:r>
            <a:r>
              <a:rPr lang="nb-NO" dirty="0"/>
              <a:t>, </a:t>
            </a:r>
            <a:r>
              <a:rPr lang="nb-NO" dirty="0" err="1"/>
              <a:t>where</a:t>
            </a:r>
            <a:r>
              <a:rPr lang="nb-NO" dirty="0"/>
              <a:t> 95 students in total </a:t>
            </a:r>
            <a:r>
              <a:rPr lang="nb-NO" dirty="0" err="1"/>
              <a:t>participated</a:t>
            </a:r>
            <a:r>
              <a:rPr lang="nb-NO" dirty="0"/>
              <a:t>. </a:t>
            </a:r>
            <a:r>
              <a:rPr lang="nb-NO" dirty="0" err="1"/>
              <a:t>Two</a:t>
            </a:r>
            <a:r>
              <a:rPr lang="nb-NO" dirty="0"/>
              <a:t> </a:t>
            </a:r>
            <a:r>
              <a:rPr lang="nb-NO" dirty="0" err="1"/>
              <a:t>researchers</a:t>
            </a:r>
            <a:r>
              <a:rPr lang="nb-NO" dirty="0"/>
              <a:t> – Mette and I – </a:t>
            </a:r>
            <a:r>
              <a:rPr lang="nb-NO" dirty="0" err="1"/>
              <a:t>were</a:t>
            </a:r>
            <a:r>
              <a:rPr lang="nb-NO" dirty="0"/>
              <a:t> </a:t>
            </a:r>
            <a:r>
              <a:rPr lang="nb-NO" dirty="0" err="1"/>
              <a:t>involved</a:t>
            </a:r>
            <a:r>
              <a:rPr lang="nb-NO" dirty="0"/>
              <a:t>, </a:t>
            </a:r>
            <a:r>
              <a:rPr lang="nb-NO" dirty="0" err="1"/>
              <a:t>where</a:t>
            </a:r>
            <a:r>
              <a:rPr lang="nb-NO" dirty="0"/>
              <a:t> Mette </a:t>
            </a:r>
            <a:r>
              <a:rPr lang="nb-NO" dirty="0" err="1"/>
              <a:t>took</a:t>
            </a:r>
            <a:r>
              <a:rPr lang="nb-NO" dirty="0"/>
              <a:t> a </a:t>
            </a:r>
            <a:r>
              <a:rPr lang="nb-NO" dirty="0" err="1"/>
              <a:t>role</a:t>
            </a:r>
            <a:r>
              <a:rPr lang="nb-NO" dirty="0"/>
              <a:t> as </a:t>
            </a:r>
            <a:r>
              <a:rPr lang="nb-NO" dirty="0" err="1"/>
              <a:t>facilitator</a:t>
            </a:r>
            <a:r>
              <a:rPr lang="nb-NO" dirty="0"/>
              <a:t> of </a:t>
            </a:r>
            <a:r>
              <a:rPr lang="nb-NO" dirty="0" err="1"/>
              <a:t>process</a:t>
            </a:r>
            <a:r>
              <a:rPr lang="nb-NO" dirty="0"/>
              <a:t> drama, and I </a:t>
            </a:r>
            <a:r>
              <a:rPr lang="nb-NO" dirty="0" err="1"/>
              <a:t>was</a:t>
            </a:r>
            <a:r>
              <a:rPr lang="nb-NO" dirty="0"/>
              <a:t> </a:t>
            </a:r>
            <a:r>
              <a:rPr lang="nb-NO" dirty="0" err="1"/>
              <a:t>responsible</a:t>
            </a:r>
            <a:r>
              <a:rPr lang="nb-NO" dirty="0"/>
              <a:t> for </a:t>
            </a:r>
            <a:r>
              <a:rPr lang="nb-NO" dirty="0" err="1"/>
              <a:t>structured</a:t>
            </a:r>
            <a:r>
              <a:rPr lang="nb-NO" dirty="0"/>
              <a:t> </a:t>
            </a:r>
            <a:r>
              <a:rPr lang="nb-NO" dirty="0" err="1"/>
              <a:t>observation</a:t>
            </a:r>
            <a:r>
              <a:rPr lang="nb-NO" dirty="0"/>
              <a:t> and data </a:t>
            </a:r>
            <a:r>
              <a:rPr lang="nb-NO" dirty="0" err="1"/>
              <a:t>collection</a:t>
            </a:r>
            <a:r>
              <a:rPr lang="nb-NO" dirty="0"/>
              <a:t> by </a:t>
            </a:r>
            <a:r>
              <a:rPr lang="nb-NO" dirty="0" err="1"/>
              <a:t>conducting</a:t>
            </a:r>
            <a:r>
              <a:rPr lang="nb-NO" dirty="0"/>
              <a:t> a </a:t>
            </a:r>
            <a:r>
              <a:rPr lang="nb-NO" dirty="0" err="1"/>
              <a:t>short</a:t>
            </a:r>
            <a:r>
              <a:rPr lang="nb-NO" dirty="0"/>
              <a:t> survey.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81</a:t>
            </a:fld>
            <a:endParaRPr lang="nb-NO"/>
          </a:p>
        </p:txBody>
      </p:sp>
    </p:spTree>
    <p:extLst>
      <p:ext uri="{BB962C8B-B14F-4D97-AF65-F5344CB8AC3E}">
        <p14:creationId xmlns:p14="http://schemas.microsoft.com/office/powerpoint/2010/main" val="28856977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Here </a:t>
            </a:r>
            <a:r>
              <a:rPr lang="nb-NO" dirty="0" err="1"/>
              <a:t>we</a:t>
            </a:r>
            <a:r>
              <a:rPr lang="nb-NO" dirty="0"/>
              <a:t> </a:t>
            </a:r>
            <a:r>
              <a:rPr lang="nb-NO" dirty="0" err="1"/>
              <a:t>would</a:t>
            </a:r>
            <a:r>
              <a:rPr lang="nb-NO" dirty="0"/>
              <a:t> like to present </a:t>
            </a:r>
            <a:r>
              <a:rPr lang="nb-NO" dirty="0" err="1"/>
              <a:t>some</a:t>
            </a:r>
            <a:r>
              <a:rPr lang="nb-NO" dirty="0"/>
              <a:t> </a:t>
            </a:r>
            <a:r>
              <a:rPr lang="nb-NO" dirty="0" err="1"/>
              <a:t>examples</a:t>
            </a:r>
            <a:r>
              <a:rPr lang="nb-NO" dirty="0"/>
              <a:t> from letters from students to Steven. As </a:t>
            </a:r>
            <a:r>
              <a:rPr lang="nb-NO" dirty="0" err="1"/>
              <a:t>you</a:t>
            </a:r>
            <a:r>
              <a:rPr lang="nb-NO" dirty="0"/>
              <a:t> </a:t>
            </a:r>
            <a:r>
              <a:rPr lang="nb-NO" dirty="0" err="1"/>
              <a:t>can</a:t>
            </a:r>
            <a:r>
              <a:rPr lang="nb-NO" dirty="0"/>
              <a:t> </a:t>
            </a:r>
            <a:r>
              <a:rPr lang="nb-NO" dirty="0" err="1"/>
              <a:t>see</a:t>
            </a:r>
            <a:r>
              <a:rPr lang="nb-NO" dirty="0"/>
              <a:t>, </a:t>
            </a:r>
            <a:r>
              <a:rPr lang="nb-NO" dirty="0" err="1"/>
              <a:t>the</a:t>
            </a:r>
            <a:r>
              <a:rPr lang="nb-NO" dirty="0"/>
              <a:t> </a:t>
            </a:r>
            <a:r>
              <a:rPr lang="nb-NO" dirty="0" err="1"/>
              <a:t>majority</a:t>
            </a:r>
            <a:r>
              <a:rPr lang="nb-NO" dirty="0"/>
              <a:t> of students </a:t>
            </a:r>
            <a:r>
              <a:rPr lang="nb-NO" dirty="0" err="1"/>
              <a:t>expressed</a:t>
            </a:r>
            <a:r>
              <a:rPr lang="nb-NO" dirty="0"/>
              <a:t> </a:t>
            </a:r>
            <a:r>
              <a:rPr lang="nb-NO" dirty="0" err="1"/>
              <a:t>empathy</a:t>
            </a:r>
            <a:r>
              <a:rPr lang="nb-NO" dirty="0"/>
              <a:t> </a:t>
            </a:r>
            <a:r>
              <a:rPr lang="nb-NO" dirty="0" err="1"/>
              <a:t>along</a:t>
            </a:r>
            <a:r>
              <a:rPr lang="nb-NO" dirty="0"/>
              <a:t> </a:t>
            </a:r>
            <a:r>
              <a:rPr lang="nb-NO" dirty="0" err="1"/>
              <a:t>with</a:t>
            </a:r>
            <a:r>
              <a:rPr lang="nb-NO" dirty="0"/>
              <a:t> </a:t>
            </a:r>
            <a:r>
              <a:rPr lang="nb-NO" dirty="0" err="1"/>
              <a:t>good</a:t>
            </a:r>
            <a:r>
              <a:rPr lang="nb-NO" dirty="0"/>
              <a:t> </a:t>
            </a:r>
            <a:r>
              <a:rPr lang="nb-NO" dirty="0" err="1"/>
              <a:t>wishes</a:t>
            </a:r>
            <a:r>
              <a:rPr lang="nb-NO" dirty="0"/>
              <a:t> to Steven, and </a:t>
            </a:r>
            <a:r>
              <a:rPr lang="nb-NO" dirty="0" err="1"/>
              <a:t>whish</a:t>
            </a:r>
            <a:r>
              <a:rPr lang="nb-NO" dirty="0"/>
              <a:t> to </a:t>
            </a:r>
            <a:r>
              <a:rPr lang="nb-NO" dirty="0" err="1"/>
              <a:t>take</a:t>
            </a:r>
            <a:r>
              <a:rPr lang="nb-NO" dirty="0"/>
              <a:t> </a:t>
            </a:r>
            <a:r>
              <a:rPr lang="nb-NO" dirty="0" err="1"/>
              <a:t>care</a:t>
            </a:r>
            <a:r>
              <a:rPr lang="nb-NO" dirty="0"/>
              <a:t> of him or </a:t>
            </a:r>
            <a:r>
              <a:rPr lang="nb-NO" dirty="0" err="1"/>
              <a:t>help</a:t>
            </a:r>
            <a:r>
              <a:rPr lang="nb-NO" dirty="0"/>
              <a:t> him. If </a:t>
            </a:r>
            <a:r>
              <a:rPr lang="nb-NO" dirty="0" err="1"/>
              <a:t>you</a:t>
            </a:r>
            <a:r>
              <a:rPr lang="nb-NO" dirty="0"/>
              <a:t> </a:t>
            </a:r>
            <a:r>
              <a:rPr lang="nb-NO" dirty="0" err="1"/>
              <a:t>want</a:t>
            </a:r>
            <a:r>
              <a:rPr lang="nb-NO" dirty="0"/>
              <a:t> to </a:t>
            </a:r>
            <a:r>
              <a:rPr lang="nb-NO" dirty="0" err="1"/>
              <a:t>get</a:t>
            </a:r>
            <a:r>
              <a:rPr lang="nb-NO" dirty="0"/>
              <a:t> more </a:t>
            </a:r>
            <a:r>
              <a:rPr lang="nb-NO" dirty="0" err="1"/>
              <a:t>detailed</a:t>
            </a:r>
            <a:r>
              <a:rPr lang="nb-NO" dirty="0"/>
              <a:t> </a:t>
            </a:r>
            <a:r>
              <a:rPr lang="nb-NO" dirty="0" err="1"/>
              <a:t>information</a:t>
            </a:r>
            <a:r>
              <a:rPr lang="nb-NO" dirty="0"/>
              <a:t> </a:t>
            </a:r>
            <a:r>
              <a:rPr lang="nb-NO" dirty="0" err="1"/>
              <a:t>about</a:t>
            </a:r>
            <a:r>
              <a:rPr lang="nb-NO" dirty="0"/>
              <a:t> </a:t>
            </a:r>
            <a:r>
              <a:rPr lang="nb-NO" dirty="0" err="1"/>
              <a:t>the</a:t>
            </a:r>
            <a:r>
              <a:rPr lang="nb-NO" dirty="0"/>
              <a:t> </a:t>
            </a:r>
            <a:r>
              <a:rPr lang="nb-NO" dirty="0" err="1"/>
              <a:t>project</a:t>
            </a:r>
            <a:r>
              <a:rPr lang="nb-NO" dirty="0"/>
              <a:t> and </a:t>
            </a:r>
            <a:r>
              <a:rPr lang="nb-NO" dirty="0" err="1"/>
              <a:t>outcomes</a:t>
            </a:r>
            <a:r>
              <a:rPr lang="nb-NO" dirty="0"/>
              <a:t>, </a:t>
            </a:r>
            <a:r>
              <a:rPr lang="nb-NO" dirty="0" err="1"/>
              <a:t>please</a:t>
            </a:r>
            <a:r>
              <a:rPr lang="nb-NO" dirty="0"/>
              <a:t>, </a:t>
            </a:r>
            <a:r>
              <a:rPr lang="nb-NO" dirty="0" err="1"/>
              <a:t>use</a:t>
            </a:r>
            <a:r>
              <a:rPr lang="nb-NO" dirty="0"/>
              <a:t> </a:t>
            </a:r>
            <a:r>
              <a:rPr lang="nb-NO" dirty="0" err="1"/>
              <a:t>the</a:t>
            </a:r>
            <a:r>
              <a:rPr lang="nb-NO" dirty="0"/>
              <a:t> </a:t>
            </a:r>
            <a:r>
              <a:rPr lang="nb-NO" dirty="0" err="1"/>
              <a:t>provided</a:t>
            </a:r>
            <a:r>
              <a:rPr lang="nb-NO" dirty="0"/>
              <a:t> link and </a:t>
            </a:r>
            <a:r>
              <a:rPr lang="nb-NO" dirty="0" err="1"/>
              <a:t>read</a:t>
            </a:r>
            <a:r>
              <a:rPr lang="nb-NO" dirty="0"/>
              <a:t> </a:t>
            </a:r>
            <a:r>
              <a:rPr lang="nb-NO" dirty="0" err="1"/>
              <a:t>our</a:t>
            </a:r>
            <a:r>
              <a:rPr lang="nb-NO" dirty="0"/>
              <a:t> </a:t>
            </a:r>
            <a:r>
              <a:rPr lang="nb-NO" dirty="0" err="1"/>
              <a:t>article</a:t>
            </a:r>
            <a:r>
              <a:rPr lang="nb-NO" dirty="0"/>
              <a:t>.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84</a:t>
            </a:fld>
            <a:endParaRPr lang="nb-NO"/>
          </a:p>
        </p:txBody>
      </p:sp>
    </p:spTree>
    <p:extLst>
      <p:ext uri="{BB962C8B-B14F-4D97-AF65-F5344CB8AC3E}">
        <p14:creationId xmlns:p14="http://schemas.microsoft.com/office/powerpoint/2010/main" val="4251625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2273D-9CDD-3048-CA95-2FF5EB1332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F63820-CF49-3C64-FBA7-C9609D713B1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FE76148-B8EE-96E3-1278-E0640909A8A8}"/>
              </a:ext>
            </a:extLst>
          </p:cNvPr>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Peer-on-peer TFSV often involves a significant victim-offender overlap, with one form of abuse serving as a "gateway" to others. Such abuse not only impacts on victims' privacy and autonomy but also cultivates a hostile and unsafe educational environment, often resulting in long-lasting psychological, social, and academic consequences.</a:t>
            </a:r>
            <a:endParaRPr lang="es-ES" dirty="0"/>
          </a:p>
        </p:txBody>
      </p:sp>
      <p:sp>
        <p:nvSpPr>
          <p:cNvPr id="4" name="Marcador de número de diapositiva 3">
            <a:extLst>
              <a:ext uri="{FF2B5EF4-FFF2-40B4-BE49-F238E27FC236}">
                <a16:creationId xmlns:a16="http://schemas.microsoft.com/office/drawing/2014/main" id="{0DCD09B3-3822-E4FF-F602-022D97A60087}"/>
              </a:ext>
            </a:extLst>
          </p:cNvPr>
          <p:cNvSpPr>
            <a:spLocks noGrp="1"/>
          </p:cNvSpPr>
          <p:nvPr>
            <p:ph type="sldNum" sz="quarter" idx="5"/>
          </p:nvPr>
        </p:nvSpPr>
        <p:spPr/>
        <p:txBody>
          <a:bodyPr/>
          <a:lstStyle/>
          <a:p>
            <a:fld id="{707A77D2-81C6-4E5F-8574-A550A9008B71}" type="slidenum">
              <a:rPr lang="es-ES" smtClean="0"/>
              <a:t>8</a:t>
            </a:fld>
            <a:endParaRPr lang="es-ES"/>
          </a:p>
        </p:txBody>
      </p:sp>
    </p:spTree>
    <p:extLst>
      <p:ext uri="{BB962C8B-B14F-4D97-AF65-F5344CB8AC3E}">
        <p14:creationId xmlns:p14="http://schemas.microsoft.com/office/powerpoint/2010/main" val="4157055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Thank</a:t>
            </a:r>
            <a:r>
              <a:rPr lang="nb-NO" dirty="0"/>
              <a:t> </a:t>
            </a:r>
            <a:r>
              <a:rPr lang="nb-NO" dirty="0" err="1"/>
              <a:t>you</a:t>
            </a:r>
            <a:r>
              <a:rPr lang="nb-NO" dirty="0"/>
              <a:t> for </a:t>
            </a:r>
            <a:r>
              <a:rPr lang="nb-NO" dirty="0" err="1"/>
              <a:t>your</a:t>
            </a:r>
            <a:r>
              <a:rPr lang="nb-NO" dirty="0"/>
              <a:t> </a:t>
            </a:r>
            <a:r>
              <a:rPr lang="nb-NO" dirty="0" err="1"/>
              <a:t>attention</a:t>
            </a:r>
            <a:r>
              <a:rPr lang="nb-NO" dirty="0"/>
              <a:t>, and </a:t>
            </a:r>
            <a:r>
              <a:rPr lang="nb-NO" dirty="0" err="1"/>
              <a:t>we</a:t>
            </a:r>
            <a:r>
              <a:rPr lang="nb-NO" dirty="0"/>
              <a:t> hope </a:t>
            </a:r>
            <a:r>
              <a:rPr lang="nb-NO" dirty="0" err="1"/>
              <a:t>that</a:t>
            </a:r>
            <a:r>
              <a:rPr lang="nb-NO" dirty="0"/>
              <a:t> </a:t>
            </a:r>
            <a:r>
              <a:rPr lang="nb-NO" dirty="0" err="1"/>
              <a:t>there</a:t>
            </a:r>
            <a:r>
              <a:rPr lang="nb-NO" dirty="0"/>
              <a:t> </a:t>
            </a:r>
            <a:r>
              <a:rPr lang="nb-NO" dirty="0" err="1"/>
              <a:t>will</a:t>
            </a:r>
            <a:r>
              <a:rPr lang="nb-NO" dirty="0"/>
              <a:t> be MORE Drama in Schools, as </a:t>
            </a:r>
            <a:r>
              <a:rPr lang="nb-NO" dirty="0" err="1"/>
              <a:t>some</a:t>
            </a:r>
            <a:r>
              <a:rPr lang="nb-NO" dirty="0"/>
              <a:t> students </a:t>
            </a:r>
            <a:r>
              <a:rPr lang="nb-NO" dirty="0" err="1"/>
              <a:t>mentioned</a:t>
            </a:r>
            <a:r>
              <a:rPr lang="nb-NO" dirty="0"/>
              <a:t> in </a:t>
            </a:r>
            <a:r>
              <a:rPr lang="nb-NO" dirty="0" err="1"/>
              <a:t>filling</a:t>
            </a:r>
            <a:r>
              <a:rPr lang="nb-NO" dirty="0"/>
              <a:t> </a:t>
            </a:r>
            <a:r>
              <a:rPr lang="nb-NO" dirty="0" err="1"/>
              <a:t>out</a:t>
            </a:r>
            <a:r>
              <a:rPr lang="nb-NO" dirty="0"/>
              <a:t> </a:t>
            </a:r>
            <a:r>
              <a:rPr lang="nb-NO" dirty="0" err="1"/>
              <a:t>the</a:t>
            </a:r>
            <a:r>
              <a:rPr lang="nb-NO" dirty="0"/>
              <a:t> Survey. </a:t>
            </a:r>
          </a:p>
        </p:txBody>
      </p:sp>
      <p:sp>
        <p:nvSpPr>
          <p:cNvPr id="4" name="Plassholder for lysbildenummer 3"/>
          <p:cNvSpPr>
            <a:spLocks noGrp="1"/>
          </p:cNvSpPr>
          <p:nvPr>
            <p:ph type="sldNum" sz="quarter" idx="5"/>
          </p:nvPr>
        </p:nvSpPr>
        <p:spPr/>
        <p:txBody>
          <a:bodyPr/>
          <a:lstStyle/>
          <a:p>
            <a:fld id="{2DDB37BC-DD51-4837-A103-9969C2F5F021}" type="slidenum">
              <a:rPr lang="nb-NO" smtClean="0"/>
              <a:t>85</a:t>
            </a:fld>
            <a:endParaRPr lang="nb-NO"/>
          </a:p>
        </p:txBody>
      </p:sp>
    </p:spTree>
    <p:extLst>
      <p:ext uri="{BB962C8B-B14F-4D97-AF65-F5344CB8AC3E}">
        <p14:creationId xmlns:p14="http://schemas.microsoft.com/office/powerpoint/2010/main" val="3581000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417E-CD3D-6365-1BCA-81A387AC5C8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C4BF00-E6E3-3BF3-BFD3-F52E77C005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A21EB02-F99F-CCB9-8B96-045921D6377F}"/>
              </a:ext>
            </a:extLst>
          </p:cNvPr>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Preventing peer-on-peer online sexual abuse requires a targeted approach that addresses the sexual nature of these behaviors, moving beyond general cyberbullying prevention. Key topics for intervention include consent, distinguishing healthy online interactions from abusive ones, the risks associated with sexting, and the legal implications of sharing explicit material.</a:t>
            </a:r>
          </a:p>
          <a:p>
            <a:r>
              <a:rPr lang="en-US" sz="1800" dirty="0">
                <a:solidFill>
                  <a:srgbClr val="000000"/>
                </a:solidFill>
                <a:effectLst/>
                <a:latin typeface="Times New Roman" panose="02020603050405020304" pitchFamily="18" charset="0"/>
                <a:ea typeface="Calibri" panose="020F0502020204030204" pitchFamily="34" charset="0"/>
              </a:rPr>
              <a:t>P</a:t>
            </a:r>
            <a:r>
              <a:rPr lang="en-US" sz="1800" dirty="0">
                <a:solidFill>
                  <a:srgbClr val="000000"/>
                </a:solidFill>
                <a:effectLst/>
                <a:latin typeface="Times New Roman" panose="02020603050405020304" pitchFamily="18" charset="0"/>
                <a:ea typeface="Times New Roman" panose="02020603050405020304" pitchFamily="18" charset="0"/>
              </a:rPr>
              <a:t>eer-led and bystander programs have proven effective in preventing sexual harassment, equipping students with the knowledge and skills to intervene safely when witnessing or suspecting online sexual abuse. </a:t>
            </a:r>
          </a:p>
          <a:p>
            <a:r>
              <a:rPr lang="en-US" sz="1800" dirty="0">
                <a:solidFill>
                  <a:srgbClr val="000000"/>
                </a:solidFill>
                <a:effectLst/>
                <a:latin typeface="Times New Roman" panose="02020603050405020304" pitchFamily="18" charset="0"/>
                <a:ea typeface="Times New Roman" panose="02020603050405020304" pitchFamily="18" charset="0"/>
              </a:rPr>
              <a:t>Victims of sexual harassment often trust peers rather than adults, with many failing to report their experiences. Adolescents may also fear retaliation or feel that reporting will not result in a positive outcome. In this context, effective prevention and intervention strategies must address these barriers by fostering supportive environments and empowering students to seek help. </a:t>
            </a:r>
          </a:p>
          <a:p>
            <a:r>
              <a:rPr lang="en-US" sz="1800" dirty="0">
                <a:solidFill>
                  <a:srgbClr val="000000"/>
                </a:solidFill>
                <a:effectLst/>
                <a:latin typeface="Times New Roman" panose="02020603050405020304" pitchFamily="18" charset="0"/>
                <a:ea typeface="Times New Roman" panose="02020603050405020304" pitchFamily="18" charset="0"/>
              </a:rPr>
              <a:t>Restorative practices focused on rehabilitation, rather than punishment, can help promote empathy and accountability. Additionally, specialized, trauma-informed training for educators and parents may be crucial. </a:t>
            </a:r>
          </a:p>
        </p:txBody>
      </p:sp>
      <p:sp>
        <p:nvSpPr>
          <p:cNvPr id="4" name="Marcador de número de diapositiva 3">
            <a:extLst>
              <a:ext uri="{FF2B5EF4-FFF2-40B4-BE49-F238E27FC236}">
                <a16:creationId xmlns:a16="http://schemas.microsoft.com/office/drawing/2014/main" id="{DBB85BA3-0B0B-DB6E-11DF-C4A4273134A0}"/>
              </a:ext>
            </a:extLst>
          </p:cNvPr>
          <p:cNvSpPr>
            <a:spLocks noGrp="1"/>
          </p:cNvSpPr>
          <p:nvPr>
            <p:ph type="sldNum" sz="quarter" idx="5"/>
          </p:nvPr>
        </p:nvSpPr>
        <p:spPr/>
        <p:txBody>
          <a:bodyPr/>
          <a:lstStyle/>
          <a:p>
            <a:fld id="{707A77D2-81C6-4E5F-8574-A550A9008B71}" type="slidenum">
              <a:rPr lang="es-ES" smtClean="0"/>
              <a:t>9</a:t>
            </a:fld>
            <a:endParaRPr lang="es-ES"/>
          </a:p>
        </p:txBody>
      </p:sp>
    </p:spTree>
    <p:extLst>
      <p:ext uri="{BB962C8B-B14F-4D97-AF65-F5344CB8AC3E}">
        <p14:creationId xmlns:p14="http://schemas.microsoft.com/office/powerpoint/2010/main" val="215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CC72D-CDA5-7CE9-9EF5-E4A48208E57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1D0BCCD-1875-01AD-E3AD-AE170DB7DA3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1E388F-2D9C-6ECC-6AC7-16A9113A0C19}"/>
              </a:ext>
            </a:extLst>
          </p:cNvPr>
          <p:cNvSpPr>
            <a:spLocks noGrp="1"/>
          </p:cNvSpPr>
          <p:nvPr>
            <p:ph type="body" idx="1"/>
          </p:nvPr>
        </p:nvSpPr>
        <p:spPr/>
        <p:txBody>
          <a:bodyPr/>
          <a:lstStyle/>
          <a:p>
            <a:r>
              <a:rPr lang="en-US" sz="1800" dirty="0">
                <a:solidFill>
                  <a:srgbClr val="000000"/>
                </a:solidFill>
                <a:effectLst/>
                <a:latin typeface="Times New Roman" panose="02020603050405020304" pitchFamily="18" charset="0"/>
                <a:ea typeface="Times New Roman" panose="02020603050405020304" pitchFamily="18" charset="0"/>
              </a:rPr>
              <a:t>Effective prevention requires collaboration among schools, technology companies, law enforcement, and online safety organizations.</a:t>
            </a:r>
          </a:p>
          <a:p>
            <a:r>
              <a:rPr lang="en-US" sz="1800" dirty="0">
                <a:solidFill>
                  <a:srgbClr val="000000"/>
                </a:solidFill>
                <a:effectLst/>
                <a:latin typeface="Times New Roman" panose="02020603050405020304" pitchFamily="18" charset="0"/>
                <a:ea typeface="Times New Roman" panose="02020603050405020304" pitchFamily="18" charset="0"/>
              </a:rPr>
              <a:t>Educators, as trusted adults, are in a unique position to help students identify TFSV, offer emotional support, and guide them through the reporting process. On the other hand, parents and caregivers must also play an active role in managing digital risks and creating supportive family environments that promote healthy development and open communication .</a:t>
            </a:r>
          </a:p>
          <a:p>
            <a:r>
              <a:rPr lang="en-US" sz="1800" dirty="0">
                <a:solidFill>
                  <a:srgbClr val="000000"/>
                </a:solidFill>
                <a:effectLst/>
                <a:latin typeface="Times New Roman" panose="02020603050405020304" pitchFamily="18" charset="0"/>
                <a:ea typeface="Times New Roman" panose="02020603050405020304" pitchFamily="18" charset="0"/>
              </a:rPr>
              <a:t>Equally important are support systems for victims. Counseling and rehabilitation programs tailored to the needs of those affected by TFSV are essential for recovery.</a:t>
            </a:r>
            <a:endParaRPr lang="es-ES" dirty="0"/>
          </a:p>
        </p:txBody>
      </p:sp>
      <p:sp>
        <p:nvSpPr>
          <p:cNvPr id="4" name="Marcador de número de diapositiva 3">
            <a:extLst>
              <a:ext uri="{FF2B5EF4-FFF2-40B4-BE49-F238E27FC236}">
                <a16:creationId xmlns:a16="http://schemas.microsoft.com/office/drawing/2014/main" id="{043025EA-33B4-BBE3-9D00-BDE341C45A05}"/>
              </a:ext>
            </a:extLst>
          </p:cNvPr>
          <p:cNvSpPr>
            <a:spLocks noGrp="1"/>
          </p:cNvSpPr>
          <p:nvPr>
            <p:ph type="sldNum" sz="quarter" idx="5"/>
          </p:nvPr>
        </p:nvSpPr>
        <p:spPr/>
        <p:txBody>
          <a:bodyPr/>
          <a:lstStyle/>
          <a:p>
            <a:fld id="{707A77D2-81C6-4E5F-8574-A550A9008B71}" type="slidenum">
              <a:rPr lang="es-ES" smtClean="0"/>
              <a:t>10</a:t>
            </a:fld>
            <a:endParaRPr lang="es-ES"/>
          </a:p>
        </p:txBody>
      </p:sp>
    </p:spTree>
    <p:extLst>
      <p:ext uri="{BB962C8B-B14F-4D97-AF65-F5344CB8AC3E}">
        <p14:creationId xmlns:p14="http://schemas.microsoft.com/office/powerpoint/2010/main" val="753678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dirty="0"/>
              <a:t>Uredite slog naslova matrice</a:t>
            </a:r>
            <a:endParaRPr lang="en-GB" dirty="0"/>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Kliknite, da uredite slog podnaslova matrice</a:t>
            </a:r>
            <a:endParaRPr lang="en-GB" dirty="0"/>
          </a:p>
        </p:txBody>
      </p:sp>
      <p:sp>
        <p:nvSpPr>
          <p:cNvPr id="4" name="Označba mesta datuma 3"/>
          <p:cNvSpPr>
            <a:spLocks noGrp="1"/>
          </p:cNvSpPr>
          <p:nvPr>
            <p:ph type="dt" sz="half" idx="10"/>
          </p:nvPr>
        </p:nvSpPr>
        <p:spPr/>
        <p:txBody>
          <a:bodyPr/>
          <a:lstStyle/>
          <a:p>
            <a:fld id="{11EEBDBE-F45E-4957-BBBE-70292A799B66}" type="datetimeFigureOut">
              <a:rPr lang="en-GB" smtClean="0"/>
              <a:t>22/05/2025</a:t>
            </a:fld>
            <a:endParaRPr lang="en-GB"/>
          </a:p>
        </p:txBody>
      </p:sp>
      <p:sp>
        <p:nvSpPr>
          <p:cNvPr id="5" name="Označba mesta noge 4"/>
          <p:cNvSpPr>
            <a:spLocks noGrp="1"/>
          </p:cNvSpPr>
          <p:nvPr>
            <p:ph type="ftr" sz="quarter" idx="11"/>
          </p:nvPr>
        </p:nvSpPr>
        <p:spPr/>
        <p:txBody>
          <a:bodyPr/>
          <a:lstStyle/>
          <a:p>
            <a:endParaRPr lang="en-GB"/>
          </a:p>
        </p:txBody>
      </p:sp>
      <p:sp>
        <p:nvSpPr>
          <p:cNvPr id="6" name="Označba mesta številke diapozitiva 5"/>
          <p:cNvSpPr>
            <a:spLocks noGrp="1"/>
          </p:cNvSpPr>
          <p:nvPr>
            <p:ph type="sldNum" sz="quarter" idx="12"/>
          </p:nvPr>
        </p:nvSpPr>
        <p:spPr/>
        <p:txBody>
          <a:bodyPr/>
          <a:lstStyle/>
          <a:p>
            <a:fld id="{41C027A9-689A-47E3-82B6-96A4243472F2}" type="slidenum">
              <a:rPr lang="en-GB" smtClean="0"/>
              <a:t>‹#›</a:t>
            </a:fld>
            <a:endParaRPr lang="en-GB"/>
          </a:p>
        </p:txBody>
      </p:sp>
      <p:pic>
        <p:nvPicPr>
          <p:cNvPr id="7" name="Slika 6"/>
          <p:cNvPicPr>
            <a:picLocks noChangeAspect="1"/>
          </p:cNvPicPr>
          <p:nvPr userDrawn="1"/>
        </p:nvPicPr>
        <p:blipFill>
          <a:blip r:embed="rId2"/>
          <a:stretch>
            <a:fillRect/>
          </a:stretch>
        </p:blipFill>
        <p:spPr>
          <a:xfrm>
            <a:off x="0" y="0"/>
            <a:ext cx="2660073" cy="2095645"/>
          </a:xfrm>
          <a:prstGeom prst="rect">
            <a:avLst/>
          </a:prstGeom>
        </p:spPr>
      </p:pic>
      <p:pic>
        <p:nvPicPr>
          <p:cNvPr id="8" name="Slika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2857" y="97146"/>
            <a:ext cx="2442640" cy="512454"/>
          </a:xfrm>
          <a:prstGeom prst="rect">
            <a:avLst/>
          </a:prstGeom>
        </p:spPr>
      </p:pic>
    </p:spTree>
    <p:extLst>
      <p:ext uri="{BB962C8B-B14F-4D97-AF65-F5344CB8AC3E}">
        <p14:creationId xmlns:p14="http://schemas.microsoft.com/office/powerpoint/2010/main" val="2553061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hasCustomPrompt="1"/>
          </p:nvPr>
        </p:nvSpPr>
        <p:spPr>
          <a:xfrm>
            <a:off x="1313792" y="365125"/>
            <a:ext cx="10040007" cy="1325563"/>
          </a:xfrm>
        </p:spPr>
        <p:txBody>
          <a:bodyPr/>
          <a:lstStyle>
            <a:lvl1pPr>
              <a:defRPr b="1">
                <a:solidFill>
                  <a:schemeClr val="bg1"/>
                </a:solidFill>
              </a:defRPr>
            </a:lvl1pPr>
          </a:lstStyle>
          <a:p>
            <a:r>
              <a:rPr lang="sl-SI" dirty="0" err="1"/>
              <a:t>Slide</a:t>
            </a:r>
            <a:r>
              <a:rPr lang="sl-SI" dirty="0"/>
              <a:t> title</a:t>
            </a:r>
            <a:endParaRPr lang="en-GB" dirty="0"/>
          </a:p>
        </p:txBody>
      </p:sp>
      <p:sp>
        <p:nvSpPr>
          <p:cNvPr id="3" name="Označba mesta vsebine 2"/>
          <p:cNvSpPr>
            <a:spLocks noGrp="1"/>
          </p:cNvSpPr>
          <p:nvPr>
            <p:ph idx="1"/>
          </p:nvPr>
        </p:nvSpPr>
        <p:spPr>
          <a:xfrm>
            <a:off x="1313792" y="1825624"/>
            <a:ext cx="10040008" cy="45121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endParaRPr lang="en-GB" dirty="0"/>
          </a:p>
        </p:txBody>
      </p:sp>
      <p:pic>
        <p:nvPicPr>
          <p:cNvPr id="9" name="Slika 8"/>
          <p:cNvPicPr>
            <a:picLocks noChangeAspect="1"/>
          </p:cNvPicPr>
          <p:nvPr userDrawn="1"/>
        </p:nvPicPr>
        <p:blipFill>
          <a:blip r:embed="rId2"/>
          <a:stretch>
            <a:fillRect/>
          </a:stretch>
        </p:blipFill>
        <p:spPr>
          <a:xfrm>
            <a:off x="0" y="0"/>
            <a:ext cx="1235825" cy="973601"/>
          </a:xfrm>
          <a:prstGeom prst="rect">
            <a:avLst/>
          </a:prstGeom>
        </p:spPr>
      </p:pic>
    </p:spTree>
    <p:extLst>
      <p:ext uri="{BB962C8B-B14F-4D97-AF65-F5344CB8AC3E}">
        <p14:creationId xmlns:p14="http://schemas.microsoft.com/office/powerpoint/2010/main" val="378689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1366344" y="365125"/>
            <a:ext cx="9987455" cy="1325563"/>
          </a:xfrm>
        </p:spPr>
        <p:txBody>
          <a:bodyPr/>
          <a:lstStyle/>
          <a:p>
            <a:r>
              <a:rPr lang="sl-SI"/>
              <a:t>Uredite slog naslova matrice</a:t>
            </a:r>
            <a:endParaRPr lang="en-GB"/>
          </a:p>
        </p:txBody>
      </p:sp>
      <p:sp>
        <p:nvSpPr>
          <p:cNvPr id="3" name="Označba mesta vsebine 2"/>
          <p:cNvSpPr>
            <a:spLocks noGrp="1"/>
          </p:cNvSpPr>
          <p:nvPr>
            <p:ph sz="half" idx="1"/>
          </p:nvPr>
        </p:nvSpPr>
        <p:spPr>
          <a:xfrm>
            <a:off x="838200" y="1825625"/>
            <a:ext cx="5181600" cy="465925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vsebine 3"/>
          <p:cNvSpPr>
            <a:spLocks noGrp="1"/>
          </p:cNvSpPr>
          <p:nvPr>
            <p:ph sz="half" idx="2"/>
          </p:nvPr>
        </p:nvSpPr>
        <p:spPr>
          <a:xfrm>
            <a:off x="6172200" y="1825625"/>
            <a:ext cx="5181600" cy="465925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Tree>
    <p:extLst>
      <p:ext uri="{BB962C8B-B14F-4D97-AF65-F5344CB8AC3E}">
        <p14:creationId xmlns:p14="http://schemas.microsoft.com/office/powerpoint/2010/main" val="399079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3"/>
        <p:cNvGrpSpPr/>
        <p:nvPr/>
      </p:nvGrpSpPr>
      <p:grpSpPr>
        <a:xfrm>
          <a:off x="0" y="0"/>
          <a:ext cx="0" cy="0"/>
          <a:chOff x="0" y="0"/>
          <a:chExt cx="0" cy="0"/>
        </a:xfrm>
      </p:grpSpPr>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 name="Google Shape;35;p4"/>
          <p:cNvSpPr txBox="1">
            <a:spLocks noGrp="1"/>
          </p:cNvSpPr>
          <p:nvPr>
            <p:ph type="body" idx="1"/>
          </p:nvPr>
        </p:nvSpPr>
        <p:spPr>
          <a:xfrm>
            <a:off x="960000" y="1484267"/>
            <a:ext cx="10272000" cy="4924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600"/>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36" name="Google Shape;36;p4"/>
          <p:cNvGrpSpPr/>
          <p:nvPr/>
        </p:nvGrpSpPr>
        <p:grpSpPr>
          <a:xfrm>
            <a:off x="-352724" y="-601704"/>
            <a:ext cx="12544725" cy="7459771"/>
            <a:chOff x="-264543" y="-451278"/>
            <a:chExt cx="9408544" cy="5594828"/>
          </a:xfrm>
        </p:grpSpPr>
        <p:sp>
          <p:nvSpPr>
            <p:cNvPr id="37" name="Google Shape;37;p4"/>
            <p:cNvSpPr/>
            <p:nvPr/>
          </p:nvSpPr>
          <p:spPr>
            <a:xfrm flipH="1">
              <a:off x="-264543" y="4621550"/>
              <a:ext cx="522000" cy="522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38" name="Google Shape;38;p4"/>
            <p:cNvSpPr/>
            <p:nvPr/>
          </p:nvSpPr>
          <p:spPr>
            <a:xfrm flipH="1">
              <a:off x="1524957" y="4752025"/>
              <a:ext cx="261000" cy="26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39" name="Google Shape;39;p4"/>
            <p:cNvCxnSpPr>
              <a:endCxn id="37" idx="6"/>
            </p:cNvCxnSpPr>
            <p:nvPr/>
          </p:nvCxnSpPr>
          <p:spPr>
            <a:xfrm rot="10800000">
              <a:off x="-264543" y="4882550"/>
              <a:ext cx="2050500" cy="0"/>
            </a:xfrm>
            <a:prstGeom prst="straightConnector1">
              <a:avLst/>
            </a:prstGeom>
            <a:noFill/>
            <a:ln w="19050" cap="flat" cmpd="sng">
              <a:solidFill>
                <a:schemeClr val="dk1"/>
              </a:solidFill>
              <a:prstDash val="solid"/>
              <a:round/>
              <a:headEnd type="none" w="med" len="med"/>
              <a:tailEnd type="none" w="med" len="med"/>
            </a:ln>
          </p:spPr>
        </p:cxnSp>
        <p:grpSp>
          <p:nvGrpSpPr>
            <p:cNvPr id="40" name="Google Shape;40;p4"/>
            <p:cNvGrpSpPr/>
            <p:nvPr/>
          </p:nvGrpSpPr>
          <p:grpSpPr>
            <a:xfrm>
              <a:off x="8269200" y="-451278"/>
              <a:ext cx="874800" cy="1023176"/>
              <a:chOff x="0" y="-451278"/>
              <a:chExt cx="874800" cy="1023176"/>
            </a:xfrm>
          </p:grpSpPr>
          <p:sp>
            <p:nvSpPr>
              <p:cNvPr id="41" name="Google Shape;41;p4"/>
              <p:cNvSpPr/>
              <p:nvPr/>
            </p:nvSpPr>
            <p:spPr>
              <a:xfrm>
                <a:off x="266050" y="229298"/>
                <a:ext cx="342600" cy="3426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42" name="Google Shape;42;p4"/>
              <p:cNvSpPr/>
              <p:nvPr/>
            </p:nvSpPr>
            <p:spPr>
              <a:xfrm>
                <a:off x="0" y="-451278"/>
                <a:ext cx="874800" cy="87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grpSp>
      </p:grpSp>
    </p:spTree>
    <p:extLst>
      <p:ext uri="{BB962C8B-B14F-4D97-AF65-F5344CB8AC3E}">
        <p14:creationId xmlns:p14="http://schemas.microsoft.com/office/powerpoint/2010/main" val="424551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3" name="Google Shape;73;p7"/>
          <p:cNvSpPr txBox="1">
            <a:spLocks noGrp="1"/>
          </p:cNvSpPr>
          <p:nvPr>
            <p:ph type="body" idx="1"/>
          </p:nvPr>
        </p:nvSpPr>
        <p:spPr>
          <a:xfrm>
            <a:off x="960000" y="1536633"/>
            <a:ext cx="44296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74" name="Google Shape;74;p7"/>
          <p:cNvGrpSpPr/>
          <p:nvPr/>
        </p:nvGrpSpPr>
        <p:grpSpPr>
          <a:xfrm>
            <a:off x="-841300" y="182600"/>
            <a:ext cx="13239693" cy="6675405"/>
            <a:chOff x="-630975" y="136950"/>
            <a:chExt cx="9929770" cy="5006554"/>
          </a:xfrm>
        </p:grpSpPr>
        <p:grpSp>
          <p:nvGrpSpPr>
            <p:cNvPr id="75" name="Google Shape;75;p7"/>
            <p:cNvGrpSpPr/>
            <p:nvPr/>
          </p:nvGrpSpPr>
          <p:grpSpPr>
            <a:xfrm rot="5400000">
              <a:off x="7966640" y="3811349"/>
              <a:ext cx="1789510" cy="874800"/>
              <a:chOff x="7354490" y="4445149"/>
              <a:chExt cx="1789510" cy="874800"/>
            </a:xfrm>
          </p:grpSpPr>
          <p:sp>
            <p:nvSpPr>
              <p:cNvPr id="76" name="Google Shape;76;p7"/>
              <p:cNvSpPr/>
              <p:nvPr/>
            </p:nvSpPr>
            <p:spPr>
              <a:xfrm>
                <a:off x="7354490" y="4445149"/>
                <a:ext cx="874800" cy="8748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77" name="Google Shape;77;p7"/>
              <p:cNvSpPr/>
              <p:nvPr/>
            </p:nvSpPr>
            <p:spPr>
              <a:xfrm>
                <a:off x="7661375" y="4752049"/>
                <a:ext cx="261000" cy="26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78" name="Google Shape;78;p7"/>
              <p:cNvSpPr/>
              <p:nvPr/>
            </p:nvSpPr>
            <p:spPr>
              <a:xfrm>
                <a:off x="8883000" y="4752050"/>
                <a:ext cx="261000" cy="26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79" name="Google Shape;79;p7"/>
              <p:cNvCxnSpPr/>
              <p:nvPr/>
            </p:nvCxnSpPr>
            <p:spPr>
              <a:xfrm>
                <a:off x="7354500" y="4882550"/>
                <a:ext cx="1789500" cy="0"/>
              </a:xfrm>
              <a:prstGeom prst="straightConnector1">
                <a:avLst/>
              </a:prstGeom>
              <a:noFill/>
              <a:ln w="19050" cap="flat" cmpd="sng">
                <a:solidFill>
                  <a:schemeClr val="dk1"/>
                </a:solidFill>
                <a:prstDash val="solid"/>
                <a:round/>
                <a:headEnd type="none" w="med" len="med"/>
                <a:tailEnd type="none" w="med" len="med"/>
              </a:ln>
            </p:spPr>
          </p:cxnSp>
        </p:grpSp>
        <p:grpSp>
          <p:nvGrpSpPr>
            <p:cNvPr id="80" name="Google Shape;80;p7"/>
            <p:cNvGrpSpPr/>
            <p:nvPr/>
          </p:nvGrpSpPr>
          <p:grpSpPr>
            <a:xfrm rot="-5400000">
              <a:off x="227100" y="-721125"/>
              <a:ext cx="261000" cy="1977150"/>
              <a:chOff x="227100" y="-187650"/>
              <a:chExt cx="261000" cy="1977150"/>
            </a:xfrm>
          </p:grpSpPr>
          <p:sp>
            <p:nvSpPr>
              <p:cNvPr id="81" name="Google Shape;81;p7"/>
              <p:cNvSpPr/>
              <p:nvPr/>
            </p:nvSpPr>
            <p:spPr>
              <a:xfrm rot="5400000">
                <a:off x="-261000" y="300450"/>
                <a:ext cx="1237200" cy="2610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82" name="Google Shape;82;p7"/>
              <p:cNvSpPr/>
              <p:nvPr/>
            </p:nvSpPr>
            <p:spPr>
              <a:xfrm>
                <a:off x="227100" y="1528500"/>
                <a:ext cx="261000" cy="2610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83" name="Google Shape;83;p7"/>
              <p:cNvCxnSpPr/>
              <p:nvPr/>
            </p:nvCxnSpPr>
            <p:spPr>
              <a:xfrm>
                <a:off x="357600" y="0"/>
                <a:ext cx="0" cy="1789500"/>
              </a:xfrm>
              <a:prstGeom prst="straightConnector1">
                <a:avLst/>
              </a:prstGeom>
              <a:noFill/>
              <a:ln w="19050" cap="flat" cmpd="sng">
                <a:solidFill>
                  <a:schemeClr val="dk1"/>
                </a:solidFill>
                <a:prstDash val="solid"/>
                <a:round/>
                <a:headEnd type="none" w="med" len="med"/>
                <a:tailEnd type="none" w="med" len="med"/>
              </a:ln>
            </p:spPr>
          </p:cxnSp>
        </p:grpSp>
      </p:grpSp>
    </p:spTree>
    <p:extLst>
      <p:ext uri="{BB962C8B-B14F-4D97-AF65-F5344CB8AC3E}">
        <p14:creationId xmlns:p14="http://schemas.microsoft.com/office/powerpoint/2010/main" val="3153947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grpSp>
        <p:nvGrpSpPr>
          <p:cNvPr id="61" name="Google Shape;61;p6"/>
          <p:cNvGrpSpPr/>
          <p:nvPr/>
        </p:nvGrpSpPr>
        <p:grpSpPr>
          <a:xfrm>
            <a:off x="-841300" y="182600"/>
            <a:ext cx="13038333" cy="6675405"/>
            <a:chOff x="-630975" y="136950"/>
            <a:chExt cx="9778750" cy="5006554"/>
          </a:xfrm>
        </p:grpSpPr>
        <p:grpSp>
          <p:nvGrpSpPr>
            <p:cNvPr id="62" name="Google Shape;62;p6"/>
            <p:cNvGrpSpPr/>
            <p:nvPr/>
          </p:nvGrpSpPr>
          <p:grpSpPr>
            <a:xfrm rot="5400000">
              <a:off x="7966673" y="3962402"/>
              <a:ext cx="1789504" cy="572700"/>
              <a:chOff x="7354496" y="4596170"/>
              <a:chExt cx="1789504" cy="572700"/>
            </a:xfrm>
          </p:grpSpPr>
          <p:sp>
            <p:nvSpPr>
              <p:cNvPr id="63" name="Google Shape;63;p6"/>
              <p:cNvSpPr/>
              <p:nvPr/>
            </p:nvSpPr>
            <p:spPr>
              <a:xfrm rot="-5400000">
                <a:off x="7354496" y="4596170"/>
                <a:ext cx="572700" cy="5727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64" name="Google Shape;64;p6"/>
              <p:cNvSpPr/>
              <p:nvPr/>
            </p:nvSpPr>
            <p:spPr>
              <a:xfrm>
                <a:off x="7510350" y="4752049"/>
                <a:ext cx="261000" cy="26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65" name="Google Shape;65;p6"/>
              <p:cNvSpPr/>
              <p:nvPr/>
            </p:nvSpPr>
            <p:spPr>
              <a:xfrm>
                <a:off x="8883000" y="4752050"/>
                <a:ext cx="261000" cy="261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66" name="Google Shape;66;p6"/>
              <p:cNvCxnSpPr/>
              <p:nvPr/>
            </p:nvCxnSpPr>
            <p:spPr>
              <a:xfrm>
                <a:off x="7354500" y="4882550"/>
                <a:ext cx="1789500" cy="0"/>
              </a:xfrm>
              <a:prstGeom prst="straightConnector1">
                <a:avLst/>
              </a:prstGeom>
              <a:noFill/>
              <a:ln w="19050" cap="flat" cmpd="sng">
                <a:solidFill>
                  <a:schemeClr val="dk1"/>
                </a:solidFill>
                <a:prstDash val="solid"/>
                <a:round/>
                <a:headEnd type="none" w="med" len="med"/>
                <a:tailEnd type="none" w="med" len="med"/>
              </a:ln>
            </p:spPr>
          </p:cxnSp>
        </p:grpSp>
        <p:grpSp>
          <p:nvGrpSpPr>
            <p:cNvPr id="67" name="Google Shape;67;p6"/>
            <p:cNvGrpSpPr/>
            <p:nvPr/>
          </p:nvGrpSpPr>
          <p:grpSpPr>
            <a:xfrm rot="-5400000">
              <a:off x="227100" y="-721125"/>
              <a:ext cx="261000" cy="1977150"/>
              <a:chOff x="227100" y="-187650"/>
              <a:chExt cx="261000" cy="1977150"/>
            </a:xfrm>
          </p:grpSpPr>
          <p:sp>
            <p:nvSpPr>
              <p:cNvPr id="68" name="Google Shape;68;p6"/>
              <p:cNvSpPr/>
              <p:nvPr/>
            </p:nvSpPr>
            <p:spPr>
              <a:xfrm rot="5400000">
                <a:off x="-261000" y="300450"/>
                <a:ext cx="1237200" cy="2610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69" name="Google Shape;69;p6"/>
              <p:cNvSpPr/>
              <p:nvPr/>
            </p:nvSpPr>
            <p:spPr>
              <a:xfrm>
                <a:off x="227100" y="1528500"/>
                <a:ext cx="261000" cy="2610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70" name="Google Shape;70;p6"/>
              <p:cNvCxnSpPr/>
              <p:nvPr/>
            </p:nvCxnSpPr>
            <p:spPr>
              <a:xfrm>
                <a:off x="357600" y="0"/>
                <a:ext cx="0" cy="1789500"/>
              </a:xfrm>
              <a:prstGeom prst="straightConnector1">
                <a:avLst/>
              </a:prstGeom>
              <a:noFill/>
              <a:ln w="19050" cap="flat" cmpd="sng">
                <a:solidFill>
                  <a:schemeClr val="dk1"/>
                </a:solidFill>
                <a:prstDash val="solid"/>
                <a:round/>
                <a:headEnd type="none" w="med" len="med"/>
                <a:tailEnd type="none" w="med" len="med"/>
              </a:ln>
            </p:spPr>
          </p:cxnSp>
        </p:grpSp>
      </p:grpSp>
    </p:spTree>
    <p:extLst>
      <p:ext uri="{BB962C8B-B14F-4D97-AF65-F5344CB8AC3E}">
        <p14:creationId xmlns:p14="http://schemas.microsoft.com/office/powerpoint/2010/main" val="236946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8"/>
        <p:cNvGrpSpPr/>
        <p:nvPr/>
      </p:nvGrpSpPr>
      <p:grpSpPr>
        <a:xfrm>
          <a:off x="0" y="0"/>
          <a:ext cx="0" cy="0"/>
          <a:chOff x="0" y="0"/>
          <a:chExt cx="0" cy="0"/>
        </a:xfrm>
      </p:grpSpPr>
      <p:sp>
        <p:nvSpPr>
          <p:cNvPr id="149" name="Google Shape;149;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sz="4267"/>
            </a:lvl2pPr>
            <a:lvl3pPr lvl="2" rtl="0">
              <a:spcBef>
                <a:spcPts val="0"/>
              </a:spcBef>
              <a:spcAft>
                <a:spcPts val="0"/>
              </a:spcAft>
              <a:buSzPts val="3200"/>
              <a:buNone/>
              <a:defRPr sz="4267"/>
            </a:lvl3pPr>
            <a:lvl4pPr lvl="3" rtl="0">
              <a:spcBef>
                <a:spcPts val="0"/>
              </a:spcBef>
              <a:spcAft>
                <a:spcPts val="0"/>
              </a:spcAft>
              <a:buSzPts val="3200"/>
              <a:buNone/>
              <a:defRPr sz="4267"/>
            </a:lvl4pPr>
            <a:lvl5pPr lvl="4" rtl="0">
              <a:spcBef>
                <a:spcPts val="0"/>
              </a:spcBef>
              <a:spcAft>
                <a:spcPts val="0"/>
              </a:spcAft>
              <a:buSzPts val="3200"/>
              <a:buNone/>
              <a:defRPr sz="4267"/>
            </a:lvl5pPr>
            <a:lvl6pPr lvl="5" rtl="0">
              <a:spcBef>
                <a:spcPts val="0"/>
              </a:spcBef>
              <a:spcAft>
                <a:spcPts val="0"/>
              </a:spcAft>
              <a:buSzPts val="3200"/>
              <a:buNone/>
              <a:defRPr sz="4267"/>
            </a:lvl6pPr>
            <a:lvl7pPr lvl="6" rtl="0">
              <a:spcBef>
                <a:spcPts val="0"/>
              </a:spcBef>
              <a:spcAft>
                <a:spcPts val="0"/>
              </a:spcAft>
              <a:buSzPts val="3200"/>
              <a:buNone/>
              <a:defRPr sz="4267"/>
            </a:lvl7pPr>
            <a:lvl8pPr lvl="7" rtl="0">
              <a:spcBef>
                <a:spcPts val="0"/>
              </a:spcBef>
              <a:spcAft>
                <a:spcPts val="0"/>
              </a:spcAft>
              <a:buSzPts val="3200"/>
              <a:buNone/>
              <a:defRPr sz="4267"/>
            </a:lvl8pPr>
            <a:lvl9pPr lvl="8" rtl="0">
              <a:spcBef>
                <a:spcPts val="0"/>
              </a:spcBef>
              <a:spcAft>
                <a:spcPts val="0"/>
              </a:spcAft>
              <a:buSzPts val="3200"/>
              <a:buNone/>
              <a:defRPr sz="4267"/>
            </a:lvl9pPr>
          </a:lstStyle>
          <a:p>
            <a:endParaRPr/>
          </a:p>
        </p:txBody>
      </p:sp>
      <p:grpSp>
        <p:nvGrpSpPr>
          <p:cNvPr id="150" name="Google Shape;150;p15"/>
          <p:cNvGrpSpPr/>
          <p:nvPr/>
        </p:nvGrpSpPr>
        <p:grpSpPr>
          <a:xfrm rot="10800000" flipH="1">
            <a:off x="-841299" y="0"/>
            <a:ext cx="13038297" cy="6675405"/>
            <a:chOff x="-630975" y="136950"/>
            <a:chExt cx="9778723" cy="5006554"/>
          </a:xfrm>
        </p:grpSpPr>
        <p:grpSp>
          <p:nvGrpSpPr>
            <p:cNvPr id="151" name="Google Shape;151;p15"/>
            <p:cNvGrpSpPr/>
            <p:nvPr/>
          </p:nvGrpSpPr>
          <p:grpSpPr>
            <a:xfrm rot="5400000">
              <a:off x="7966642" y="3962399"/>
              <a:ext cx="1789512" cy="572700"/>
              <a:chOff x="7354489" y="4596196"/>
              <a:chExt cx="1789512" cy="572700"/>
            </a:xfrm>
          </p:grpSpPr>
          <p:sp>
            <p:nvSpPr>
              <p:cNvPr id="152" name="Google Shape;152;p15"/>
              <p:cNvSpPr/>
              <p:nvPr/>
            </p:nvSpPr>
            <p:spPr>
              <a:xfrm rot="5400000">
                <a:off x="7354489" y="4596196"/>
                <a:ext cx="572700" cy="572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153" name="Google Shape;153;p15"/>
              <p:cNvSpPr/>
              <p:nvPr/>
            </p:nvSpPr>
            <p:spPr>
              <a:xfrm>
                <a:off x="7510325" y="4752049"/>
                <a:ext cx="261000" cy="261000"/>
              </a:xfrm>
              <a:prstGeom prst="diamond">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154" name="Google Shape;154;p15"/>
              <p:cNvSpPr/>
              <p:nvPr/>
            </p:nvSpPr>
            <p:spPr>
              <a:xfrm>
                <a:off x="8883000" y="4752050"/>
                <a:ext cx="261000" cy="2610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155" name="Google Shape;155;p15"/>
              <p:cNvCxnSpPr/>
              <p:nvPr/>
            </p:nvCxnSpPr>
            <p:spPr>
              <a:xfrm>
                <a:off x="7354500" y="4882550"/>
                <a:ext cx="1789500" cy="0"/>
              </a:xfrm>
              <a:prstGeom prst="straightConnector1">
                <a:avLst/>
              </a:prstGeom>
              <a:noFill/>
              <a:ln w="19050" cap="flat" cmpd="sng">
                <a:solidFill>
                  <a:schemeClr val="dk1"/>
                </a:solidFill>
                <a:prstDash val="solid"/>
                <a:round/>
                <a:headEnd type="none" w="med" len="med"/>
                <a:tailEnd type="none" w="med" len="med"/>
              </a:ln>
            </p:spPr>
          </p:cxnSp>
        </p:grpSp>
        <p:grpSp>
          <p:nvGrpSpPr>
            <p:cNvPr id="156" name="Google Shape;156;p15"/>
            <p:cNvGrpSpPr/>
            <p:nvPr/>
          </p:nvGrpSpPr>
          <p:grpSpPr>
            <a:xfrm rot="-5400000">
              <a:off x="227100" y="-721125"/>
              <a:ext cx="261000" cy="1977150"/>
              <a:chOff x="227100" y="-187650"/>
              <a:chExt cx="261000" cy="1977150"/>
            </a:xfrm>
          </p:grpSpPr>
          <p:sp>
            <p:nvSpPr>
              <p:cNvPr id="157" name="Google Shape;157;p15"/>
              <p:cNvSpPr/>
              <p:nvPr/>
            </p:nvSpPr>
            <p:spPr>
              <a:xfrm rot="5400000">
                <a:off x="-261000" y="300450"/>
                <a:ext cx="1237200" cy="2610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158" name="Google Shape;158;p15"/>
              <p:cNvSpPr/>
              <p:nvPr/>
            </p:nvSpPr>
            <p:spPr>
              <a:xfrm>
                <a:off x="227100" y="1528500"/>
                <a:ext cx="261000" cy="2610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159" name="Google Shape;159;p15"/>
              <p:cNvCxnSpPr/>
              <p:nvPr/>
            </p:nvCxnSpPr>
            <p:spPr>
              <a:xfrm>
                <a:off x="357600" y="0"/>
                <a:ext cx="0" cy="1789500"/>
              </a:xfrm>
              <a:prstGeom prst="straightConnector1">
                <a:avLst/>
              </a:prstGeom>
              <a:noFill/>
              <a:ln w="19050" cap="flat" cmpd="sng">
                <a:solidFill>
                  <a:schemeClr val="dk1"/>
                </a:solidFill>
                <a:prstDash val="solid"/>
                <a:round/>
                <a:headEnd type="none" w="med" len="med"/>
                <a:tailEnd type="none" w="med" len="med"/>
              </a:ln>
            </p:spPr>
          </p:cxnSp>
        </p:grpSp>
      </p:grpSp>
    </p:spTree>
    <p:extLst>
      <p:ext uri="{BB962C8B-B14F-4D97-AF65-F5344CB8AC3E}">
        <p14:creationId xmlns:p14="http://schemas.microsoft.com/office/powerpoint/2010/main" val="290525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2"/>
        <p:cNvGrpSpPr/>
        <p:nvPr/>
      </p:nvGrpSpPr>
      <p:grpSpPr>
        <a:xfrm>
          <a:off x="0" y="0"/>
          <a:ext cx="0" cy="0"/>
          <a:chOff x="0" y="0"/>
          <a:chExt cx="0" cy="0"/>
        </a:xfrm>
      </p:grpSpPr>
      <p:sp>
        <p:nvSpPr>
          <p:cNvPr id="123" name="Google Shape;123;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4" name="Google Shape;124;p13"/>
          <p:cNvGrpSpPr/>
          <p:nvPr/>
        </p:nvGrpSpPr>
        <p:grpSpPr>
          <a:xfrm>
            <a:off x="1" y="-601704"/>
            <a:ext cx="12781367" cy="8053904"/>
            <a:chOff x="0" y="-451278"/>
            <a:chExt cx="9586025" cy="6040428"/>
          </a:xfrm>
        </p:grpSpPr>
        <p:grpSp>
          <p:nvGrpSpPr>
            <p:cNvPr id="125" name="Google Shape;125;p13"/>
            <p:cNvGrpSpPr/>
            <p:nvPr/>
          </p:nvGrpSpPr>
          <p:grpSpPr>
            <a:xfrm>
              <a:off x="0" y="4351950"/>
              <a:ext cx="1789500" cy="1237200"/>
              <a:chOff x="0" y="4351950"/>
              <a:chExt cx="1789500" cy="1237200"/>
            </a:xfrm>
          </p:grpSpPr>
          <p:sp>
            <p:nvSpPr>
              <p:cNvPr id="126" name="Google Shape;126;p13"/>
              <p:cNvSpPr/>
              <p:nvPr/>
            </p:nvSpPr>
            <p:spPr>
              <a:xfrm>
                <a:off x="1528500" y="4776525"/>
                <a:ext cx="261000" cy="261000"/>
              </a:xfrm>
              <a:prstGeom prst="diamond">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127" name="Google Shape;127;p13"/>
              <p:cNvSpPr/>
              <p:nvPr/>
            </p:nvSpPr>
            <p:spPr>
              <a:xfrm rot="5400000">
                <a:off x="-261000" y="4840050"/>
                <a:ext cx="1237200" cy="2610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128" name="Google Shape;128;p13"/>
              <p:cNvCxnSpPr/>
              <p:nvPr/>
            </p:nvCxnSpPr>
            <p:spPr>
              <a:xfrm>
                <a:off x="0" y="4907025"/>
                <a:ext cx="1789500" cy="0"/>
              </a:xfrm>
              <a:prstGeom prst="straightConnector1">
                <a:avLst/>
              </a:prstGeom>
              <a:noFill/>
              <a:ln w="19050" cap="flat" cmpd="sng">
                <a:solidFill>
                  <a:schemeClr val="dk1"/>
                </a:solidFill>
                <a:prstDash val="solid"/>
                <a:round/>
                <a:headEnd type="none" w="med" len="med"/>
                <a:tailEnd type="none" w="med" len="med"/>
              </a:ln>
            </p:spPr>
          </p:cxnSp>
        </p:grpSp>
        <p:grpSp>
          <p:nvGrpSpPr>
            <p:cNvPr id="129" name="Google Shape;129;p13"/>
            <p:cNvGrpSpPr/>
            <p:nvPr/>
          </p:nvGrpSpPr>
          <p:grpSpPr>
            <a:xfrm>
              <a:off x="8711225" y="0"/>
              <a:ext cx="874800" cy="874800"/>
              <a:chOff x="8711225" y="0"/>
              <a:chExt cx="874800" cy="874800"/>
            </a:xfrm>
          </p:grpSpPr>
          <p:sp>
            <p:nvSpPr>
              <p:cNvPr id="130" name="Google Shape;130;p13"/>
              <p:cNvSpPr/>
              <p:nvPr/>
            </p:nvSpPr>
            <p:spPr>
              <a:xfrm>
                <a:off x="8711225" y="0"/>
                <a:ext cx="874800" cy="8748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131" name="Google Shape;131;p13"/>
              <p:cNvSpPr/>
              <p:nvPr/>
            </p:nvSpPr>
            <p:spPr>
              <a:xfrm>
                <a:off x="8887625" y="176400"/>
                <a:ext cx="522000" cy="522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cxnSp>
            <p:nvCxnSpPr>
              <p:cNvPr id="132" name="Google Shape;132;p13"/>
              <p:cNvCxnSpPr>
                <a:stCxn id="130" idx="2"/>
                <a:endCxn id="130" idx="6"/>
              </p:cNvCxnSpPr>
              <p:nvPr/>
            </p:nvCxnSpPr>
            <p:spPr>
              <a:xfrm>
                <a:off x="8711225" y="437400"/>
                <a:ext cx="874800" cy="0"/>
              </a:xfrm>
              <a:prstGeom prst="straightConnector1">
                <a:avLst/>
              </a:prstGeom>
              <a:noFill/>
              <a:ln w="19050" cap="flat" cmpd="sng">
                <a:solidFill>
                  <a:schemeClr val="dk1"/>
                </a:solidFill>
                <a:prstDash val="solid"/>
                <a:round/>
                <a:headEnd type="none" w="med" len="med"/>
                <a:tailEnd type="none" w="med" len="med"/>
              </a:ln>
            </p:spPr>
          </p:cxnSp>
        </p:grpSp>
        <p:grpSp>
          <p:nvGrpSpPr>
            <p:cNvPr id="133" name="Google Shape;133;p13"/>
            <p:cNvGrpSpPr/>
            <p:nvPr/>
          </p:nvGrpSpPr>
          <p:grpSpPr>
            <a:xfrm>
              <a:off x="0" y="-451278"/>
              <a:ext cx="874800" cy="1023176"/>
              <a:chOff x="0" y="-451278"/>
              <a:chExt cx="874800" cy="1023176"/>
            </a:xfrm>
          </p:grpSpPr>
          <p:sp>
            <p:nvSpPr>
              <p:cNvPr id="134" name="Google Shape;134;p13"/>
              <p:cNvSpPr/>
              <p:nvPr/>
            </p:nvSpPr>
            <p:spPr>
              <a:xfrm>
                <a:off x="266050" y="229298"/>
                <a:ext cx="342600" cy="342600"/>
              </a:xfrm>
              <a:prstGeom prst="ellipse">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sp>
            <p:nvSpPr>
              <p:cNvPr id="135" name="Google Shape;135;p13"/>
              <p:cNvSpPr/>
              <p:nvPr/>
            </p:nvSpPr>
            <p:spPr>
              <a:xfrm>
                <a:off x="0" y="-451278"/>
                <a:ext cx="874800" cy="874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Hind"/>
                  <a:ea typeface="Hind"/>
                  <a:cs typeface="Hind"/>
                  <a:sym typeface="Hind"/>
                </a:endParaRPr>
              </a:p>
            </p:txBody>
          </p:sp>
        </p:grpSp>
      </p:grpSp>
    </p:spTree>
    <p:extLst>
      <p:ext uri="{BB962C8B-B14F-4D97-AF65-F5344CB8AC3E}">
        <p14:creationId xmlns:p14="http://schemas.microsoft.com/office/powerpoint/2010/main" val="1321412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1717"/>
        </a:solid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Uredite slog naslova matrice</a:t>
            </a:r>
            <a:endParaRPr lang="en-GB"/>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en-GB"/>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EBDBE-F45E-4957-BBBE-70292A799B66}" type="datetimeFigureOut">
              <a:rPr lang="en-GB" smtClean="0"/>
              <a:t>22/05/2025</a:t>
            </a:fld>
            <a:endParaRPr lang="en-GB"/>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027A9-689A-47E3-82B6-96A4243472F2}" type="slidenum">
              <a:rPr lang="en-GB" smtClean="0"/>
              <a:t>‹#›</a:t>
            </a:fld>
            <a:endParaRPr lang="en-GB"/>
          </a:p>
        </p:txBody>
      </p:sp>
      <p:pic>
        <p:nvPicPr>
          <p:cNvPr id="8" name="Slika 7"/>
          <p:cNvPicPr>
            <a:picLocks noChangeAspect="1"/>
          </p:cNvPicPr>
          <p:nvPr userDrawn="1"/>
        </p:nvPicPr>
        <p:blipFill>
          <a:blip r:embed="rId10"/>
          <a:stretch>
            <a:fillRect/>
          </a:stretch>
        </p:blipFill>
        <p:spPr>
          <a:xfrm>
            <a:off x="0" y="0"/>
            <a:ext cx="1235825" cy="973601"/>
          </a:xfrm>
          <a:prstGeom prst="rect">
            <a:avLst/>
          </a:prstGeom>
        </p:spPr>
      </p:pic>
    </p:spTree>
    <p:extLst>
      <p:ext uri="{BB962C8B-B14F-4D97-AF65-F5344CB8AC3E}">
        <p14:creationId xmlns:p14="http://schemas.microsoft.com/office/powerpoint/2010/main" val="6924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mailto:joetsu_work@icloud.com"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fif"/><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hyperlink" Target="https://www.tandfonline.com/doi/full/10.1080/13569783.2021.2011715"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a:extLst>
              <a:ext uri="{FF2B5EF4-FFF2-40B4-BE49-F238E27FC236}">
                <a16:creationId xmlns:a16="http://schemas.microsoft.com/office/drawing/2014/main" id="{9E3B169A-FCA1-A29F-6B33-62F4BD4A4FA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09938" cy="6811633"/>
          </a:xfrm>
        </p:spPr>
      </p:pic>
    </p:spTree>
    <p:extLst>
      <p:ext uri="{BB962C8B-B14F-4D97-AF65-F5344CB8AC3E}">
        <p14:creationId xmlns:p14="http://schemas.microsoft.com/office/powerpoint/2010/main" val="1394459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D12DA-4534-C6B1-4B6D-91BF3E35E32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10D434C-048B-A4E6-DCAE-C1D2D536ED08}"/>
              </a:ext>
            </a:extLst>
          </p:cNvPr>
          <p:cNvSpPr>
            <a:spLocks noGrp="1"/>
          </p:cNvSpPr>
          <p:nvPr>
            <p:ph type="title"/>
          </p:nvPr>
        </p:nvSpPr>
        <p:spPr/>
        <p:txBody>
          <a:bodyPr/>
          <a:lstStyle/>
          <a:p>
            <a:r>
              <a:rPr lang="en-US" dirty="0"/>
              <a:t>Collective responsibility and coordination across institutions</a:t>
            </a:r>
          </a:p>
        </p:txBody>
      </p:sp>
      <p:sp>
        <p:nvSpPr>
          <p:cNvPr id="3" name="Označba mesta vsebine 2">
            <a:extLst>
              <a:ext uri="{FF2B5EF4-FFF2-40B4-BE49-F238E27FC236}">
                <a16:creationId xmlns:a16="http://schemas.microsoft.com/office/drawing/2014/main" id="{3477C84B-57A8-5A81-0E6A-E2D20B89D716}"/>
              </a:ext>
            </a:extLst>
          </p:cNvPr>
          <p:cNvSpPr>
            <a:spLocks noGrp="1"/>
          </p:cNvSpPr>
          <p:nvPr>
            <p:ph idx="1"/>
          </p:nvPr>
        </p:nvSpPr>
        <p:spPr/>
        <p:txBody>
          <a:bodyPr/>
          <a:lstStyle/>
          <a:p>
            <a:pPr marL="457200" indent="-457200">
              <a:buFont typeface="Arial" panose="020B0604020202020204" pitchFamily="34" charset="0"/>
              <a:buChar char="•"/>
            </a:pPr>
            <a:r>
              <a:rPr lang="en-US" dirty="0"/>
              <a:t>Partnerships with tech platforms, law enforcement </a:t>
            </a:r>
            <a:endParaRPr lang="en-GB" dirty="0"/>
          </a:p>
          <a:p>
            <a:pPr marL="457200" indent="-457200">
              <a:buFont typeface="Arial" panose="020B0604020202020204" pitchFamily="34" charset="0"/>
              <a:buChar char="•"/>
            </a:pPr>
            <a:r>
              <a:rPr lang="en-US" dirty="0"/>
              <a:t>Teachers = trusted adults</a:t>
            </a:r>
          </a:p>
          <a:p>
            <a:pPr marL="457200" indent="-457200">
              <a:buFont typeface="Arial" panose="020B0604020202020204" pitchFamily="34" charset="0"/>
              <a:buChar char="•"/>
            </a:pPr>
            <a:r>
              <a:rPr lang="en-US" dirty="0"/>
              <a:t>Parents need digital literacy and communication tools</a:t>
            </a:r>
          </a:p>
          <a:p>
            <a:pPr marL="457200" indent="-457200">
              <a:buFont typeface="Arial" panose="020B0604020202020204" pitchFamily="34" charset="0"/>
              <a:buChar char="•"/>
            </a:pPr>
            <a:r>
              <a:rPr lang="en-US" dirty="0"/>
              <a:t>Counseling and support services for victims</a:t>
            </a:r>
          </a:p>
        </p:txBody>
      </p:sp>
    </p:spTree>
    <p:extLst>
      <p:ext uri="{BB962C8B-B14F-4D97-AF65-F5344CB8AC3E}">
        <p14:creationId xmlns:p14="http://schemas.microsoft.com/office/powerpoint/2010/main" val="2676416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84159-6BE0-52D9-AD77-1EEF4A76828E}"/>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5BE6491E-4AFF-EB4D-D712-680C409119B4}"/>
              </a:ext>
            </a:extLst>
          </p:cNvPr>
          <p:cNvSpPr>
            <a:spLocks noGrp="1"/>
          </p:cNvSpPr>
          <p:nvPr>
            <p:ph type="title"/>
          </p:nvPr>
        </p:nvSpPr>
        <p:spPr/>
        <p:txBody>
          <a:bodyPr/>
          <a:lstStyle/>
          <a:p>
            <a:r>
              <a:rPr lang="en-US" dirty="0"/>
              <a:t>Conclusion</a:t>
            </a:r>
            <a:endParaRPr lang="en-GB" dirty="0"/>
          </a:p>
        </p:txBody>
      </p:sp>
      <p:sp>
        <p:nvSpPr>
          <p:cNvPr id="3" name="Označba mesta vsebine 2">
            <a:extLst>
              <a:ext uri="{FF2B5EF4-FFF2-40B4-BE49-F238E27FC236}">
                <a16:creationId xmlns:a16="http://schemas.microsoft.com/office/drawing/2014/main" id="{54212FEB-94F9-5E5C-68AE-35040459FB9A}"/>
              </a:ext>
            </a:extLst>
          </p:cNvPr>
          <p:cNvSpPr>
            <a:spLocks noGrp="1"/>
          </p:cNvSpPr>
          <p:nvPr>
            <p:ph idx="1"/>
          </p:nvPr>
        </p:nvSpPr>
        <p:spPr/>
        <p:txBody>
          <a:bodyPr/>
          <a:lstStyle/>
          <a:p>
            <a:pPr marL="457200" indent="-457200">
              <a:buFont typeface="Arial" panose="020B0604020202020204" pitchFamily="34" charset="0"/>
              <a:buChar char="•"/>
            </a:pPr>
            <a:r>
              <a:rPr lang="en-US" dirty="0"/>
              <a:t>Online sexual abuse among peers is real and rising</a:t>
            </a:r>
          </a:p>
          <a:p>
            <a:pPr marL="457200" indent="-457200">
              <a:buFont typeface="Arial" panose="020B0604020202020204" pitchFamily="34" charset="0"/>
              <a:buChar char="•"/>
            </a:pPr>
            <a:r>
              <a:rPr lang="en-US" dirty="0"/>
              <a:t>Move beyond reactive responses</a:t>
            </a:r>
          </a:p>
          <a:p>
            <a:pPr marL="457200" indent="-457200">
              <a:buFont typeface="Arial" panose="020B0604020202020204" pitchFamily="34" charset="0"/>
              <a:buChar char="•"/>
            </a:pPr>
            <a:r>
              <a:rPr lang="en-US" dirty="0"/>
              <a:t>Tailored, evidence-based interventions are needed</a:t>
            </a:r>
          </a:p>
          <a:p>
            <a:pPr marL="457200" indent="-457200">
              <a:buFont typeface="Arial" panose="020B0604020202020204" pitchFamily="34" charset="0"/>
              <a:buChar char="•"/>
            </a:pPr>
            <a:r>
              <a:rPr lang="en-US" dirty="0"/>
              <a:t>Early education and reporting mechanisms are key</a:t>
            </a:r>
          </a:p>
          <a:p>
            <a:endParaRPr lang="en-US" dirty="0"/>
          </a:p>
          <a:p>
            <a:pPr algn="ctr"/>
            <a:r>
              <a:rPr lang="en-US" dirty="0"/>
              <a:t>Let’s work toward safer digital spaces for all students!!</a:t>
            </a:r>
            <a:endParaRPr lang="en-GB" dirty="0"/>
          </a:p>
        </p:txBody>
      </p:sp>
    </p:spTree>
    <p:extLst>
      <p:ext uri="{BB962C8B-B14F-4D97-AF65-F5344CB8AC3E}">
        <p14:creationId xmlns:p14="http://schemas.microsoft.com/office/powerpoint/2010/main" val="1708702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a16="http://schemas.microsoft.com/office/drawing/2014/main" id="{20E9AF94-66A0-BC5C-19C4-06A34AE28BF3}"/>
              </a:ext>
            </a:extLst>
          </p:cNvPr>
          <p:cNvSpPr>
            <a:spLocks noGrp="1"/>
          </p:cNvSpPr>
          <p:nvPr>
            <p:ph idx="1"/>
          </p:nvPr>
        </p:nvSpPr>
        <p:spPr>
          <a:xfrm>
            <a:off x="1304511" y="1398242"/>
            <a:ext cx="10039350" cy="4511675"/>
          </a:xfrm>
        </p:spPr>
        <p:txBody>
          <a:bodyPr>
            <a:normAutofit/>
          </a:bodyPr>
          <a:lstStyle/>
          <a:p>
            <a:pPr marL="0" indent="0" algn="ctr">
              <a:buNone/>
            </a:pPr>
            <a:r>
              <a:rPr lang="es-ES" sz="3200" b="1" dirty="0" err="1"/>
              <a:t>Contact</a:t>
            </a:r>
            <a:endParaRPr lang="es-ES" sz="3200" b="1" dirty="0"/>
          </a:p>
          <a:p>
            <a:pPr marL="0" indent="0" algn="ctr">
              <a:buNone/>
            </a:pPr>
            <a:r>
              <a:rPr lang="es-ES" dirty="0"/>
              <a:t>virginia.soldino@uv.es </a:t>
            </a:r>
          </a:p>
          <a:p>
            <a:pPr marL="0" indent="0" algn="ctr">
              <a:buNone/>
            </a:pPr>
            <a:endParaRPr lang="es-ES" sz="2400" dirty="0"/>
          </a:p>
          <a:p>
            <a:pPr marL="0" indent="0" algn="ctr">
              <a:buNone/>
            </a:pPr>
            <a:r>
              <a:rPr lang="es-ES" sz="3200" b="1" dirty="0" err="1"/>
              <a:t>Updated</a:t>
            </a:r>
            <a:r>
              <a:rPr lang="es-ES" sz="3200" b="1" dirty="0"/>
              <a:t> </a:t>
            </a:r>
            <a:r>
              <a:rPr lang="es-ES" sz="3200" b="1" dirty="0" err="1"/>
              <a:t>publications</a:t>
            </a:r>
            <a:endParaRPr lang="es-ES" sz="3200" b="1" dirty="0"/>
          </a:p>
          <a:p>
            <a:pPr marL="0" indent="0" algn="ctr">
              <a:buNone/>
            </a:pPr>
            <a:r>
              <a:rPr lang="es-ES" sz="2400" dirty="0"/>
              <a:t>https://www.researchgate.net/profile/Virginia-Soldino </a:t>
            </a:r>
          </a:p>
        </p:txBody>
      </p:sp>
      <p:grpSp>
        <p:nvGrpSpPr>
          <p:cNvPr id="5" name="Grupo 4">
            <a:extLst>
              <a:ext uri="{FF2B5EF4-FFF2-40B4-BE49-F238E27FC236}">
                <a16:creationId xmlns:a16="http://schemas.microsoft.com/office/drawing/2014/main" id="{71D634FA-9333-A59A-992F-089173B61C58}"/>
              </a:ext>
            </a:extLst>
          </p:cNvPr>
          <p:cNvGrpSpPr/>
          <p:nvPr/>
        </p:nvGrpSpPr>
        <p:grpSpPr>
          <a:xfrm>
            <a:off x="4006694" y="4276225"/>
            <a:ext cx="4634983" cy="1183533"/>
            <a:chOff x="838200" y="4074478"/>
            <a:chExt cx="6654164" cy="1228725"/>
          </a:xfrm>
          <a:solidFill>
            <a:schemeClr val="bg1">
              <a:lumMod val="95000"/>
            </a:schemeClr>
          </a:solidFill>
        </p:grpSpPr>
        <p:pic>
          <p:nvPicPr>
            <p:cNvPr id="6" name="Picture 2" descr="Logo of ResearchGate">
              <a:extLst>
                <a:ext uri="{FF2B5EF4-FFF2-40B4-BE49-F238E27FC236}">
                  <a16:creationId xmlns:a16="http://schemas.microsoft.com/office/drawing/2014/main" id="{A43AFAAC-7F01-8D26-7CCB-A69C7B00D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074478"/>
              <a:ext cx="3714750" cy="1228725"/>
            </a:xfrm>
            <a:prstGeom prst="rect">
              <a:avLst/>
            </a:prstGeom>
            <a:grpFill/>
          </p:spPr>
        </p:pic>
        <p:sp>
          <p:nvSpPr>
            <p:cNvPr id="7" name="CuadroTexto 6">
              <a:extLst>
                <a:ext uri="{FF2B5EF4-FFF2-40B4-BE49-F238E27FC236}">
                  <a16:creationId xmlns:a16="http://schemas.microsoft.com/office/drawing/2014/main" id="{D5E92341-BE73-FADD-027B-C8D66FF805E7}"/>
                </a:ext>
              </a:extLst>
            </p:cNvPr>
            <p:cNvSpPr txBox="1"/>
            <p:nvPr/>
          </p:nvSpPr>
          <p:spPr>
            <a:xfrm>
              <a:off x="4699635" y="4502121"/>
              <a:ext cx="2792729" cy="584775"/>
            </a:xfrm>
            <a:prstGeom prst="rect">
              <a:avLst/>
            </a:prstGeom>
            <a:grpFill/>
          </p:spPr>
          <p:txBody>
            <a:bodyPr wrap="square" rtlCol="0">
              <a:normAutofit fontScale="77500" lnSpcReduction="20000"/>
            </a:bodyPr>
            <a:lstStyle/>
            <a:p>
              <a:pPr algn="ctr">
                <a:lnSpc>
                  <a:spcPct val="90000"/>
                </a:lnSpc>
                <a:spcAft>
                  <a:spcPts val="450"/>
                </a:spcAft>
              </a:pPr>
              <a:r>
                <a:rPr lang="es-ES" sz="2800" b="1" dirty="0">
                  <a:solidFill>
                    <a:srgbClr val="04CFB9"/>
                  </a:solidFill>
                  <a:latin typeface="Aldhabi" panose="01000000000000000000" pitchFamily="2" charset="-78"/>
                  <a:cs typeface="Aldhabi" panose="01000000000000000000" pitchFamily="2" charset="-78"/>
                </a:rPr>
                <a:t>Virginia Soldino</a:t>
              </a:r>
            </a:p>
          </p:txBody>
        </p:sp>
      </p:grpSp>
    </p:spTree>
    <p:extLst>
      <p:ext uri="{BB962C8B-B14F-4D97-AF65-F5344CB8AC3E}">
        <p14:creationId xmlns:p14="http://schemas.microsoft.com/office/powerpoint/2010/main" val="2179537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26718" y="3391592"/>
            <a:ext cx="11427229" cy="822181"/>
          </a:xfrm>
        </p:spPr>
        <p:txBody>
          <a:bodyPr>
            <a:noAutofit/>
          </a:bodyPr>
          <a:lstStyle/>
          <a:p>
            <a:r>
              <a:rPr lang="en-GB" sz="4800" b="1" dirty="0">
                <a:latin typeface="Arial" panose="020B0604020202020204" pitchFamily="34" charset="0"/>
                <a:cs typeface="Arial" panose="020B0604020202020204" pitchFamily="34" charset="0"/>
              </a:rPr>
              <a:t/>
            </a:r>
            <a:br>
              <a:rPr lang="en-GB" sz="4800" b="1" dirty="0">
                <a:latin typeface="Arial" panose="020B0604020202020204" pitchFamily="34" charset="0"/>
                <a:cs typeface="Arial" panose="020B0604020202020204" pitchFamily="34" charset="0"/>
              </a:rPr>
            </a:br>
            <a:r>
              <a:rPr lang="ja-JP" altLang="ja-JP" sz="4800" b="1" dirty="0">
                <a:solidFill>
                  <a:schemeClr val="bg1"/>
                </a:solidFill>
                <a:latin typeface="Calibri" panose="020F0502020204030204" pitchFamily="34" charset="0"/>
                <a:cs typeface="Calibri" panose="020F0502020204030204" pitchFamily="34" charset="0"/>
              </a:rPr>
              <a:t>School Bullying in Japan: current situation and preventive/interventive measures</a:t>
            </a:r>
            <a:endParaRPr lang="en-GB" sz="3600" b="1" dirty="0">
              <a:latin typeface="Arial" panose="020B0604020202020204" pitchFamily="34" charset="0"/>
              <a:cs typeface="Arial" panose="020B0604020202020204" pitchFamily="34" charset="0"/>
            </a:endParaRPr>
          </a:p>
        </p:txBody>
      </p:sp>
      <p:sp>
        <p:nvSpPr>
          <p:cNvPr id="5" name="Podnaslov 2"/>
          <p:cNvSpPr txBox="1">
            <a:spLocks/>
          </p:cNvSpPr>
          <p:nvPr/>
        </p:nvSpPr>
        <p:spPr>
          <a:xfrm>
            <a:off x="1386094" y="5093678"/>
            <a:ext cx="9144000" cy="1207476"/>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l-SI" sz="3600" dirty="0">
                <a:solidFill>
                  <a:schemeClr val="bg1"/>
                </a:solidFill>
              </a:rPr>
              <a:t>Hiromichi Kato, Shu </a:t>
            </a:r>
            <a:r>
              <a:rPr lang="sl-SI" sz="3600" dirty="0" err="1">
                <a:solidFill>
                  <a:schemeClr val="bg1"/>
                </a:solidFill>
              </a:rPr>
              <a:t>Yue</a:t>
            </a:r>
            <a:r>
              <a:rPr lang="sl-SI" sz="3600" dirty="0">
                <a:solidFill>
                  <a:schemeClr val="bg1"/>
                </a:solidFill>
              </a:rPr>
              <a:t>   </a:t>
            </a:r>
          </a:p>
          <a:p>
            <a:r>
              <a:rPr lang="sl-SI" sz="2900" dirty="0" err="1">
                <a:solidFill>
                  <a:schemeClr val="bg1"/>
                </a:solidFill>
              </a:rPr>
              <a:t>Faculty</a:t>
            </a:r>
            <a:r>
              <a:rPr lang="sl-SI" sz="2900" dirty="0">
                <a:solidFill>
                  <a:schemeClr val="bg1"/>
                </a:solidFill>
              </a:rPr>
              <a:t> of Education, Hokkaido University</a:t>
            </a:r>
          </a:p>
          <a:p>
            <a:endParaRPr lang="sl-SI" sz="400" dirty="0">
              <a:solidFill>
                <a:schemeClr val="bg1"/>
              </a:solidFill>
            </a:endParaRPr>
          </a:p>
          <a:p>
            <a:r>
              <a:rPr lang="sl-SI" sz="2300" dirty="0">
                <a:solidFill>
                  <a:schemeClr val="bg1"/>
                </a:solidFill>
              </a:rPr>
              <a:t>Ljubljana, 21/5/2025</a:t>
            </a:r>
            <a:endParaRPr lang="en-US" sz="2300" dirty="0">
              <a:solidFill>
                <a:schemeClr val="bg1"/>
              </a:solidFill>
            </a:endParaRPr>
          </a:p>
        </p:txBody>
      </p:sp>
    </p:spTree>
    <p:extLst>
      <p:ext uri="{BB962C8B-B14F-4D97-AF65-F5344CB8AC3E}">
        <p14:creationId xmlns:p14="http://schemas.microsoft.com/office/powerpoint/2010/main" val="451422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5">
            <a:extLst>
              <a:ext uri="{FF2B5EF4-FFF2-40B4-BE49-F238E27FC236}">
                <a16:creationId xmlns:a16="http://schemas.microsoft.com/office/drawing/2014/main" id="{1C2222E4-32B5-A663-C240-CCBAB499500A}"/>
              </a:ext>
            </a:extLst>
          </p:cNvPr>
          <p:cNvSpPr txBox="1">
            <a:spLocks noChangeArrowheads="1"/>
          </p:cNvSpPr>
          <p:nvPr/>
        </p:nvSpPr>
        <p:spPr bwMode="auto">
          <a:xfrm>
            <a:off x="1179513" y="1010294"/>
            <a:ext cx="4576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6000" b="1">
                <a:solidFill>
                  <a:schemeClr val="bg1"/>
                </a:solidFill>
                <a:latin typeface="Calibri" panose="020F0502020204030204" pitchFamily="34" charset="0"/>
                <a:ea typeface="游ゴシック" panose="020B0400000000000000" pitchFamily="34" charset="-128"/>
                <a:cs typeface="Calibri" panose="020F0502020204030204" pitchFamily="34" charset="0"/>
              </a:rPr>
              <a:t>Outline</a:t>
            </a:r>
          </a:p>
        </p:txBody>
      </p:sp>
      <p:sp>
        <p:nvSpPr>
          <p:cNvPr id="5" name="テキスト ボックス 3">
            <a:extLst>
              <a:ext uri="{FF2B5EF4-FFF2-40B4-BE49-F238E27FC236}">
                <a16:creationId xmlns:a16="http://schemas.microsoft.com/office/drawing/2014/main" id="{F510B41F-7FE2-7E15-61A0-C22269BF59F7}"/>
              </a:ext>
            </a:extLst>
          </p:cNvPr>
          <p:cNvSpPr txBox="1">
            <a:spLocks noChangeArrowheads="1"/>
          </p:cNvSpPr>
          <p:nvPr/>
        </p:nvSpPr>
        <p:spPr bwMode="auto">
          <a:xfrm>
            <a:off x="1535113" y="2781944"/>
            <a:ext cx="106568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 typeface="Times New Roman" panose="02020603050405020304" pitchFamily="18" charset="0"/>
              <a:buAutoNum type="arabicPeriod"/>
            </a:pPr>
            <a:r>
              <a:rPr lang="ja-JP" altLang="ja-JP" sz="3600" b="1">
                <a:solidFill>
                  <a:schemeClr val="bg1"/>
                </a:solidFill>
                <a:latin typeface="Calibri" panose="020F0502020204030204" pitchFamily="34" charset="0"/>
                <a:cs typeface="Calibri" panose="020F0502020204030204" pitchFamily="34" charset="0"/>
              </a:rPr>
              <a:t> The Current Situation of Bullying in Japan</a:t>
            </a:r>
          </a:p>
          <a:p>
            <a:pPr>
              <a:spcBef>
                <a:spcPct val="0"/>
              </a:spcBef>
              <a:buFont typeface="Times New Roman" panose="02020603050405020304" pitchFamily="18" charset="0"/>
              <a:buAutoNum type="arabicPeriod"/>
            </a:pPr>
            <a:endParaRPr lang="ja-JP" altLang="ja-JP" sz="3600">
              <a:solidFill>
                <a:schemeClr val="bg1"/>
              </a:solidFill>
              <a:latin typeface="Calibri" panose="020F0502020204030204" pitchFamily="34" charset="0"/>
              <a:cs typeface="Calibri" panose="020F0502020204030204" pitchFamily="34" charset="0"/>
            </a:endParaRPr>
          </a:p>
          <a:p>
            <a:pPr>
              <a:spcBef>
                <a:spcPct val="0"/>
              </a:spcBef>
              <a:buFont typeface="Times New Roman" panose="02020603050405020304" pitchFamily="18" charset="0"/>
              <a:buAutoNum type="arabicPeriod"/>
            </a:pPr>
            <a:r>
              <a:rPr lang="ja-JP" altLang="ja-JP" sz="3600" b="1">
                <a:solidFill>
                  <a:schemeClr val="bg1"/>
                </a:solidFill>
                <a:latin typeface="Calibri" panose="020F0502020204030204" pitchFamily="34" charset="0"/>
                <a:cs typeface="Calibri" panose="020F0502020204030204" pitchFamily="34" charset="0"/>
              </a:rPr>
              <a:t> Issues in Addressing Bullying in Japan</a:t>
            </a:r>
          </a:p>
          <a:p>
            <a:pPr>
              <a:spcBef>
                <a:spcPct val="0"/>
              </a:spcBef>
              <a:buFont typeface="Times New Roman" panose="02020603050405020304" pitchFamily="18" charset="0"/>
              <a:buAutoNum type="arabicPeriod"/>
            </a:pPr>
            <a:endParaRPr lang="ja-JP" altLang="ja-JP" sz="3600">
              <a:solidFill>
                <a:schemeClr val="bg1"/>
              </a:solidFill>
              <a:latin typeface="Calibri" panose="020F0502020204030204" pitchFamily="34" charset="0"/>
              <a:cs typeface="Calibri" panose="020F0502020204030204" pitchFamily="34" charset="0"/>
            </a:endParaRPr>
          </a:p>
          <a:p>
            <a:pPr>
              <a:spcBef>
                <a:spcPct val="0"/>
              </a:spcBef>
              <a:buFont typeface="Times New Roman" panose="02020603050405020304" pitchFamily="18" charset="0"/>
              <a:buAutoNum type="arabicPeriod"/>
            </a:pPr>
            <a:r>
              <a:rPr lang="ja-JP" altLang="ja-JP" sz="3600" b="1">
                <a:solidFill>
                  <a:schemeClr val="bg1"/>
                </a:solidFill>
                <a:latin typeface="Calibri" panose="020F0502020204030204" pitchFamily="34" charset="0"/>
                <a:cs typeface="Calibri" panose="020F0502020204030204" pitchFamily="34" charset="0"/>
              </a:rPr>
              <a:t> An example of Intervention against Bullying</a:t>
            </a:r>
            <a:endParaRPr lang="ja-JP" altLang="ja-JP" sz="360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255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746B-88A5-8B88-F982-9F2B9207A6A4}"/>
            </a:ext>
          </a:extLst>
        </p:cNvPr>
        <p:cNvGrpSpPr/>
        <p:nvPr/>
      </p:nvGrpSpPr>
      <p:grpSpPr>
        <a:xfrm>
          <a:off x="0" y="0"/>
          <a:ext cx="0" cy="0"/>
          <a:chOff x="0" y="0"/>
          <a:chExt cx="0" cy="0"/>
        </a:xfrm>
      </p:grpSpPr>
      <p:pic>
        <p:nvPicPr>
          <p:cNvPr id="2" name="図 1" descr="スクリーンショットの画面&#10;&#10;AI によって生成されたコンテンツは間違っている可能性があります。">
            <a:extLst>
              <a:ext uri="{FF2B5EF4-FFF2-40B4-BE49-F238E27FC236}">
                <a16:creationId xmlns:a16="http://schemas.microsoft.com/office/drawing/2014/main" id="{1C9A91B2-C149-83F1-C488-4E8B345044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0984" y="3291840"/>
            <a:ext cx="3558154" cy="3413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5">
            <a:extLst>
              <a:ext uri="{FF2B5EF4-FFF2-40B4-BE49-F238E27FC236}">
                <a16:creationId xmlns:a16="http://schemas.microsoft.com/office/drawing/2014/main" id="{0445F5D8-3ABF-400F-E301-4A062FF61179}"/>
              </a:ext>
            </a:extLst>
          </p:cNvPr>
          <p:cNvSpPr txBox="1">
            <a:spLocks noChangeArrowheads="1"/>
          </p:cNvSpPr>
          <p:nvPr/>
        </p:nvSpPr>
        <p:spPr bwMode="auto">
          <a:xfrm>
            <a:off x="531223" y="1060133"/>
            <a:ext cx="5821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4800" b="1">
                <a:solidFill>
                  <a:schemeClr val="bg1"/>
                </a:solidFill>
                <a:latin typeface="Calibri" panose="020F0502020204030204" pitchFamily="34" charset="0"/>
                <a:ea typeface="游ゴシック" panose="020B0400000000000000" pitchFamily="34" charset="-128"/>
                <a:cs typeface="Calibri" panose="020F0502020204030204" pitchFamily="34" charset="0"/>
              </a:rPr>
              <a:t>Current situation</a:t>
            </a:r>
          </a:p>
        </p:txBody>
      </p:sp>
      <p:sp>
        <p:nvSpPr>
          <p:cNvPr id="4" name="テキスト ボックス 4">
            <a:extLst>
              <a:ext uri="{FF2B5EF4-FFF2-40B4-BE49-F238E27FC236}">
                <a16:creationId xmlns:a16="http://schemas.microsoft.com/office/drawing/2014/main" id="{CCF9B524-8636-7F7A-6166-3C189FE4437C}"/>
              </a:ext>
            </a:extLst>
          </p:cNvPr>
          <p:cNvSpPr txBox="1">
            <a:spLocks noChangeArrowheads="1"/>
          </p:cNvSpPr>
          <p:nvPr/>
        </p:nvSpPr>
        <p:spPr bwMode="auto">
          <a:xfrm>
            <a:off x="531223" y="2368549"/>
            <a:ext cx="818673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ja-JP" altLang="ja-JP" b="1">
                <a:solidFill>
                  <a:schemeClr val="bg1"/>
                </a:solidFill>
                <a:latin typeface="Calibri" panose="020F0502020204030204" pitchFamily="34" charset="0"/>
                <a:cs typeface="Calibri" panose="020F0502020204030204" pitchFamily="34" charset="0"/>
              </a:rPr>
              <a:t>Suicide is the leading cause of death among teenagers in Japan.</a:t>
            </a:r>
          </a:p>
          <a:p>
            <a:pPr>
              <a:spcBef>
                <a:spcPct val="0"/>
              </a:spcBef>
              <a:buFontTx/>
              <a:buNone/>
            </a:pPr>
            <a:endParaRPr lang="ja-JP" altLang="ja-JP" b="1">
              <a:solidFill>
                <a:schemeClr val="bg1"/>
              </a:solidFill>
              <a:latin typeface="Calibri" panose="020F0502020204030204" pitchFamily="34" charset="0"/>
              <a:cs typeface="Calibri" panose="020F0502020204030204" pitchFamily="34" charset="0"/>
            </a:endParaRPr>
          </a:p>
          <a:p>
            <a:pPr>
              <a:spcBef>
                <a:spcPct val="0"/>
              </a:spcBef>
              <a:buFontTx/>
              <a:buNone/>
            </a:pPr>
            <a:r>
              <a:rPr lang="ja-JP" altLang="ja-JP" b="1">
                <a:solidFill>
                  <a:schemeClr val="bg1"/>
                </a:solidFill>
                <a:latin typeface="Calibri" panose="020F0502020204030204" pitchFamily="34" charset="0"/>
                <a:cs typeface="Calibri" panose="020F0502020204030204" pitchFamily="34" charset="0"/>
              </a:rPr>
              <a:t>The leading cause of suicide among teenagers is school-related issues.</a:t>
            </a:r>
            <a:endParaRPr lang="ja-JP" altLang="en-US" sz="40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3325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2F663-A967-BE90-09CC-5849AA938C67}"/>
            </a:ext>
          </a:extLst>
        </p:cNvPr>
        <p:cNvGrpSpPr/>
        <p:nvPr/>
      </p:nvGrpSpPr>
      <p:grpSpPr>
        <a:xfrm>
          <a:off x="0" y="0"/>
          <a:ext cx="0" cy="0"/>
          <a:chOff x="0" y="0"/>
          <a:chExt cx="0" cy="0"/>
        </a:xfrm>
      </p:grpSpPr>
      <p:sp>
        <p:nvSpPr>
          <p:cNvPr id="2" name="テキスト ボックス 5">
            <a:extLst>
              <a:ext uri="{FF2B5EF4-FFF2-40B4-BE49-F238E27FC236}">
                <a16:creationId xmlns:a16="http://schemas.microsoft.com/office/drawing/2014/main" id="{52AC845E-A185-1525-D590-715A10F75F13}"/>
              </a:ext>
            </a:extLst>
          </p:cNvPr>
          <p:cNvSpPr txBox="1">
            <a:spLocks noChangeArrowheads="1"/>
          </p:cNvSpPr>
          <p:nvPr/>
        </p:nvSpPr>
        <p:spPr bwMode="auto">
          <a:xfrm>
            <a:off x="777784" y="1164637"/>
            <a:ext cx="5821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4800" b="1" dirty="0">
                <a:solidFill>
                  <a:schemeClr val="bg1"/>
                </a:solidFill>
                <a:latin typeface="Calibri" panose="020F0502020204030204" pitchFamily="34" charset="0"/>
                <a:ea typeface="游ゴシック" panose="020B0400000000000000" pitchFamily="34" charset="-128"/>
                <a:cs typeface="Calibri" panose="020F0502020204030204" pitchFamily="34" charset="0"/>
              </a:rPr>
              <a:t>Current situation</a:t>
            </a:r>
          </a:p>
        </p:txBody>
      </p:sp>
      <p:sp>
        <p:nvSpPr>
          <p:cNvPr id="3" name="テキスト ボックス 2">
            <a:extLst>
              <a:ext uri="{FF2B5EF4-FFF2-40B4-BE49-F238E27FC236}">
                <a16:creationId xmlns:a16="http://schemas.microsoft.com/office/drawing/2014/main" id="{CC66AFE2-ECD4-385F-2A15-1A74AACDB493}"/>
              </a:ext>
            </a:extLst>
          </p:cNvPr>
          <p:cNvSpPr txBox="1"/>
          <p:nvPr/>
        </p:nvSpPr>
        <p:spPr>
          <a:xfrm>
            <a:off x="1209584" y="2123487"/>
            <a:ext cx="9150350" cy="1200150"/>
          </a:xfrm>
          <a:prstGeom prst="rect">
            <a:avLst/>
          </a:prstGeom>
          <a:noFill/>
        </p:spPr>
        <p:txBody>
          <a:bodyPr>
            <a:spAutoFit/>
          </a:bodyPr>
          <a:lstStyle/>
          <a:p>
            <a:pPr>
              <a:defRPr/>
            </a:pPr>
            <a:r>
              <a:rPr lang="en-US" altLang="ja-JP" sz="3600" b="1" kern="0" dirty="0">
                <a:solidFill>
                  <a:schemeClr val="bg1"/>
                </a:solidFill>
                <a:latin typeface="Calibri" panose="020F0502020204030204" pitchFamily="34" charset="0"/>
                <a:cs typeface="Calibri" panose="020F0502020204030204" pitchFamily="34" charset="0"/>
              </a:rPr>
              <a:t>the Act for the Promotion of Measures to Prevent Bullying </a:t>
            </a:r>
            <a:r>
              <a:rPr lang="en-US" altLang="ja-JP" kern="0" dirty="0">
                <a:solidFill>
                  <a:schemeClr val="bg1"/>
                </a:solidFill>
                <a:latin typeface="Calibri" panose="020F0502020204030204" pitchFamily="34" charset="0"/>
                <a:cs typeface="Calibri" panose="020F0502020204030204" pitchFamily="34" charset="0"/>
              </a:rPr>
              <a:t>(APMPB) </a:t>
            </a:r>
            <a:endParaRPr lang="ja-JP" altLang="en-US">
              <a:solidFill>
                <a:schemeClr val="bg1"/>
              </a:solidFill>
              <a:latin typeface="Calibri" panose="020F0502020204030204" pitchFamily="34" charset="0"/>
              <a:cs typeface="Calibri" panose="020F0502020204030204" pitchFamily="34" charset="0"/>
            </a:endParaRPr>
          </a:p>
        </p:txBody>
      </p:sp>
      <p:sp>
        <p:nvSpPr>
          <p:cNvPr id="4" name="テキスト ボックス 4">
            <a:extLst>
              <a:ext uri="{FF2B5EF4-FFF2-40B4-BE49-F238E27FC236}">
                <a16:creationId xmlns:a16="http://schemas.microsoft.com/office/drawing/2014/main" id="{558EAEED-ED16-5049-46D6-ED18B95D39BF}"/>
              </a:ext>
            </a:extLst>
          </p:cNvPr>
          <p:cNvSpPr txBox="1">
            <a:spLocks noChangeArrowheads="1"/>
          </p:cNvSpPr>
          <p:nvPr/>
        </p:nvSpPr>
        <p:spPr bwMode="auto">
          <a:xfrm>
            <a:off x="1365159" y="3584393"/>
            <a:ext cx="10996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s-419" altLang="ja-JP" sz="2800" b="1" dirty="0">
                <a:solidFill>
                  <a:schemeClr val="bg1"/>
                </a:solidFill>
                <a:latin typeface="Calibri" panose="020F0502020204030204" pitchFamily="34" charset="0"/>
                <a:cs typeface="Calibri" panose="020F0502020204030204" pitchFamily="34" charset="0"/>
              </a:rPr>
              <a:t>1. Establish basic policies for responding to bullying cases at each school.</a:t>
            </a:r>
            <a:endParaRPr lang="ja-JP" altLang="en-US" sz="2800" b="1">
              <a:solidFill>
                <a:schemeClr val="bg1"/>
              </a:solidFill>
              <a:latin typeface="Calibri" panose="020F0502020204030204" pitchFamily="34" charset="0"/>
              <a:cs typeface="Calibri" panose="020F0502020204030204" pitchFamily="34" charset="0"/>
            </a:endParaRPr>
          </a:p>
        </p:txBody>
      </p:sp>
      <p:sp>
        <p:nvSpPr>
          <p:cNvPr id="5" name="テキスト ボックス 5">
            <a:extLst>
              <a:ext uri="{FF2B5EF4-FFF2-40B4-BE49-F238E27FC236}">
                <a16:creationId xmlns:a16="http://schemas.microsoft.com/office/drawing/2014/main" id="{17B0F30E-B155-0232-09D7-8901C6326262}"/>
              </a:ext>
            </a:extLst>
          </p:cNvPr>
          <p:cNvSpPr txBox="1">
            <a:spLocks noChangeArrowheads="1"/>
          </p:cNvSpPr>
          <p:nvPr/>
        </p:nvSpPr>
        <p:spPr bwMode="auto">
          <a:xfrm>
            <a:off x="1365159" y="4382088"/>
            <a:ext cx="8883522"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s-419" altLang="ja-JP" sz="2800" b="1" dirty="0">
                <a:solidFill>
                  <a:schemeClr val="bg1"/>
                </a:solidFill>
                <a:latin typeface="Calibri" panose="020F0502020204030204" pitchFamily="34" charset="0"/>
                <a:cs typeface="Calibri" panose="020F0502020204030204" pitchFamily="34" charset="0"/>
              </a:rPr>
              <a:t>2. Respond to bullying through a school-wide team, </a:t>
            </a:r>
          </a:p>
          <a:p>
            <a:r>
              <a:rPr lang="ja-JP" altLang="en-US" sz="2800" b="1">
                <a:solidFill>
                  <a:schemeClr val="bg1"/>
                </a:solidFill>
                <a:latin typeface="Calibri" panose="020F0502020204030204" pitchFamily="34" charset="0"/>
                <a:cs typeface="Calibri" panose="020F0502020204030204" pitchFamily="34" charset="0"/>
              </a:rPr>
              <a:t>　</a:t>
            </a:r>
            <a:r>
              <a:rPr lang="en-US" altLang="ja-JP" sz="2800" b="1" dirty="0">
                <a:solidFill>
                  <a:schemeClr val="bg1"/>
                </a:solidFill>
                <a:latin typeface="Calibri" panose="020F0502020204030204" pitchFamily="34" charset="0"/>
                <a:cs typeface="Calibri" panose="020F0502020204030204" pitchFamily="34" charset="0"/>
              </a:rPr>
              <a:t>  </a:t>
            </a:r>
            <a:r>
              <a:rPr lang="es-419" altLang="ja-JP" sz="2800" b="1" dirty="0">
                <a:solidFill>
                  <a:schemeClr val="bg1"/>
                </a:solidFill>
                <a:latin typeface="Calibri" panose="020F0502020204030204" pitchFamily="34" charset="0"/>
                <a:cs typeface="Calibri" panose="020F0502020204030204" pitchFamily="34" charset="0"/>
              </a:rPr>
              <a:t>not by individual teachers.</a:t>
            </a:r>
          </a:p>
          <a:p>
            <a:endParaRPr lang="en" altLang="ja-JP" sz="2000" b="1" dirty="0">
              <a:solidFill>
                <a:schemeClr val="bg1"/>
              </a:solidFill>
            </a:endParaRPr>
          </a:p>
          <a:p>
            <a:r>
              <a:rPr lang="en-US" altLang="ja-JP" sz="2800" b="1" dirty="0">
                <a:solidFill>
                  <a:schemeClr val="bg1"/>
                </a:solidFill>
                <a:latin typeface="Calibri" panose="020F0502020204030204" pitchFamily="34" charset="0"/>
                <a:cs typeface="Calibri" panose="020F0502020204030204" pitchFamily="34" charset="0"/>
              </a:rPr>
              <a:t>3</a:t>
            </a:r>
            <a:r>
              <a:rPr lang="ja-JP" altLang="en-US" sz="2800" b="1">
                <a:solidFill>
                  <a:schemeClr val="bg1"/>
                </a:solidFill>
                <a:latin typeface="Calibri" panose="020F0502020204030204" pitchFamily="34" charset="0"/>
                <a:cs typeface="Calibri" panose="020F0502020204030204" pitchFamily="34" charset="0"/>
              </a:rPr>
              <a:t>．</a:t>
            </a:r>
            <a:r>
              <a:rPr lang="en" altLang="ja-JP" sz="2800" b="1" dirty="0">
                <a:solidFill>
                  <a:schemeClr val="bg1"/>
                </a:solidFill>
                <a:latin typeface="Calibri" panose="020F0502020204030204" pitchFamily="34" charset="0"/>
                <a:cs typeface="Calibri" panose="020F0502020204030204" pitchFamily="34" charset="0"/>
              </a:rPr>
              <a:t>A third-party committee must investigate serious cases.</a:t>
            </a:r>
            <a:endParaRPr lang="en" altLang="ja-JP" sz="2800" dirty="0">
              <a:solidFill>
                <a:schemeClr val="bg1"/>
              </a:solidFill>
              <a:latin typeface="Calibri" panose="020F0502020204030204" pitchFamily="34" charset="0"/>
              <a:cs typeface="Calibri" panose="020F0502020204030204" pitchFamily="34" charset="0"/>
            </a:endParaRPr>
          </a:p>
          <a:p>
            <a:endParaRPr lang="ja-JP" altLang="en-US" sz="28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621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5">
            <a:extLst>
              <a:ext uri="{FF2B5EF4-FFF2-40B4-BE49-F238E27FC236}">
                <a16:creationId xmlns:a16="http://schemas.microsoft.com/office/drawing/2014/main" id="{5F8D0953-911D-481A-A8F1-584956C4D32F}"/>
              </a:ext>
            </a:extLst>
          </p:cNvPr>
          <p:cNvSpPr txBox="1">
            <a:spLocks noChangeArrowheads="1"/>
          </p:cNvSpPr>
          <p:nvPr/>
        </p:nvSpPr>
        <p:spPr bwMode="auto">
          <a:xfrm>
            <a:off x="1420198" y="413201"/>
            <a:ext cx="5821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4800" b="1" dirty="0">
                <a:solidFill>
                  <a:schemeClr val="bg1"/>
                </a:solidFill>
                <a:latin typeface="Calibri" panose="020F0502020204030204" pitchFamily="34" charset="0"/>
                <a:ea typeface="游ゴシック" panose="020B0400000000000000" pitchFamily="34" charset="-128"/>
                <a:cs typeface="Calibri" panose="020F0502020204030204" pitchFamily="34" charset="0"/>
              </a:rPr>
              <a:t>Issues</a:t>
            </a:r>
          </a:p>
        </p:txBody>
      </p:sp>
      <p:sp>
        <p:nvSpPr>
          <p:cNvPr id="5" name="テキスト ボックス 4">
            <a:extLst>
              <a:ext uri="{FF2B5EF4-FFF2-40B4-BE49-F238E27FC236}">
                <a16:creationId xmlns:a16="http://schemas.microsoft.com/office/drawing/2014/main" id="{DA9F61BA-0D00-0808-D08D-4D603AAB8874}"/>
              </a:ext>
            </a:extLst>
          </p:cNvPr>
          <p:cNvSpPr txBox="1">
            <a:spLocks noChangeArrowheads="1"/>
          </p:cNvSpPr>
          <p:nvPr/>
        </p:nvSpPr>
        <p:spPr bwMode="auto">
          <a:xfrm>
            <a:off x="1420198" y="1290948"/>
            <a:ext cx="73468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s-419" altLang="ja-JP" sz="2800" b="1" dirty="0">
                <a:solidFill>
                  <a:schemeClr val="bg1"/>
                </a:solidFill>
                <a:latin typeface="Calibri" panose="020F0502020204030204" pitchFamily="34" charset="0"/>
                <a:cs typeface="Calibri" panose="020F0502020204030204" pitchFamily="34" charset="0"/>
              </a:rPr>
              <a:t>When investigated by a third-party committee….</a:t>
            </a:r>
            <a:endParaRPr lang="ja-JP" altLang="en-US" sz="2800" b="1">
              <a:solidFill>
                <a:schemeClr val="bg1"/>
              </a:solidFill>
              <a:latin typeface="Calibri" panose="020F0502020204030204" pitchFamily="34" charset="0"/>
              <a:cs typeface="Calibri" panose="020F0502020204030204" pitchFamily="34" charset="0"/>
            </a:endParaRPr>
          </a:p>
        </p:txBody>
      </p:sp>
      <p:sp>
        <p:nvSpPr>
          <p:cNvPr id="7" name="テキスト ボックス 6">
            <a:extLst>
              <a:ext uri="{FF2B5EF4-FFF2-40B4-BE49-F238E27FC236}">
                <a16:creationId xmlns:a16="http://schemas.microsoft.com/office/drawing/2014/main" id="{FD644DAA-2FDE-E057-23A6-A3F87AF8846D}"/>
              </a:ext>
            </a:extLst>
          </p:cNvPr>
          <p:cNvSpPr txBox="1">
            <a:spLocks noChangeArrowheads="1"/>
          </p:cNvSpPr>
          <p:nvPr/>
        </p:nvSpPr>
        <p:spPr bwMode="auto">
          <a:xfrm>
            <a:off x="882286" y="2055623"/>
            <a:ext cx="108231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ＭＳ Ｐゴシック" panose="020B0600070205080204" pitchFamily="34"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34"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34"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34" charset="-128"/>
              </a:defRPr>
            </a:lvl9pPr>
          </a:lstStyle>
          <a:p>
            <a:r>
              <a:rPr lang="en" altLang="ja-JP" sz="3200" b="1" dirty="0">
                <a:solidFill>
                  <a:schemeClr val="bg1"/>
                </a:solidFill>
                <a:latin typeface="Calibri" panose="020F0502020204030204" pitchFamily="34" charset="0"/>
                <a:cs typeface="Calibri" panose="020F0502020204030204" pitchFamily="34" charset="0"/>
              </a:rPr>
              <a:t>There was no organized response; only the homeroom teacher handled the case individually.</a:t>
            </a:r>
            <a:endParaRPr lang="ja-JP" altLang="en-US" sz="3200" b="1">
              <a:solidFill>
                <a:schemeClr val="bg1"/>
              </a:solidFill>
              <a:latin typeface="Calibri" panose="020F0502020204030204" pitchFamily="34" charset="0"/>
              <a:cs typeface="Calibri" panose="020F0502020204030204" pitchFamily="34" charset="0"/>
            </a:endParaRPr>
          </a:p>
        </p:txBody>
      </p:sp>
      <p:sp>
        <p:nvSpPr>
          <p:cNvPr id="8" name="テキスト ボックス 7">
            <a:extLst>
              <a:ext uri="{FF2B5EF4-FFF2-40B4-BE49-F238E27FC236}">
                <a16:creationId xmlns:a16="http://schemas.microsoft.com/office/drawing/2014/main" id="{1215BA33-CFB2-7FFC-4CE5-646D1AEBFD77}"/>
              </a:ext>
            </a:extLst>
          </p:cNvPr>
          <p:cNvSpPr txBox="1"/>
          <p:nvPr/>
        </p:nvSpPr>
        <p:spPr>
          <a:xfrm>
            <a:off x="882285" y="5367581"/>
            <a:ext cx="10823122" cy="1077218"/>
          </a:xfrm>
          <a:prstGeom prst="rect">
            <a:avLst/>
          </a:prstGeom>
          <a:noFill/>
        </p:spPr>
        <p:txBody>
          <a:bodyPr wrap="square" rtlCol="0">
            <a:spAutoFit/>
          </a:bodyPr>
          <a:lstStyle/>
          <a:p>
            <a:r>
              <a:rPr lang="en" altLang="ja-JP" sz="3200" b="1" dirty="0">
                <a:solidFill>
                  <a:schemeClr val="bg1"/>
                </a:solidFill>
              </a:rPr>
              <a:t>Bullying is underestimated as a minor student issue, resulting in it being ignored.</a:t>
            </a:r>
            <a:endParaRPr lang="en" altLang="ja-JP" sz="3200" dirty="0">
              <a:solidFill>
                <a:schemeClr val="bg1"/>
              </a:solidFill>
            </a:endParaRPr>
          </a:p>
        </p:txBody>
      </p:sp>
      <p:pic>
        <p:nvPicPr>
          <p:cNvPr id="2" name="図 1">
            <a:extLst>
              <a:ext uri="{FF2B5EF4-FFF2-40B4-BE49-F238E27FC236}">
                <a16:creationId xmlns:a16="http://schemas.microsoft.com/office/drawing/2014/main" id="{AC585AE3-8177-2AF5-0DBF-BF77434D4C44}"/>
              </a:ext>
            </a:extLst>
          </p:cNvPr>
          <p:cNvPicPr>
            <a:picLocks noChangeAspect="1"/>
          </p:cNvPicPr>
          <p:nvPr/>
        </p:nvPicPr>
        <p:blipFill>
          <a:blip r:embed="rId3"/>
          <a:stretch>
            <a:fillRect/>
          </a:stretch>
        </p:blipFill>
        <p:spPr>
          <a:xfrm>
            <a:off x="980260" y="3374296"/>
            <a:ext cx="3266802" cy="1599371"/>
          </a:xfrm>
          <a:prstGeom prst="rect">
            <a:avLst/>
          </a:prstGeom>
        </p:spPr>
      </p:pic>
      <p:sp>
        <p:nvSpPr>
          <p:cNvPr id="3" name="テキスト ボックス 2">
            <a:extLst>
              <a:ext uri="{FF2B5EF4-FFF2-40B4-BE49-F238E27FC236}">
                <a16:creationId xmlns:a16="http://schemas.microsoft.com/office/drawing/2014/main" id="{9A23ACD5-1A8A-CDF1-5F32-C67381779DD8}"/>
              </a:ext>
            </a:extLst>
          </p:cNvPr>
          <p:cNvSpPr txBox="1"/>
          <p:nvPr/>
        </p:nvSpPr>
        <p:spPr>
          <a:xfrm>
            <a:off x="4483283" y="3374296"/>
            <a:ext cx="6923314" cy="1200329"/>
          </a:xfrm>
          <a:prstGeom prst="rect">
            <a:avLst/>
          </a:prstGeom>
          <a:noFill/>
        </p:spPr>
        <p:txBody>
          <a:bodyPr wrap="square" rtlCol="0">
            <a:spAutoFit/>
          </a:bodyPr>
          <a:lstStyle/>
          <a:p>
            <a:r>
              <a:rPr lang="en" altLang="ja-JP" dirty="0">
                <a:solidFill>
                  <a:schemeClr val="bg1"/>
                </a:solidFill>
              </a:rPr>
              <a:t>In Japanese schools, each class is assigned a </a:t>
            </a:r>
            <a:r>
              <a:rPr lang="en" altLang="ja-JP" b="1" dirty="0">
                <a:solidFill>
                  <a:schemeClr val="bg1"/>
                </a:solidFill>
              </a:rPr>
              <a:t>homeroom teacher</a:t>
            </a:r>
            <a:r>
              <a:rPr lang="en" altLang="ja-JP" dirty="0">
                <a:solidFill>
                  <a:schemeClr val="bg1"/>
                </a:solidFill>
              </a:rPr>
              <a:t>, known as a </a:t>
            </a:r>
            <a:r>
              <a:rPr lang="en" altLang="ja-JP" i="1" dirty="0">
                <a:solidFill>
                  <a:schemeClr val="bg1"/>
                </a:solidFill>
              </a:rPr>
              <a:t>tannin</a:t>
            </a:r>
            <a:r>
              <a:rPr lang="en" altLang="ja-JP" dirty="0">
                <a:solidFill>
                  <a:schemeClr val="bg1"/>
                </a:solidFill>
              </a:rPr>
              <a:t>. Unlike in many Western countries, the homeroom teacher is not only responsible for teaching a subject but also manages students’ daily life and behavior.</a:t>
            </a:r>
          </a:p>
        </p:txBody>
      </p:sp>
    </p:spTree>
    <p:extLst>
      <p:ext uri="{BB962C8B-B14F-4D97-AF65-F5344CB8AC3E}">
        <p14:creationId xmlns:p14="http://schemas.microsoft.com/office/powerpoint/2010/main" val="4283893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5">
            <a:extLst>
              <a:ext uri="{FF2B5EF4-FFF2-40B4-BE49-F238E27FC236}">
                <a16:creationId xmlns:a16="http://schemas.microsoft.com/office/drawing/2014/main" id="{7968FDFB-96C4-7F39-74B0-3D4ED2B1005A}"/>
              </a:ext>
            </a:extLst>
          </p:cNvPr>
          <p:cNvSpPr txBox="1">
            <a:spLocks noChangeArrowheads="1"/>
          </p:cNvSpPr>
          <p:nvPr/>
        </p:nvSpPr>
        <p:spPr bwMode="auto">
          <a:xfrm>
            <a:off x="869224" y="1177700"/>
            <a:ext cx="64851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4800" b="1" dirty="0">
                <a:solidFill>
                  <a:schemeClr val="bg1"/>
                </a:solidFill>
                <a:latin typeface="Calibri" panose="020F0502020204030204" pitchFamily="34" charset="0"/>
                <a:ea typeface="游ゴシック" panose="020B0400000000000000" pitchFamily="34" charset="-128"/>
                <a:cs typeface="Calibri" panose="020F0502020204030204" pitchFamily="34" charset="0"/>
              </a:rPr>
              <a:t>Why does this happen?</a:t>
            </a:r>
          </a:p>
        </p:txBody>
      </p:sp>
      <p:grpSp>
        <p:nvGrpSpPr>
          <p:cNvPr id="9" name="グループ化 8">
            <a:extLst>
              <a:ext uri="{FF2B5EF4-FFF2-40B4-BE49-F238E27FC236}">
                <a16:creationId xmlns:a16="http://schemas.microsoft.com/office/drawing/2014/main" id="{3BAC2AA4-89A7-30F8-D245-B33548DFF253}"/>
              </a:ext>
            </a:extLst>
          </p:cNvPr>
          <p:cNvGrpSpPr/>
          <p:nvPr/>
        </p:nvGrpSpPr>
        <p:grpSpPr>
          <a:xfrm>
            <a:off x="226423" y="1881052"/>
            <a:ext cx="6367918" cy="2638697"/>
            <a:chOff x="226423" y="1881052"/>
            <a:chExt cx="6367918" cy="2638697"/>
          </a:xfrm>
        </p:grpSpPr>
        <p:pic>
          <p:nvPicPr>
            <p:cNvPr id="7" name="図 6">
              <a:extLst>
                <a:ext uri="{FF2B5EF4-FFF2-40B4-BE49-F238E27FC236}">
                  <a16:creationId xmlns:a16="http://schemas.microsoft.com/office/drawing/2014/main" id="{34D1BACA-2200-D21A-83E1-662001AEF58A}"/>
                </a:ext>
              </a:extLst>
            </p:cNvPr>
            <p:cNvPicPr>
              <a:picLocks noChangeAspect="1"/>
            </p:cNvPicPr>
            <p:nvPr/>
          </p:nvPicPr>
          <p:blipFill>
            <a:blip r:embed="rId3"/>
            <a:stretch>
              <a:fillRect/>
            </a:stretch>
          </p:blipFill>
          <p:spPr>
            <a:xfrm>
              <a:off x="226423" y="1881052"/>
              <a:ext cx="2638697" cy="2638697"/>
            </a:xfrm>
            <a:prstGeom prst="rect">
              <a:avLst/>
            </a:prstGeom>
          </p:spPr>
        </p:pic>
        <p:sp>
          <p:nvSpPr>
            <p:cNvPr id="8" name="テキスト ボックス 7">
              <a:extLst>
                <a:ext uri="{FF2B5EF4-FFF2-40B4-BE49-F238E27FC236}">
                  <a16:creationId xmlns:a16="http://schemas.microsoft.com/office/drawing/2014/main" id="{D22E66DF-B110-4EEF-459E-32CC3FCA0131}"/>
                </a:ext>
              </a:extLst>
            </p:cNvPr>
            <p:cNvSpPr txBox="1"/>
            <p:nvPr/>
          </p:nvSpPr>
          <p:spPr>
            <a:xfrm>
              <a:off x="2663650" y="2290466"/>
              <a:ext cx="3930691" cy="646331"/>
            </a:xfrm>
            <a:prstGeom prst="rect">
              <a:avLst/>
            </a:prstGeom>
            <a:noFill/>
          </p:spPr>
          <p:txBody>
            <a:bodyPr wrap="none" rtlCol="0">
              <a:spAutoFit/>
            </a:bodyPr>
            <a:lstStyle/>
            <a:p>
              <a:r>
                <a:rPr kumimoji="1" lang="en-US" altLang="ja-JP" sz="3600" b="1" dirty="0">
                  <a:solidFill>
                    <a:schemeClr val="bg1"/>
                  </a:solidFill>
                </a:rPr>
                <a:t>Paper-based survey</a:t>
              </a:r>
              <a:endParaRPr kumimoji="1" lang="ja-JP" altLang="en-US" sz="3600" b="1">
                <a:solidFill>
                  <a:schemeClr val="bg1"/>
                </a:solidFill>
              </a:endParaRPr>
            </a:p>
          </p:txBody>
        </p:sp>
      </p:grpSp>
      <p:sp>
        <p:nvSpPr>
          <p:cNvPr id="11" name="テキスト ボックス 10">
            <a:extLst>
              <a:ext uri="{FF2B5EF4-FFF2-40B4-BE49-F238E27FC236}">
                <a16:creationId xmlns:a16="http://schemas.microsoft.com/office/drawing/2014/main" id="{CC3A11FA-58D5-9F01-C352-5A8BF28EC9AB}"/>
              </a:ext>
            </a:extLst>
          </p:cNvPr>
          <p:cNvSpPr txBox="1"/>
          <p:nvPr/>
        </p:nvSpPr>
        <p:spPr>
          <a:xfrm>
            <a:off x="2865120" y="3227087"/>
            <a:ext cx="7559040" cy="954107"/>
          </a:xfrm>
          <a:prstGeom prst="rect">
            <a:avLst/>
          </a:prstGeom>
          <a:noFill/>
        </p:spPr>
        <p:txBody>
          <a:bodyPr wrap="square" rtlCol="0">
            <a:spAutoFit/>
          </a:bodyPr>
          <a:lstStyle/>
          <a:p>
            <a:r>
              <a:rPr lang="en" altLang="ja-JP" sz="2800" b="1" dirty="0">
                <a:solidFill>
                  <a:schemeClr val="bg1"/>
                </a:solidFill>
              </a:rPr>
              <a:t>It is difficult for teachers to share information about bullying cases.</a:t>
            </a:r>
            <a:endParaRPr lang="en" altLang="ja-JP" sz="2800" dirty="0">
              <a:solidFill>
                <a:schemeClr val="bg1"/>
              </a:solidFill>
            </a:endParaRPr>
          </a:p>
        </p:txBody>
      </p:sp>
      <p:sp>
        <p:nvSpPr>
          <p:cNvPr id="2" name="テキスト ボックス 1">
            <a:extLst>
              <a:ext uri="{FF2B5EF4-FFF2-40B4-BE49-F238E27FC236}">
                <a16:creationId xmlns:a16="http://schemas.microsoft.com/office/drawing/2014/main" id="{31279475-D001-AAA6-CB06-1AAEA16FBA1B}"/>
              </a:ext>
            </a:extLst>
          </p:cNvPr>
          <p:cNvSpPr txBox="1"/>
          <p:nvPr/>
        </p:nvSpPr>
        <p:spPr>
          <a:xfrm>
            <a:off x="2865120" y="4445477"/>
            <a:ext cx="7387093" cy="954107"/>
          </a:xfrm>
          <a:prstGeom prst="rect">
            <a:avLst/>
          </a:prstGeom>
          <a:noFill/>
        </p:spPr>
        <p:txBody>
          <a:bodyPr wrap="square" rtlCol="0">
            <a:spAutoFit/>
          </a:bodyPr>
          <a:lstStyle/>
          <a:p>
            <a:r>
              <a:rPr lang="en" altLang="ja-JP" sz="2800" b="1" dirty="0">
                <a:solidFill>
                  <a:schemeClr val="bg1"/>
                </a:solidFill>
              </a:rPr>
              <a:t>Paper surveys took days to process, delaying interventions even further.</a:t>
            </a:r>
            <a:endParaRPr lang="en" altLang="ja-JP" sz="2800" dirty="0">
              <a:solidFill>
                <a:schemeClr val="bg1"/>
              </a:solidFill>
            </a:endParaRPr>
          </a:p>
        </p:txBody>
      </p:sp>
    </p:spTree>
    <p:extLst>
      <p:ext uri="{BB962C8B-B14F-4D97-AF65-F5344CB8AC3E}">
        <p14:creationId xmlns:p14="http://schemas.microsoft.com/office/powerpoint/2010/main" val="96644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5">
            <a:extLst>
              <a:ext uri="{FF2B5EF4-FFF2-40B4-BE49-F238E27FC236}">
                <a16:creationId xmlns:a16="http://schemas.microsoft.com/office/drawing/2014/main" id="{6912BD9A-7E00-0AFA-E534-6654F6B0BDE2}"/>
              </a:ext>
            </a:extLst>
          </p:cNvPr>
          <p:cNvSpPr txBox="1">
            <a:spLocks noChangeArrowheads="1"/>
          </p:cNvSpPr>
          <p:nvPr/>
        </p:nvSpPr>
        <p:spPr bwMode="auto">
          <a:xfrm>
            <a:off x="1293222" y="248194"/>
            <a:ext cx="58213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4800" b="1" dirty="0">
                <a:solidFill>
                  <a:schemeClr val="bg1"/>
                </a:solidFill>
                <a:latin typeface="Calibri" panose="020F0502020204030204" pitchFamily="34" charset="0"/>
                <a:ea typeface="游ゴシック" panose="020B0400000000000000" pitchFamily="34" charset="-128"/>
                <a:cs typeface="Calibri" panose="020F0502020204030204" pitchFamily="34" charset="0"/>
              </a:rPr>
              <a:t>Intervention</a:t>
            </a:r>
          </a:p>
        </p:txBody>
      </p:sp>
      <p:sp>
        <p:nvSpPr>
          <p:cNvPr id="5" name="テキスト ボックス 4">
            <a:extLst>
              <a:ext uri="{FF2B5EF4-FFF2-40B4-BE49-F238E27FC236}">
                <a16:creationId xmlns:a16="http://schemas.microsoft.com/office/drawing/2014/main" id="{0584A50D-998A-71E3-34F4-F6B73B20AA31}"/>
              </a:ext>
            </a:extLst>
          </p:cNvPr>
          <p:cNvSpPr txBox="1"/>
          <p:nvPr/>
        </p:nvSpPr>
        <p:spPr>
          <a:xfrm>
            <a:off x="1293222" y="1078456"/>
            <a:ext cx="8817430" cy="584775"/>
          </a:xfrm>
          <a:prstGeom prst="rect">
            <a:avLst/>
          </a:prstGeom>
          <a:noFill/>
        </p:spPr>
        <p:txBody>
          <a:bodyPr wrap="square" rtlCol="0">
            <a:spAutoFit/>
          </a:bodyPr>
          <a:lstStyle/>
          <a:p>
            <a:r>
              <a:rPr lang="en" altLang="ja-JP" sz="3200" b="1" dirty="0">
                <a:solidFill>
                  <a:schemeClr val="bg1"/>
                </a:solidFill>
              </a:rPr>
              <a:t>Introduction of a Bullying Risk Assessment App</a:t>
            </a:r>
            <a:endParaRPr lang="en" altLang="ja-JP" sz="3200" dirty="0">
              <a:solidFill>
                <a:schemeClr val="bg1"/>
              </a:solidFill>
            </a:endParaRPr>
          </a:p>
        </p:txBody>
      </p:sp>
      <p:grpSp>
        <p:nvGrpSpPr>
          <p:cNvPr id="6" name="グループ化 5">
            <a:extLst>
              <a:ext uri="{FF2B5EF4-FFF2-40B4-BE49-F238E27FC236}">
                <a16:creationId xmlns:a16="http://schemas.microsoft.com/office/drawing/2014/main" id="{A172FDC2-499A-A531-2539-5520C0487F47}"/>
              </a:ext>
            </a:extLst>
          </p:cNvPr>
          <p:cNvGrpSpPr/>
          <p:nvPr/>
        </p:nvGrpSpPr>
        <p:grpSpPr>
          <a:xfrm>
            <a:off x="1293223" y="1908718"/>
            <a:ext cx="7602584" cy="4658343"/>
            <a:chOff x="-290174" y="-958912"/>
            <a:chExt cx="6011357" cy="3340012"/>
          </a:xfrm>
        </p:grpSpPr>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1F9B5C08-C774-7050-CA07-FBFFA89D24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70" y="-456327"/>
              <a:ext cx="4750882" cy="2837427"/>
            </a:xfrm>
            <a:prstGeom prst="rect">
              <a:avLst/>
            </a:prstGeom>
          </p:spPr>
        </p:pic>
        <p:sp>
          <p:nvSpPr>
            <p:cNvPr id="8" name="テキスト ボックス 1">
              <a:extLst>
                <a:ext uri="{FF2B5EF4-FFF2-40B4-BE49-F238E27FC236}">
                  <a16:creationId xmlns:a16="http://schemas.microsoft.com/office/drawing/2014/main" id="{B2B7BCBD-BAC6-68B7-A592-2698B9B27E16}"/>
                </a:ext>
              </a:extLst>
            </p:cNvPr>
            <p:cNvSpPr txBox="1"/>
            <p:nvPr/>
          </p:nvSpPr>
          <p:spPr>
            <a:xfrm>
              <a:off x="-290174" y="-958912"/>
              <a:ext cx="6011357" cy="32657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en-US" sz="2400" b="1"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Figure 1   Student Interface:  Questionnaire on Bullying</a:t>
              </a:r>
              <a:endParaRPr lang="ja-JP" sz="320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endParaRPr>
            </a:p>
            <a:p>
              <a:r>
                <a:rPr lang="en-US" sz="2400" b="1"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 </a:t>
              </a:r>
            </a:p>
            <a:p>
              <a:endParaRPr lang="ja-JP" sz="320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9" name="テキスト ボックス 8">
            <a:extLst>
              <a:ext uri="{FF2B5EF4-FFF2-40B4-BE49-F238E27FC236}">
                <a16:creationId xmlns:a16="http://schemas.microsoft.com/office/drawing/2014/main" id="{EA43490C-3C9C-87E7-4AE3-9C62D180AD1C}"/>
              </a:ext>
            </a:extLst>
          </p:cNvPr>
          <p:cNvSpPr txBox="1"/>
          <p:nvPr/>
        </p:nvSpPr>
        <p:spPr>
          <a:xfrm>
            <a:off x="7746274" y="2886891"/>
            <a:ext cx="4445726" cy="2585323"/>
          </a:xfrm>
          <a:prstGeom prst="rect">
            <a:avLst/>
          </a:prstGeom>
          <a:noFill/>
        </p:spPr>
        <p:txBody>
          <a:bodyPr wrap="square" rtlCol="0">
            <a:spAutoFit/>
          </a:bodyPr>
          <a:lstStyle/>
          <a:p>
            <a:r>
              <a:rPr kumimoji="1" lang="en-US" altLang="ja-JP" i="1" dirty="0">
                <a:solidFill>
                  <a:schemeClr val="bg1"/>
                </a:solidFill>
              </a:rPr>
              <a:t>Note:</a:t>
            </a:r>
          </a:p>
          <a:p>
            <a:r>
              <a:rPr lang="en" altLang="ja-JP" b="1" dirty="0">
                <a:solidFill>
                  <a:schemeClr val="bg1"/>
                </a:solidFill>
              </a:rPr>
              <a:t>Available in 8 languages </a:t>
            </a:r>
          </a:p>
          <a:p>
            <a:pPr>
              <a:buNone/>
            </a:pPr>
            <a:endParaRPr lang="en" altLang="ja-JP" b="1" dirty="0">
              <a:solidFill>
                <a:schemeClr val="bg1"/>
              </a:solidFill>
            </a:endParaRPr>
          </a:p>
          <a:p>
            <a:pPr>
              <a:buNone/>
            </a:pPr>
            <a:r>
              <a:rPr lang="en" altLang="ja-JP" b="1" dirty="0">
                <a:solidFill>
                  <a:schemeClr val="bg1"/>
                </a:solidFill>
              </a:rPr>
              <a:t>Usage Status:</a:t>
            </a:r>
            <a:endParaRPr lang="en" altLang="ja-JP" dirty="0">
              <a:solidFill>
                <a:schemeClr val="bg1"/>
              </a:solidFill>
            </a:endParaRPr>
          </a:p>
          <a:p>
            <a:r>
              <a:rPr lang="en" altLang="ja-JP" dirty="0">
                <a:solidFill>
                  <a:schemeClr val="bg1"/>
                </a:solidFill>
              </a:rPr>
              <a:t>Municipalities: 5 cities</a:t>
            </a:r>
          </a:p>
          <a:p>
            <a:r>
              <a:rPr lang="en" altLang="ja-JP" dirty="0">
                <a:solidFill>
                  <a:schemeClr val="bg1"/>
                </a:solidFill>
              </a:rPr>
              <a:t>Number of students: Approx. 230,000</a:t>
            </a:r>
          </a:p>
          <a:p>
            <a:r>
              <a:rPr lang="en" altLang="ja-JP" dirty="0">
                <a:solidFill>
                  <a:schemeClr val="bg1"/>
                </a:solidFill>
              </a:rPr>
              <a:t>Number of schools: Approx. 500 schools</a:t>
            </a:r>
          </a:p>
          <a:p>
            <a:endParaRPr lang="en" altLang="ja-JP" b="1" dirty="0">
              <a:solidFill>
                <a:schemeClr val="bg1"/>
              </a:solidFill>
            </a:endParaRPr>
          </a:p>
          <a:p>
            <a:endParaRPr lang="en" altLang="ja-JP" dirty="0">
              <a:solidFill>
                <a:schemeClr val="bg1"/>
              </a:solidFill>
            </a:endParaRPr>
          </a:p>
        </p:txBody>
      </p:sp>
    </p:spTree>
    <p:extLst>
      <p:ext uri="{BB962C8B-B14F-4D97-AF65-F5344CB8AC3E}">
        <p14:creationId xmlns:p14="http://schemas.microsoft.com/office/powerpoint/2010/main" val="1935642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382385" y="3017909"/>
            <a:ext cx="11427229" cy="822181"/>
          </a:xfrm>
        </p:spPr>
        <p:txBody>
          <a:bodyPr>
            <a:noAutofit/>
          </a:bodyPr>
          <a:lstStyle/>
          <a:p>
            <a:r>
              <a:rPr lang="en-GB" sz="2800" b="1" dirty="0">
                <a:latin typeface="Arial" panose="020B0604020202020204" pitchFamily="34" charset="0"/>
                <a:cs typeface="Arial" panose="020B0604020202020204" pitchFamily="34" charset="0"/>
              </a:rPr>
              <a:t/>
            </a:r>
            <a:br>
              <a:rPr lang="en-GB" sz="2800" b="1" dirty="0">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Peer-on-Peer Online Sexual Abuse </a:t>
            </a:r>
            <a:br>
              <a:rPr lang="en-US" sz="3600" b="1" dirty="0">
                <a:solidFill>
                  <a:schemeClr val="bg1"/>
                </a:solidFill>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in the School Context </a:t>
            </a:r>
            <a:r>
              <a:rPr lang="en-GB" sz="2000" b="1" dirty="0">
                <a:solidFill>
                  <a:schemeClr val="bg1"/>
                </a:solidFill>
                <a:latin typeface="Arial" panose="020B0604020202020204" pitchFamily="34" charset="0"/>
                <a:cs typeface="Arial" panose="020B0604020202020204" pitchFamily="34" charset="0"/>
              </a:rPr>
              <a:t> </a:t>
            </a:r>
            <a:endParaRPr lang="en-GB" sz="3200" b="1" dirty="0">
              <a:latin typeface="Arial" panose="020B0604020202020204" pitchFamily="34" charset="0"/>
              <a:cs typeface="Arial" panose="020B0604020202020204" pitchFamily="34" charset="0"/>
            </a:endParaRPr>
          </a:p>
        </p:txBody>
      </p:sp>
      <p:sp>
        <p:nvSpPr>
          <p:cNvPr id="5" name="Podnaslov 2"/>
          <p:cNvSpPr txBox="1">
            <a:spLocks/>
          </p:cNvSpPr>
          <p:nvPr/>
        </p:nvSpPr>
        <p:spPr>
          <a:xfrm>
            <a:off x="1523999" y="4580165"/>
            <a:ext cx="9144000" cy="12474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800" dirty="0">
                <a:solidFill>
                  <a:schemeClr val="bg1"/>
                </a:solidFill>
              </a:rPr>
              <a:t>Virginia Soldino, PhD</a:t>
            </a:r>
          </a:p>
          <a:p>
            <a:r>
              <a:rPr lang="en-US" sz="2000" dirty="0">
                <a:solidFill>
                  <a:schemeClr val="bg1"/>
                </a:solidFill>
              </a:rPr>
              <a:t>University Research Institute of Criminology and Criminal Science </a:t>
            </a:r>
          </a:p>
          <a:p>
            <a:r>
              <a:rPr lang="en-US" sz="2000" dirty="0">
                <a:solidFill>
                  <a:schemeClr val="bg1"/>
                </a:solidFill>
              </a:rPr>
              <a:t>University of Valencia</a:t>
            </a:r>
          </a:p>
          <a:p>
            <a:endParaRPr lang="sl-SI" sz="2000" dirty="0">
              <a:solidFill>
                <a:schemeClr val="bg1"/>
              </a:solidFill>
            </a:endParaRPr>
          </a:p>
          <a:p>
            <a:r>
              <a:rPr lang="sl-SI" sz="2000" dirty="0">
                <a:solidFill>
                  <a:schemeClr val="bg1"/>
                </a:solidFill>
              </a:rPr>
              <a:t>Ljubljana, 21/5/2025</a:t>
            </a:r>
            <a:endParaRPr lang="en-US" sz="2000" dirty="0">
              <a:solidFill>
                <a:schemeClr val="bg1"/>
              </a:solidFill>
            </a:endParaRPr>
          </a:p>
        </p:txBody>
      </p:sp>
    </p:spTree>
    <p:extLst>
      <p:ext uri="{BB962C8B-B14F-4D97-AF65-F5344CB8AC3E}">
        <p14:creationId xmlns:p14="http://schemas.microsoft.com/office/powerpoint/2010/main" val="1253899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10;&#10;自動的に生成された説明">
            <a:extLst>
              <a:ext uri="{FF2B5EF4-FFF2-40B4-BE49-F238E27FC236}">
                <a16:creationId xmlns:a16="http://schemas.microsoft.com/office/drawing/2014/main" id="{09D87CDD-87BE-35F2-01EE-CA5803A5F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41170" y="1751435"/>
            <a:ext cx="7352321" cy="4773569"/>
          </a:xfrm>
          <a:prstGeom prst="rect">
            <a:avLst/>
          </a:prstGeom>
        </p:spPr>
      </p:pic>
      <p:sp>
        <p:nvSpPr>
          <p:cNvPr id="5" name="テキスト ボックス 1">
            <a:extLst>
              <a:ext uri="{FF2B5EF4-FFF2-40B4-BE49-F238E27FC236}">
                <a16:creationId xmlns:a16="http://schemas.microsoft.com/office/drawing/2014/main" id="{49804264-E991-5512-9D93-839B2E35CAA3}"/>
              </a:ext>
            </a:extLst>
          </p:cNvPr>
          <p:cNvSpPr txBox="1"/>
          <p:nvPr/>
        </p:nvSpPr>
        <p:spPr>
          <a:xfrm>
            <a:off x="2294708" y="473356"/>
            <a:ext cx="7602584" cy="4554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en-US" sz="2800" b="1"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Figure </a:t>
            </a:r>
            <a:r>
              <a:rPr lang="en-US" sz="2800" b="1" kern="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2 </a:t>
            </a:r>
            <a:r>
              <a:rPr lang="en-US" altLang="ja-JP" sz="2800" b="1" kern="0"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 Teacher Dashboard</a:t>
            </a:r>
            <a:r>
              <a:rPr lang="ja-JP" altLang="ja-JP" sz="3600">
                <a:solidFill>
                  <a:schemeClr val="bg1"/>
                </a:solidFill>
                <a:effectLst/>
                <a:latin typeface="Calibri" panose="020F0502020204030204" pitchFamily="34" charset="0"/>
                <a:cs typeface="Calibri" panose="020F0502020204030204" pitchFamily="34" charset="0"/>
              </a:rPr>
              <a:t> </a:t>
            </a:r>
            <a:endParaRPr lang="ja-JP" sz="360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512287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1">
            <a:extLst>
              <a:ext uri="{FF2B5EF4-FFF2-40B4-BE49-F238E27FC236}">
                <a16:creationId xmlns:a16="http://schemas.microsoft.com/office/drawing/2014/main" id="{96C27E07-882A-8861-432D-D13BABA48345}"/>
              </a:ext>
            </a:extLst>
          </p:cNvPr>
          <p:cNvSpPr txBox="1"/>
          <p:nvPr/>
        </p:nvSpPr>
        <p:spPr>
          <a:xfrm>
            <a:off x="1998617" y="522515"/>
            <a:ext cx="7602584" cy="4554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buNone/>
            </a:pPr>
            <a:r>
              <a:rPr lang="en-US" sz="2800" b="1"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Figure </a:t>
            </a:r>
            <a:r>
              <a:rPr lang="en-US" sz="2800" b="1" kern="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2 </a:t>
            </a:r>
            <a:r>
              <a:rPr lang="en-US" altLang="ja-JP" sz="2800" b="1" kern="0"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 Teacher Dashboard</a:t>
            </a:r>
            <a:r>
              <a:rPr lang="ja-JP" altLang="ja-JP" sz="3600">
                <a:solidFill>
                  <a:schemeClr val="bg1"/>
                </a:solidFill>
                <a:effectLst/>
                <a:latin typeface="Calibri" panose="020F0502020204030204" pitchFamily="34" charset="0"/>
                <a:cs typeface="Calibri" panose="020F0502020204030204" pitchFamily="34" charset="0"/>
              </a:rPr>
              <a:t> </a:t>
            </a:r>
            <a:endParaRPr lang="ja-JP" sz="360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endParaRPr>
          </a:p>
        </p:txBody>
      </p:sp>
      <p:graphicFrame>
        <p:nvGraphicFramePr>
          <p:cNvPr id="10" name="表 9">
            <a:extLst>
              <a:ext uri="{FF2B5EF4-FFF2-40B4-BE49-F238E27FC236}">
                <a16:creationId xmlns:a16="http://schemas.microsoft.com/office/drawing/2014/main" id="{34F6009D-F524-02BF-3EB1-C6276C526C48}"/>
              </a:ext>
            </a:extLst>
          </p:cNvPr>
          <p:cNvGraphicFramePr>
            <a:graphicFrameLocks noGrp="1"/>
          </p:cNvGraphicFramePr>
          <p:nvPr/>
        </p:nvGraphicFramePr>
        <p:xfrm>
          <a:off x="2149566" y="1530168"/>
          <a:ext cx="8128000" cy="1898832"/>
        </p:xfrm>
        <a:graphic>
          <a:graphicData uri="http://schemas.openxmlformats.org/drawingml/2006/table">
            <a:tbl>
              <a:tblPr firstRow="1" bandRow="1">
                <a:tableStyleId>{2D5ABB26-0587-4C30-8999-92F81FD0307C}</a:tableStyleId>
              </a:tblPr>
              <a:tblGrid>
                <a:gridCol w="2032000">
                  <a:extLst>
                    <a:ext uri="{9D8B030D-6E8A-4147-A177-3AD203B41FA5}">
                      <a16:colId xmlns:a16="http://schemas.microsoft.com/office/drawing/2014/main" val="632973711"/>
                    </a:ext>
                  </a:extLst>
                </a:gridCol>
                <a:gridCol w="2032000">
                  <a:extLst>
                    <a:ext uri="{9D8B030D-6E8A-4147-A177-3AD203B41FA5}">
                      <a16:colId xmlns:a16="http://schemas.microsoft.com/office/drawing/2014/main" val="1998162982"/>
                    </a:ext>
                  </a:extLst>
                </a:gridCol>
                <a:gridCol w="2032000">
                  <a:extLst>
                    <a:ext uri="{9D8B030D-6E8A-4147-A177-3AD203B41FA5}">
                      <a16:colId xmlns:a16="http://schemas.microsoft.com/office/drawing/2014/main" val="1609065912"/>
                    </a:ext>
                  </a:extLst>
                </a:gridCol>
                <a:gridCol w="2032000">
                  <a:extLst>
                    <a:ext uri="{9D8B030D-6E8A-4147-A177-3AD203B41FA5}">
                      <a16:colId xmlns:a16="http://schemas.microsoft.com/office/drawing/2014/main" val="3513902095"/>
                    </a:ext>
                  </a:extLst>
                </a:gridCol>
              </a:tblGrid>
              <a:tr h="370840">
                <a:tc>
                  <a:txBody>
                    <a:bodyPr/>
                    <a:lstStyle/>
                    <a:p>
                      <a:pPr algn="ctr"/>
                      <a:r>
                        <a:rPr kumimoji="1" lang="en-US" altLang="ja-JP" b="1" dirty="0"/>
                        <a:t>Students’ name</a:t>
                      </a:r>
                      <a:endParaRPr kumimoji="1" lang="ja-JP" altLang="en-US" b="1"/>
                    </a:p>
                  </a:txBody>
                  <a:tcPr>
                    <a:solidFill>
                      <a:srgbClr val="00B050"/>
                    </a:solidFill>
                  </a:tcPr>
                </a:tc>
                <a:tc>
                  <a:txBody>
                    <a:bodyPr/>
                    <a:lstStyle/>
                    <a:p>
                      <a:pPr algn="ctr"/>
                      <a:r>
                        <a:rPr kumimoji="1" lang="en-US" altLang="ja-JP" b="1" dirty="0"/>
                        <a:t>Survey 1</a:t>
                      </a:r>
                      <a:endParaRPr kumimoji="1" lang="ja-JP" altLang="en-US" b="1"/>
                    </a:p>
                  </a:txBody>
                  <a:tcPr>
                    <a:solidFill>
                      <a:srgbClr val="00B050"/>
                    </a:solidFill>
                  </a:tcPr>
                </a:tc>
                <a:tc>
                  <a:txBody>
                    <a:bodyPr/>
                    <a:lstStyle/>
                    <a:p>
                      <a:pPr algn="ctr"/>
                      <a:r>
                        <a:rPr kumimoji="1" lang="en-US" altLang="ja-JP" b="1" dirty="0"/>
                        <a:t>Survey2</a:t>
                      </a:r>
                      <a:endParaRPr kumimoji="1" lang="ja-JP" altLang="en-US" b="1"/>
                    </a:p>
                  </a:txBody>
                  <a:tcPr>
                    <a:solidFill>
                      <a:srgbClr val="00B050"/>
                    </a:solidFill>
                  </a:tcPr>
                </a:tc>
                <a:tc>
                  <a:txBody>
                    <a:bodyPr/>
                    <a:lstStyle/>
                    <a:p>
                      <a:pPr algn="ctr"/>
                      <a:r>
                        <a:rPr kumimoji="1" lang="en-US" altLang="ja-JP" b="1" dirty="0"/>
                        <a:t>Survey3…</a:t>
                      </a:r>
                      <a:endParaRPr kumimoji="1" lang="ja-JP" altLang="en-US" b="1"/>
                    </a:p>
                  </a:txBody>
                  <a:tcPr>
                    <a:solidFill>
                      <a:srgbClr val="00B050"/>
                    </a:solidFill>
                  </a:tcPr>
                </a:tc>
                <a:extLst>
                  <a:ext uri="{0D108BD9-81ED-4DB2-BD59-A6C34878D82A}">
                    <a16:rowId xmlns:a16="http://schemas.microsoft.com/office/drawing/2014/main" val="894392948"/>
                  </a:ext>
                </a:extLst>
              </a:tr>
              <a:tr h="370840">
                <a:tc>
                  <a:txBody>
                    <a:bodyPr/>
                    <a:lstStyle/>
                    <a:p>
                      <a:r>
                        <a:rPr kumimoji="1" lang="en-US" altLang="ja-JP" b="1" dirty="0">
                          <a:solidFill>
                            <a:schemeClr val="bg1">
                              <a:lumMod val="95000"/>
                            </a:schemeClr>
                          </a:solidFill>
                        </a:rPr>
                        <a:t>1. Hiromichi Kato</a:t>
                      </a:r>
                      <a:endParaRPr kumimoji="1" lang="ja-JP" altLang="en-US" b="1">
                        <a:solidFill>
                          <a:schemeClr val="bg1">
                            <a:lumMod val="95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a:solidFill>
                            <a:srgbClr val="FFFF00"/>
                          </a:solidFill>
                        </a:rPr>
                        <a:t>●</a:t>
                      </a:r>
                    </a:p>
                  </a:txBody>
                  <a:tcPr/>
                </a:tc>
                <a:tc>
                  <a:txBody>
                    <a:bodyPr/>
                    <a:lstStyle/>
                    <a:p>
                      <a:pPr algn="ctr"/>
                      <a:r>
                        <a:rPr kumimoji="1" lang="ja-JP" altLang="en-US" b="1">
                          <a:solidFill>
                            <a:schemeClr val="bg1"/>
                          </a:solidFill>
                        </a:rPr>
                        <a:t>✓</a:t>
                      </a:r>
                    </a:p>
                  </a:txBody>
                  <a:tcPr/>
                </a:tc>
                <a:tc>
                  <a:txBody>
                    <a:bodyPr/>
                    <a:lstStyle/>
                    <a:p>
                      <a:pPr algn="ctr"/>
                      <a:r>
                        <a:rPr kumimoji="1" lang="ja-JP" altLang="en-US" b="1">
                          <a:solidFill>
                            <a:srgbClr val="FF0000"/>
                          </a:solidFill>
                        </a:rPr>
                        <a:t>●！</a:t>
                      </a:r>
                      <a:endParaRPr kumimoji="1" lang="ja-JP" altLang="en-US" b="1">
                        <a:solidFill>
                          <a:schemeClr val="bg1"/>
                        </a:solidFill>
                      </a:endParaRPr>
                    </a:p>
                  </a:txBody>
                  <a:tcPr/>
                </a:tc>
                <a:extLst>
                  <a:ext uri="{0D108BD9-81ED-4DB2-BD59-A6C34878D82A}">
                    <a16:rowId xmlns:a16="http://schemas.microsoft.com/office/drawing/2014/main" val="2947976743"/>
                  </a:ext>
                </a:extLst>
              </a:tr>
              <a:tr h="370840">
                <a:tc>
                  <a:txBody>
                    <a:bodyPr/>
                    <a:lstStyle/>
                    <a:p>
                      <a:r>
                        <a:rPr kumimoji="1" lang="en-US" altLang="ja-JP" b="1" dirty="0">
                          <a:solidFill>
                            <a:schemeClr val="bg1">
                              <a:lumMod val="95000"/>
                            </a:schemeClr>
                          </a:solidFill>
                        </a:rPr>
                        <a:t>2. Shu Yu</a:t>
                      </a:r>
                      <a:r>
                        <a:rPr kumimoji="1" lang="en-US" altLang="ja-JP" b="1" dirty="0">
                          <a:solidFill>
                            <a:schemeClr val="bg1"/>
                          </a:solidFill>
                        </a:rPr>
                        <a:t>e</a:t>
                      </a:r>
                      <a:endParaRPr kumimoji="1" lang="ja-JP" altLang="en-US" b="1">
                        <a:solidFill>
                          <a:schemeClr val="bg1"/>
                        </a:solidFill>
                      </a:endParaRPr>
                    </a:p>
                  </a:txBody>
                  <a:tcPr/>
                </a:tc>
                <a:tc>
                  <a:txBody>
                    <a:bodyPr/>
                    <a:lstStyle/>
                    <a:p>
                      <a:pPr algn="ctr"/>
                      <a:endParaRPr kumimoji="1" lang="ja-JP" altLang="en-US" b="1">
                        <a:solidFill>
                          <a:schemeClr val="bg1"/>
                        </a:solidFill>
                      </a:endParaRPr>
                    </a:p>
                  </a:txBody>
                  <a:tcPr/>
                </a:tc>
                <a:tc>
                  <a:txBody>
                    <a:bodyPr/>
                    <a:lstStyle/>
                    <a:p>
                      <a:pPr algn="ctr"/>
                      <a:r>
                        <a:rPr kumimoji="1" lang="ja-JP" altLang="en-US" b="1">
                          <a:solidFill>
                            <a:srgbClr val="FF0000"/>
                          </a:solidFill>
                        </a:rPr>
                        <a:t>●</a:t>
                      </a:r>
                    </a:p>
                  </a:txBody>
                  <a:tcPr/>
                </a:tc>
                <a:tc>
                  <a:txBody>
                    <a:bodyPr/>
                    <a:lstStyle/>
                    <a:p>
                      <a:pPr algn="ctr"/>
                      <a:r>
                        <a:rPr kumimoji="1" lang="ja-JP" altLang="en-US" b="1">
                          <a:solidFill>
                            <a:schemeClr val="bg1"/>
                          </a:solidFill>
                        </a:rPr>
                        <a:t>✓</a:t>
                      </a:r>
                    </a:p>
                  </a:txBody>
                  <a:tcPr/>
                </a:tc>
                <a:extLst>
                  <a:ext uri="{0D108BD9-81ED-4DB2-BD59-A6C34878D82A}">
                    <a16:rowId xmlns:a16="http://schemas.microsoft.com/office/drawing/2014/main" val="3531296362"/>
                  </a:ext>
                </a:extLst>
              </a:tr>
              <a:tr h="415472">
                <a:tc>
                  <a:txBody>
                    <a:bodyPr/>
                    <a:lstStyle/>
                    <a:p>
                      <a:r>
                        <a:rPr kumimoji="1" lang="en-US" altLang="ja-JP" b="1" dirty="0">
                          <a:solidFill>
                            <a:schemeClr val="bg1">
                              <a:lumMod val="95000"/>
                            </a:schemeClr>
                          </a:solidFill>
                        </a:rPr>
                        <a:t>3. Ale</a:t>
                      </a:r>
                      <a:r>
                        <a:rPr lang="en" altLang="ja-JP" sz="1800" b="1" i="0" u="none" strike="noStrike" kern="1200" dirty="0" err="1">
                          <a:solidFill>
                            <a:schemeClr val="bg1"/>
                          </a:solidFill>
                          <a:effectLst/>
                          <a:latin typeface="+mn-lt"/>
                          <a:ea typeface="+mn-ea"/>
                          <a:cs typeface="+mn-cs"/>
                        </a:rPr>
                        <a:t>š</a:t>
                      </a:r>
                      <a:r>
                        <a:rPr lang="en" altLang="ja-JP" sz="1800" b="1" i="0" u="none" strike="noStrike" kern="1200" dirty="0">
                          <a:solidFill>
                            <a:schemeClr val="bg1"/>
                          </a:solidFill>
                          <a:effectLst/>
                          <a:latin typeface="+mn-lt"/>
                          <a:ea typeface="+mn-ea"/>
                          <a:cs typeface="+mn-cs"/>
                        </a:rPr>
                        <a:t> Bučar </a:t>
                      </a:r>
                      <a:endParaRPr kumimoji="1" lang="ja-JP" altLang="en-US" b="1">
                        <a:solidFill>
                          <a:schemeClr val="bg1"/>
                        </a:solidFill>
                      </a:endParaRPr>
                    </a:p>
                  </a:txBody>
                  <a:tcPr/>
                </a:tc>
                <a:tc>
                  <a:txBody>
                    <a:bodyPr/>
                    <a:lstStyle/>
                    <a:p>
                      <a:pPr algn="ctr"/>
                      <a:endParaRPr kumimoji="1" lang="ja-JP" altLang="en-US" b="1">
                        <a:solidFill>
                          <a:schemeClr val="bg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b="1">
                          <a:solidFill>
                            <a:srgbClr val="FFFF00"/>
                          </a:solidFill>
                        </a:rPr>
                        <a:t>●</a:t>
                      </a:r>
                    </a:p>
                  </a:txBody>
                  <a:tcPr/>
                </a:tc>
                <a:tc>
                  <a:txBody>
                    <a:bodyPr/>
                    <a:lstStyle/>
                    <a:p>
                      <a:pPr algn="ctr"/>
                      <a:r>
                        <a:rPr kumimoji="1" lang="ja-JP" altLang="en-US" b="1">
                          <a:solidFill>
                            <a:schemeClr val="bg1"/>
                          </a:solidFill>
                        </a:rPr>
                        <a:t>✓</a:t>
                      </a:r>
                    </a:p>
                  </a:txBody>
                  <a:tcPr/>
                </a:tc>
                <a:extLst>
                  <a:ext uri="{0D108BD9-81ED-4DB2-BD59-A6C34878D82A}">
                    <a16:rowId xmlns:a16="http://schemas.microsoft.com/office/drawing/2014/main" val="966678571"/>
                  </a:ext>
                </a:extLst>
              </a:tr>
              <a:tr h="370840">
                <a:tc>
                  <a:txBody>
                    <a:bodyPr/>
                    <a:lstStyle/>
                    <a:p>
                      <a:r>
                        <a:rPr kumimoji="1" lang="en-US" altLang="ja-JP" b="1" dirty="0">
                          <a:solidFill>
                            <a:schemeClr val="bg1">
                              <a:lumMod val="95000"/>
                            </a:schemeClr>
                          </a:solidFill>
                        </a:rPr>
                        <a:t>4. ….</a:t>
                      </a:r>
                      <a:endParaRPr kumimoji="1" lang="ja-JP" altLang="en-US" b="1">
                        <a:solidFill>
                          <a:schemeClr val="bg1">
                            <a:lumMod val="95000"/>
                          </a:schemeClr>
                        </a:solidFill>
                      </a:endParaRPr>
                    </a:p>
                  </a:txBody>
                  <a:tcPr/>
                </a:tc>
                <a:tc>
                  <a:txBody>
                    <a:bodyPr/>
                    <a:lstStyle/>
                    <a:p>
                      <a:pPr algn="ctr"/>
                      <a:r>
                        <a:rPr kumimoji="1" lang="ja-JP" altLang="en-US" b="1">
                          <a:solidFill>
                            <a:srgbClr val="FFFF00"/>
                          </a:solidFill>
                        </a:rPr>
                        <a:t>●！</a:t>
                      </a:r>
                    </a:p>
                  </a:txBody>
                  <a:tcPr/>
                </a:tc>
                <a:tc>
                  <a:txBody>
                    <a:bodyPr/>
                    <a:lstStyle/>
                    <a:p>
                      <a:pPr algn="ctr"/>
                      <a:r>
                        <a:rPr kumimoji="1" lang="ja-JP" altLang="en-US" b="1">
                          <a:solidFill>
                            <a:schemeClr val="bg1"/>
                          </a:solidFill>
                        </a:rPr>
                        <a:t>✓</a:t>
                      </a:r>
                    </a:p>
                  </a:txBody>
                  <a:tcPr/>
                </a:tc>
                <a:tc>
                  <a:txBody>
                    <a:bodyPr/>
                    <a:lstStyle/>
                    <a:p>
                      <a:pPr algn="ctr"/>
                      <a:endParaRPr kumimoji="1" lang="ja-JP" altLang="en-US" b="1">
                        <a:solidFill>
                          <a:schemeClr val="bg1"/>
                        </a:solidFill>
                      </a:endParaRPr>
                    </a:p>
                  </a:txBody>
                  <a:tcPr/>
                </a:tc>
                <a:extLst>
                  <a:ext uri="{0D108BD9-81ED-4DB2-BD59-A6C34878D82A}">
                    <a16:rowId xmlns:a16="http://schemas.microsoft.com/office/drawing/2014/main" val="166478326"/>
                  </a:ext>
                </a:extLst>
              </a:tr>
            </a:tbl>
          </a:graphicData>
        </a:graphic>
      </p:graphicFrame>
      <p:cxnSp>
        <p:nvCxnSpPr>
          <p:cNvPr id="12" name="直線コネクタ 11">
            <a:extLst>
              <a:ext uri="{FF2B5EF4-FFF2-40B4-BE49-F238E27FC236}">
                <a16:creationId xmlns:a16="http://schemas.microsoft.com/office/drawing/2014/main" id="{5E3D4731-AAC7-7E1E-09D1-5F566760C2B6}"/>
              </a:ext>
            </a:extLst>
          </p:cNvPr>
          <p:cNvCxnSpPr>
            <a:cxnSpLocks/>
          </p:cNvCxnSpPr>
          <p:nvPr/>
        </p:nvCxnSpPr>
        <p:spPr>
          <a:xfrm>
            <a:off x="2175692" y="2259874"/>
            <a:ext cx="81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0B531F5-943C-2B46-5E67-4FA884632888}"/>
              </a:ext>
            </a:extLst>
          </p:cNvPr>
          <p:cNvCxnSpPr>
            <a:cxnSpLocks/>
          </p:cNvCxnSpPr>
          <p:nvPr/>
        </p:nvCxnSpPr>
        <p:spPr>
          <a:xfrm>
            <a:off x="2175692" y="2660471"/>
            <a:ext cx="81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72ED6C00-676A-782D-443F-F648288F251F}"/>
              </a:ext>
            </a:extLst>
          </p:cNvPr>
          <p:cNvCxnSpPr>
            <a:cxnSpLocks/>
          </p:cNvCxnSpPr>
          <p:nvPr/>
        </p:nvCxnSpPr>
        <p:spPr>
          <a:xfrm>
            <a:off x="2175692" y="3021879"/>
            <a:ext cx="81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B5CEF6E4-AB05-A2E3-7D6A-D61BDDE5F5D1}"/>
              </a:ext>
            </a:extLst>
          </p:cNvPr>
          <p:cNvCxnSpPr>
            <a:cxnSpLocks/>
          </p:cNvCxnSpPr>
          <p:nvPr/>
        </p:nvCxnSpPr>
        <p:spPr>
          <a:xfrm>
            <a:off x="2175692" y="3448602"/>
            <a:ext cx="812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56B0829-2EEE-87FA-6B8E-25C72907AD35}"/>
              </a:ext>
            </a:extLst>
          </p:cNvPr>
          <p:cNvSpPr txBox="1"/>
          <p:nvPr/>
        </p:nvSpPr>
        <p:spPr>
          <a:xfrm>
            <a:off x="2175692" y="3790407"/>
            <a:ext cx="8464732" cy="2954655"/>
          </a:xfrm>
          <a:prstGeom prst="rect">
            <a:avLst/>
          </a:prstGeom>
          <a:noFill/>
        </p:spPr>
        <p:txBody>
          <a:bodyPr wrap="square" rtlCol="0">
            <a:spAutoFit/>
          </a:bodyPr>
          <a:lstStyle/>
          <a:p>
            <a:pPr>
              <a:buNone/>
            </a:pPr>
            <a:r>
              <a:rPr lang="en-US" altLang="ja-JP" i="1" dirty="0">
                <a:solidFill>
                  <a:schemeClr val="bg1"/>
                </a:solidFill>
                <a:ea typeface="ＭＳ Ｐゴシック" panose="020B0600070205080204" pitchFamily="34" charset="-128"/>
                <a:cs typeface="Times New Roman" panose="02020603050405020304" pitchFamily="18" charset="0"/>
              </a:rPr>
              <a:t>N</a:t>
            </a:r>
            <a:r>
              <a:rPr lang="en-US" altLang="ja-JP" sz="1800" i="1" dirty="0">
                <a:solidFill>
                  <a:schemeClr val="bg1"/>
                </a:solidFill>
                <a:effectLst/>
                <a:ea typeface="ＭＳ Ｐゴシック" panose="020B0600070205080204" pitchFamily="34" charset="-128"/>
                <a:cs typeface="Times New Roman" panose="02020603050405020304" pitchFamily="18" charset="0"/>
              </a:rPr>
              <a:t>ote:</a:t>
            </a:r>
          </a:p>
          <a:p>
            <a:pPr>
              <a:buNone/>
            </a:pPr>
            <a:r>
              <a:rPr lang="ja-JP" altLang="ja-JP" sz="1800" b="1">
                <a:solidFill>
                  <a:srgbClr val="FFFF00"/>
                </a:solidFill>
                <a:effectLst/>
                <a:ea typeface="ＭＳ Ｐゴシック" panose="020B0600070205080204" pitchFamily="34" charset="-128"/>
                <a:cs typeface="Times New Roman" panose="02020603050405020304" pitchFamily="18" charset="0"/>
              </a:rPr>
              <a:t>●</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  Indicates that the student reported experiencing one or more types of bullying.</a:t>
            </a:r>
            <a:endParaRPr lang="ja-JP" altLang="ja-JP" sz="1800" b="1">
              <a:solidFill>
                <a:schemeClr val="bg1"/>
              </a:solidFill>
              <a:effectLst/>
              <a:ea typeface="ＭＳ Ｐゴシック" panose="020B0600070205080204" pitchFamily="34" charset="-128"/>
              <a:cs typeface="ＭＳ Ｐゴシック" panose="020B0600070205080204" pitchFamily="34" charset="-128"/>
            </a:endParaRPr>
          </a:p>
          <a:p>
            <a:pPr>
              <a:buNone/>
            </a:pPr>
            <a:endParaRPr lang="en-US" altLang="ja-JP" sz="800" b="1" dirty="0">
              <a:solidFill>
                <a:srgbClr val="FFC000"/>
              </a:solidFill>
              <a:effectLst/>
              <a:ea typeface="ＭＳ Ｐゴシック" panose="020B0600070205080204" pitchFamily="34" charset="-128"/>
              <a:cs typeface="Times New Roman" panose="02020603050405020304" pitchFamily="18" charset="0"/>
            </a:endParaRPr>
          </a:p>
          <a:p>
            <a:pPr>
              <a:buNone/>
            </a:pPr>
            <a:r>
              <a:rPr lang="ja-JP" altLang="ja-JP" sz="1800" b="1">
                <a:solidFill>
                  <a:srgbClr val="FFFF00"/>
                </a:solidFill>
                <a:effectLst/>
                <a:ea typeface="ＭＳ Ｐゴシック" panose="020B0600070205080204" pitchFamily="34" charset="-128"/>
                <a:cs typeface="Times New Roman" panose="02020603050405020304" pitchFamily="18" charset="0"/>
              </a:rPr>
              <a:t>●</a:t>
            </a:r>
            <a:r>
              <a:rPr lang="en-US" altLang="ja-JP" sz="1800" b="1" dirty="0">
                <a:solidFill>
                  <a:srgbClr val="FFFF00"/>
                </a:solidFill>
                <a:effectLst/>
                <a:ea typeface="ＭＳ Ｐゴシック" panose="020B0600070205080204" pitchFamily="34" charset="-128"/>
                <a:cs typeface="ＭＳ Ｐゴシック" panose="020B0600070205080204" pitchFamily="34" charset="-128"/>
              </a:rPr>
              <a:t>! </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Indicates that the reported bullying includes a highly distressing form of </a:t>
            </a:r>
            <a:r>
              <a:rPr lang="ja-JP" altLang="en-US" sz="1800" b="1">
                <a:solidFill>
                  <a:schemeClr val="bg1"/>
                </a:solidFill>
                <a:effectLst/>
                <a:ea typeface="ＭＳ Ｐゴシック" panose="020B0600070205080204" pitchFamily="34" charset="-128"/>
                <a:cs typeface="ＭＳ Ｐゴシック" panose="020B0600070205080204" pitchFamily="34" charset="-128"/>
              </a:rPr>
              <a:t>　　　</a:t>
            </a:r>
            <a:endParaRPr lang="en-US" altLang="ja-JP" sz="1800" b="1" dirty="0">
              <a:solidFill>
                <a:schemeClr val="bg1"/>
              </a:solidFill>
              <a:effectLst/>
              <a:ea typeface="ＭＳ Ｐゴシック" panose="020B0600070205080204" pitchFamily="34" charset="-128"/>
              <a:cs typeface="ＭＳ Ｐゴシック" panose="020B0600070205080204" pitchFamily="34" charset="-128"/>
            </a:endParaRPr>
          </a:p>
          <a:p>
            <a:pPr>
              <a:buNone/>
            </a:pPr>
            <a:r>
              <a:rPr lang="ja-JP" altLang="en-US" b="1">
                <a:solidFill>
                  <a:schemeClr val="bg1"/>
                </a:solidFill>
                <a:ea typeface="ＭＳ Ｐゴシック" panose="020B0600070205080204" pitchFamily="34" charset="-128"/>
                <a:cs typeface="ＭＳ Ｐゴシック" panose="020B0600070205080204" pitchFamily="34" charset="-128"/>
              </a:rPr>
              <a:t>　　</a:t>
            </a:r>
            <a:r>
              <a:rPr lang="en-US" altLang="ja-JP" b="1" dirty="0">
                <a:solidFill>
                  <a:schemeClr val="bg1"/>
                </a:solidFill>
                <a:ea typeface="ＭＳ Ｐゴシック" panose="020B0600070205080204" pitchFamily="34" charset="-128"/>
                <a:cs typeface="ＭＳ Ｐゴシック" panose="020B0600070205080204" pitchFamily="34" charset="-128"/>
              </a:rPr>
              <a:t> </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victimization, such as relational aggression, occurring more than once per week.</a:t>
            </a:r>
            <a:endParaRPr lang="ja-JP" altLang="ja-JP" sz="1800" b="1">
              <a:solidFill>
                <a:schemeClr val="bg1"/>
              </a:solidFill>
              <a:effectLst/>
              <a:ea typeface="ＭＳ Ｐゴシック" panose="020B0600070205080204" pitchFamily="34" charset="-128"/>
              <a:cs typeface="ＭＳ Ｐゴシック" panose="020B0600070205080204" pitchFamily="34" charset="-128"/>
            </a:endParaRPr>
          </a:p>
          <a:p>
            <a:pPr>
              <a:buNone/>
            </a:pPr>
            <a:endParaRPr lang="en-US" altLang="ja-JP" sz="800" b="1" dirty="0">
              <a:solidFill>
                <a:srgbClr val="FF0000"/>
              </a:solidFill>
              <a:effectLst/>
              <a:ea typeface="ＭＳ Ｐゴシック" panose="020B0600070205080204" pitchFamily="34" charset="-128"/>
              <a:cs typeface="Times New Roman" panose="02020603050405020304" pitchFamily="18" charset="0"/>
            </a:endParaRPr>
          </a:p>
          <a:p>
            <a:pPr>
              <a:buNone/>
            </a:pPr>
            <a:r>
              <a:rPr lang="ja-JP" altLang="ja-JP" sz="1800" b="1">
                <a:solidFill>
                  <a:srgbClr val="FF0000"/>
                </a:solidFill>
                <a:effectLst/>
                <a:ea typeface="ＭＳ Ｐゴシック" panose="020B0600070205080204" pitchFamily="34" charset="-128"/>
                <a:cs typeface="Times New Roman" panose="02020603050405020304" pitchFamily="18" charset="0"/>
              </a:rPr>
              <a:t>●</a:t>
            </a:r>
            <a:r>
              <a:rPr lang="ja-JP" altLang="ja-JP" sz="1800" b="1">
                <a:solidFill>
                  <a:schemeClr val="bg1"/>
                </a:solidFill>
                <a:effectLst/>
                <a:ea typeface="Times New Roman" panose="02020603050405020304" pitchFamily="18" charset="0"/>
                <a:cs typeface="ＭＳ Ｐゴシック" panose="020B0600070205080204" pitchFamily="34" charset="-128"/>
              </a:rPr>
              <a:t> </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 Indicates that the yellow-level condition is met, and the victimization remains  </a:t>
            </a:r>
          </a:p>
          <a:p>
            <a:pPr>
              <a:buNone/>
            </a:pPr>
            <a:r>
              <a:rPr lang="en-US" altLang="ja-JP" b="1" dirty="0">
                <a:solidFill>
                  <a:schemeClr val="bg1"/>
                </a:solidFill>
                <a:ea typeface="ＭＳ Ｐゴシック" panose="020B0600070205080204" pitchFamily="34" charset="-128"/>
                <a:cs typeface="ＭＳ Ｐゴシック" panose="020B0600070205080204" pitchFamily="34" charset="-128"/>
              </a:rPr>
              <a:t>      </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unresolved.</a:t>
            </a:r>
            <a:endParaRPr lang="ja-JP" altLang="ja-JP" sz="1800" b="1">
              <a:solidFill>
                <a:schemeClr val="bg1"/>
              </a:solidFill>
              <a:effectLst/>
              <a:ea typeface="ＭＳ Ｐゴシック" panose="020B0600070205080204" pitchFamily="34" charset="-128"/>
              <a:cs typeface="ＭＳ Ｐゴシック" panose="020B0600070205080204" pitchFamily="34" charset="-128"/>
            </a:endParaRPr>
          </a:p>
          <a:p>
            <a:endParaRPr lang="en-US" altLang="ja-JP" sz="800" b="1" dirty="0">
              <a:solidFill>
                <a:srgbClr val="FF0000"/>
              </a:solidFill>
              <a:effectLst/>
              <a:ea typeface="ＭＳ Ｐゴシック" panose="020B0600070205080204" pitchFamily="34" charset="-128"/>
              <a:cs typeface="Times New Roman" panose="02020603050405020304" pitchFamily="18" charset="0"/>
            </a:endParaRPr>
          </a:p>
          <a:p>
            <a:r>
              <a:rPr lang="ja-JP" altLang="ja-JP" sz="1800" b="1">
                <a:solidFill>
                  <a:srgbClr val="FF0000"/>
                </a:solidFill>
                <a:effectLst/>
                <a:ea typeface="ＭＳ Ｐゴシック" panose="020B0600070205080204" pitchFamily="34" charset="-128"/>
                <a:cs typeface="Times New Roman" panose="02020603050405020304" pitchFamily="18" charset="0"/>
              </a:rPr>
              <a:t>●</a:t>
            </a:r>
            <a:r>
              <a:rPr lang="en-US" altLang="ja-JP" sz="1800" b="1" dirty="0">
                <a:solidFill>
                  <a:srgbClr val="FF0000"/>
                </a:solidFill>
                <a:effectLst/>
                <a:ea typeface="ＭＳ Ｐゴシック" panose="020B0600070205080204" pitchFamily="34" charset="-128"/>
                <a:cs typeface="ＭＳ Ｐゴシック" panose="020B0600070205080204" pitchFamily="34" charset="-128"/>
              </a:rPr>
              <a:t>!</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  Indicates that the victimization remains unresolved despite the student having </a:t>
            </a:r>
          </a:p>
          <a:p>
            <a:r>
              <a:rPr lang="en-US" altLang="ja-JP" b="1" dirty="0">
                <a:solidFill>
                  <a:schemeClr val="bg1"/>
                </a:solidFill>
                <a:ea typeface="ＭＳ Ｐゴシック" panose="020B0600070205080204" pitchFamily="34" charset="-128"/>
                <a:cs typeface="ＭＳ Ｐゴシック" panose="020B0600070205080204" pitchFamily="34" charset="-128"/>
              </a:rPr>
              <a:t>        </a:t>
            </a:r>
            <a:r>
              <a:rPr lang="en-US" altLang="ja-JP" sz="1800" b="1" dirty="0">
                <a:solidFill>
                  <a:schemeClr val="bg1"/>
                </a:solidFill>
                <a:effectLst/>
                <a:ea typeface="ＭＳ Ｐゴシック" panose="020B0600070205080204" pitchFamily="34" charset="-128"/>
                <a:cs typeface="ＭＳ Ｐゴシック" panose="020B0600070205080204" pitchFamily="34" charset="-128"/>
              </a:rPr>
              <a:t>consulted a teacher, or that the victimization is unresolved etc.</a:t>
            </a:r>
            <a:endParaRPr lang="ja-JP" altLang="ja-JP" sz="1800" b="1">
              <a:solidFill>
                <a:schemeClr val="bg1"/>
              </a:solidFill>
              <a:effectLst/>
              <a:ea typeface="ＭＳ Ｐゴシック" panose="020B0600070205080204" pitchFamily="34" charset="-128"/>
              <a:cs typeface="ＭＳ Ｐゴシック" panose="020B0600070205080204" pitchFamily="34" charset="-128"/>
            </a:endParaRPr>
          </a:p>
          <a:p>
            <a:r>
              <a:rPr kumimoji="1" lang="ja-JP" altLang="en-US" b="1">
                <a:solidFill>
                  <a:schemeClr val="bg1"/>
                </a:solidFill>
              </a:rPr>
              <a:t>✓</a:t>
            </a:r>
            <a:r>
              <a:rPr kumimoji="1" lang="en-US" altLang="ja-JP" b="1" dirty="0">
                <a:solidFill>
                  <a:schemeClr val="bg1"/>
                </a:solidFill>
              </a:rPr>
              <a:t>  Resolved</a:t>
            </a:r>
            <a:endParaRPr kumimoji="1" lang="ja-JP" altLang="en-US" b="1">
              <a:solidFill>
                <a:schemeClr val="bg1"/>
              </a:solidFill>
            </a:endParaRPr>
          </a:p>
        </p:txBody>
      </p:sp>
      <p:grpSp>
        <p:nvGrpSpPr>
          <p:cNvPr id="19" name="グループ化 18">
            <a:extLst>
              <a:ext uri="{FF2B5EF4-FFF2-40B4-BE49-F238E27FC236}">
                <a16:creationId xmlns:a16="http://schemas.microsoft.com/office/drawing/2014/main" id="{1E85559F-C089-416D-4A3C-BB77284B8B38}"/>
              </a:ext>
            </a:extLst>
          </p:cNvPr>
          <p:cNvGrpSpPr/>
          <p:nvPr/>
        </p:nvGrpSpPr>
        <p:grpSpPr>
          <a:xfrm>
            <a:off x="8589945" y="1837699"/>
            <a:ext cx="1742979" cy="803170"/>
            <a:chOff x="7309307" y="4665981"/>
            <a:chExt cx="1742979" cy="803170"/>
          </a:xfrm>
        </p:grpSpPr>
        <p:sp>
          <p:nvSpPr>
            <p:cNvPr id="20" name="正方形/長方形 19">
              <a:extLst>
                <a:ext uri="{FF2B5EF4-FFF2-40B4-BE49-F238E27FC236}">
                  <a16:creationId xmlns:a16="http://schemas.microsoft.com/office/drawing/2014/main" id="{5769E8B0-7720-2DA7-4394-4F074049F761}"/>
                </a:ext>
              </a:extLst>
            </p:cNvPr>
            <p:cNvSpPr/>
            <p:nvPr/>
          </p:nvSpPr>
          <p:spPr>
            <a:xfrm>
              <a:off x="7309307" y="4665981"/>
              <a:ext cx="1191225" cy="459021"/>
            </a:xfrm>
            <a:prstGeom prst="rect">
              <a:avLst/>
            </a:prstGeom>
            <a:noFill/>
            <a:ln w="44450">
              <a:solidFill>
                <a:srgbClr val="FF12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482B0D08-2AB7-EDF3-BC7B-C58372319BE1}"/>
                </a:ext>
              </a:extLst>
            </p:cNvPr>
            <p:cNvPicPr>
              <a:picLocks noChangeAspect="1"/>
            </p:cNvPicPr>
            <p:nvPr/>
          </p:nvPicPr>
          <p:blipFill>
            <a:blip r:embed="rId3"/>
            <a:stretch>
              <a:fillRect/>
            </a:stretch>
          </p:blipFill>
          <p:spPr>
            <a:xfrm>
              <a:off x="8134555" y="4780853"/>
              <a:ext cx="917731" cy="688298"/>
            </a:xfrm>
            <a:prstGeom prst="rect">
              <a:avLst/>
            </a:prstGeom>
          </p:spPr>
        </p:pic>
      </p:grpSp>
    </p:spTree>
    <p:extLst>
      <p:ext uri="{BB962C8B-B14F-4D97-AF65-F5344CB8AC3E}">
        <p14:creationId xmlns:p14="http://schemas.microsoft.com/office/powerpoint/2010/main" val="175955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C2A2BF1-7319-2021-19DD-BC2EE9428933}"/>
              </a:ext>
            </a:extLst>
          </p:cNvPr>
          <p:cNvPicPr>
            <a:picLocks noChangeAspect="1"/>
          </p:cNvPicPr>
          <p:nvPr/>
        </p:nvPicPr>
        <p:blipFill>
          <a:blip r:embed="rId3"/>
          <a:stretch>
            <a:fillRect/>
          </a:stretch>
        </p:blipFill>
        <p:spPr>
          <a:xfrm>
            <a:off x="2047227" y="680276"/>
            <a:ext cx="4365493" cy="6177723"/>
          </a:xfrm>
          <a:prstGeom prst="rect">
            <a:avLst/>
          </a:prstGeom>
        </p:spPr>
      </p:pic>
      <p:pic>
        <p:nvPicPr>
          <p:cNvPr id="6" name="図 5">
            <a:extLst>
              <a:ext uri="{FF2B5EF4-FFF2-40B4-BE49-F238E27FC236}">
                <a16:creationId xmlns:a16="http://schemas.microsoft.com/office/drawing/2014/main" id="{BAC76486-69DC-DDE9-6935-E760BE9BAD9D}"/>
              </a:ext>
            </a:extLst>
          </p:cNvPr>
          <p:cNvPicPr>
            <a:picLocks noChangeAspect="1"/>
          </p:cNvPicPr>
          <p:nvPr/>
        </p:nvPicPr>
        <p:blipFill>
          <a:blip r:embed="rId4"/>
          <a:stretch>
            <a:fillRect/>
          </a:stretch>
        </p:blipFill>
        <p:spPr>
          <a:xfrm>
            <a:off x="6412720" y="881741"/>
            <a:ext cx="4365493" cy="4098471"/>
          </a:xfrm>
          <a:prstGeom prst="rect">
            <a:avLst/>
          </a:prstGeom>
        </p:spPr>
      </p:pic>
      <p:sp>
        <p:nvSpPr>
          <p:cNvPr id="7" name="テキスト ボックス 1">
            <a:extLst>
              <a:ext uri="{FF2B5EF4-FFF2-40B4-BE49-F238E27FC236}">
                <a16:creationId xmlns:a16="http://schemas.microsoft.com/office/drawing/2014/main" id="{71C3B8B1-8A34-6713-742A-7F5C6933FB4C}"/>
              </a:ext>
            </a:extLst>
          </p:cNvPr>
          <p:cNvSpPr txBox="1"/>
          <p:nvPr/>
        </p:nvSpPr>
        <p:spPr>
          <a:xfrm>
            <a:off x="2047227" y="195773"/>
            <a:ext cx="8615330" cy="4554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r>
              <a:rPr lang="en-US" sz="2800" b="1"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Figure </a:t>
            </a:r>
            <a:r>
              <a:rPr lang="en-US" sz="2800" b="1" kern="0"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3</a:t>
            </a:r>
            <a:r>
              <a:rPr lang="en-US" sz="2800" b="1" kern="0" dirty="0">
                <a:solidFill>
                  <a:schemeClr val="bg1"/>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ja-JP" sz="2800" b="1" kern="0" dirty="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rPr>
              <a:t> </a:t>
            </a:r>
            <a:r>
              <a:rPr lang="en" altLang="ja-JP" sz="2800" b="1" dirty="0">
                <a:solidFill>
                  <a:schemeClr val="bg1"/>
                </a:solidFill>
              </a:rPr>
              <a:t>Detailed Information on the Teacher Interface</a:t>
            </a:r>
            <a:endParaRPr lang="en" altLang="ja-JP" sz="2800" dirty="0">
              <a:solidFill>
                <a:schemeClr val="bg1"/>
              </a:solidFill>
            </a:endParaRPr>
          </a:p>
          <a:p>
            <a:pPr>
              <a:buNone/>
            </a:pPr>
            <a:endParaRPr lang="ja-JP" sz="3600">
              <a:solidFill>
                <a:schemeClr val="bg1"/>
              </a:solidFill>
              <a:effectLst/>
              <a:latin typeface="Calibri" panose="020F0502020204030204" pitchFamily="34"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294420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4A4A96D7-0591-6593-23C4-4CA62B81C3D7}"/>
              </a:ext>
            </a:extLst>
          </p:cNvPr>
          <p:cNvSpPr/>
          <p:nvPr/>
        </p:nvSpPr>
        <p:spPr>
          <a:xfrm>
            <a:off x="2286001" y="1028700"/>
            <a:ext cx="1870364" cy="1586548"/>
          </a:xfrm>
          <a:prstGeom prst="roundRect">
            <a:avLst>
              <a:gd name="adj" fmla="val 9616"/>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87E34D2-B592-F6B8-A7AB-975FB183A3FD}"/>
              </a:ext>
            </a:extLst>
          </p:cNvPr>
          <p:cNvSpPr txBox="1"/>
          <p:nvPr/>
        </p:nvSpPr>
        <p:spPr>
          <a:xfrm>
            <a:off x="2438400" y="1353134"/>
            <a:ext cx="1870364" cy="1015663"/>
          </a:xfrm>
          <a:prstGeom prst="rect">
            <a:avLst/>
          </a:prstGeom>
          <a:noFill/>
        </p:spPr>
        <p:txBody>
          <a:bodyPr wrap="square" rtlCol="0">
            <a:spAutoFit/>
          </a:bodyPr>
          <a:lstStyle/>
          <a:p>
            <a:r>
              <a:rPr kumimoji="1" lang="ja-JP" altLang="en-US" sz="6000">
                <a:solidFill>
                  <a:srgbClr val="C00000"/>
                </a:solidFill>
                <a:latin typeface="Calibri" panose="020F0502020204030204" pitchFamily="34" charset="0"/>
                <a:cs typeface="Calibri" panose="020F0502020204030204" pitchFamily="34" charset="0"/>
              </a:rPr>
              <a:t>●！</a:t>
            </a:r>
          </a:p>
        </p:txBody>
      </p:sp>
      <p:sp>
        <p:nvSpPr>
          <p:cNvPr id="7" name="テキスト ボックス 6">
            <a:extLst>
              <a:ext uri="{FF2B5EF4-FFF2-40B4-BE49-F238E27FC236}">
                <a16:creationId xmlns:a16="http://schemas.microsoft.com/office/drawing/2014/main" id="{F5622E54-B027-5A87-261B-EB0FF2E3EFEF}"/>
              </a:ext>
            </a:extLst>
          </p:cNvPr>
          <p:cNvSpPr txBox="1"/>
          <p:nvPr/>
        </p:nvSpPr>
        <p:spPr>
          <a:xfrm>
            <a:off x="4461163" y="1230024"/>
            <a:ext cx="3865418" cy="1261884"/>
          </a:xfrm>
          <a:prstGeom prst="rect">
            <a:avLst/>
          </a:prstGeom>
          <a:noFill/>
        </p:spPr>
        <p:txBody>
          <a:bodyPr wrap="square" rtlCol="0">
            <a:spAutoFit/>
          </a:bodyPr>
          <a:lstStyle/>
          <a:p>
            <a:r>
              <a:rPr kumimoji="1" lang="en-US" altLang="ja-JP" sz="2800" b="1" dirty="0">
                <a:solidFill>
                  <a:schemeClr val="bg1"/>
                </a:solidFill>
              </a:rPr>
              <a:t>Name: Hiromichi Kato</a:t>
            </a:r>
          </a:p>
          <a:p>
            <a:r>
              <a:rPr kumimoji="1" lang="en-US" altLang="ja-JP" sz="2400" b="1" dirty="0">
                <a:solidFill>
                  <a:schemeClr val="bg1"/>
                </a:solidFill>
              </a:rPr>
              <a:t>Class 7-1, Student number 7</a:t>
            </a:r>
          </a:p>
          <a:p>
            <a:r>
              <a:rPr kumimoji="1" lang="en-US" altLang="ja-JP" sz="2400" b="1" dirty="0">
                <a:solidFill>
                  <a:schemeClr val="bg1"/>
                </a:solidFill>
              </a:rPr>
              <a:t>Date  20</a:t>
            </a:r>
            <a:r>
              <a:rPr kumimoji="1" lang="en-US" altLang="ja-JP" sz="2400" b="1" baseline="30000" dirty="0">
                <a:solidFill>
                  <a:schemeClr val="bg1"/>
                </a:solidFill>
              </a:rPr>
              <a:t>th</a:t>
            </a:r>
            <a:r>
              <a:rPr kumimoji="1" lang="en-US" altLang="ja-JP" sz="2400" b="1" dirty="0">
                <a:solidFill>
                  <a:schemeClr val="bg1"/>
                </a:solidFill>
              </a:rPr>
              <a:t> May 2025</a:t>
            </a:r>
            <a:endParaRPr kumimoji="1" lang="ja-JP" altLang="en-US" sz="2400" b="1">
              <a:solidFill>
                <a:schemeClr val="bg1"/>
              </a:solidFill>
            </a:endParaRPr>
          </a:p>
        </p:txBody>
      </p:sp>
      <p:sp>
        <p:nvSpPr>
          <p:cNvPr id="8" name="テキスト ボックス 7">
            <a:extLst>
              <a:ext uri="{FF2B5EF4-FFF2-40B4-BE49-F238E27FC236}">
                <a16:creationId xmlns:a16="http://schemas.microsoft.com/office/drawing/2014/main" id="{9457AA48-C932-3168-D61F-3EFEA8366AA0}"/>
              </a:ext>
            </a:extLst>
          </p:cNvPr>
          <p:cNvSpPr txBox="1"/>
          <p:nvPr/>
        </p:nvSpPr>
        <p:spPr>
          <a:xfrm>
            <a:off x="2286001" y="2830225"/>
            <a:ext cx="9088581" cy="3539430"/>
          </a:xfrm>
          <a:prstGeom prst="rect">
            <a:avLst/>
          </a:prstGeom>
          <a:noFill/>
        </p:spPr>
        <p:txBody>
          <a:bodyPr wrap="square" rtlCol="0">
            <a:spAutoFit/>
          </a:bodyPr>
          <a:lstStyle/>
          <a:p>
            <a:r>
              <a:rPr kumimoji="1" lang="en-US" altLang="ja-JP" sz="2400" b="1" dirty="0">
                <a:solidFill>
                  <a:srgbClr val="00B0F0"/>
                </a:solidFill>
              </a:rPr>
              <a:t>Type of victimization</a:t>
            </a:r>
            <a:r>
              <a:rPr kumimoji="1" lang="en-US" altLang="ja-JP" sz="2400" b="1" dirty="0">
                <a:solidFill>
                  <a:schemeClr val="bg1"/>
                </a:solidFill>
              </a:rPr>
              <a:t>: </a:t>
            </a:r>
          </a:p>
          <a:p>
            <a:r>
              <a:rPr kumimoji="1" lang="en-US" altLang="ja-JP" sz="2400" b="1" dirty="0">
                <a:solidFill>
                  <a:schemeClr val="bg1"/>
                </a:solidFill>
              </a:rPr>
              <a:t>	</a:t>
            </a:r>
            <a:r>
              <a:rPr lang="en" altLang="ja-JP" sz="2400" dirty="0">
                <a:solidFill>
                  <a:schemeClr val="bg1"/>
                </a:solidFill>
              </a:rPr>
              <a:t>Be severely physically attacked- Several times a week</a:t>
            </a:r>
          </a:p>
          <a:p>
            <a:pPr>
              <a:buNone/>
            </a:pPr>
            <a:endParaRPr lang="en" altLang="ja-JP" sz="1600" dirty="0">
              <a:solidFill>
                <a:schemeClr val="bg1"/>
              </a:solidFill>
            </a:endParaRPr>
          </a:p>
          <a:p>
            <a:pPr>
              <a:buNone/>
            </a:pPr>
            <a:r>
              <a:rPr lang="en" altLang="ja-JP" sz="2400" b="1" dirty="0">
                <a:solidFill>
                  <a:srgbClr val="00B0F0"/>
                </a:solidFill>
              </a:rPr>
              <a:t>Time and Place of Bullying Incidents</a:t>
            </a:r>
            <a:endParaRPr lang="en" altLang="ja-JP" sz="2400" dirty="0">
              <a:solidFill>
                <a:srgbClr val="00B0F0"/>
              </a:solidFill>
            </a:endParaRPr>
          </a:p>
          <a:p>
            <a:r>
              <a:rPr lang="en" altLang="ja-JP" sz="2400" dirty="0">
                <a:solidFill>
                  <a:schemeClr val="bg1"/>
                </a:solidFill>
              </a:rPr>
              <a:t>	During break time</a:t>
            </a:r>
          </a:p>
          <a:p>
            <a:r>
              <a:rPr lang="en" altLang="ja-JP" sz="2400" dirty="0">
                <a:solidFill>
                  <a:schemeClr val="bg1"/>
                </a:solidFill>
              </a:rPr>
              <a:t>	In classrooms without teacher supervision</a:t>
            </a:r>
          </a:p>
          <a:p>
            <a:endParaRPr lang="en" altLang="ja-JP" sz="1600" b="1" dirty="0">
              <a:solidFill>
                <a:srgbClr val="00B0F0"/>
              </a:solidFill>
            </a:endParaRPr>
          </a:p>
          <a:p>
            <a:r>
              <a:rPr lang="en" altLang="ja-JP" sz="2400" b="1" dirty="0">
                <a:solidFill>
                  <a:srgbClr val="00B0F0"/>
                </a:solidFill>
              </a:rPr>
              <a:t>Did you ask a teacher for help about the bullying? / Was it resolved?</a:t>
            </a:r>
            <a:endParaRPr lang="en" altLang="ja-JP" sz="2400" dirty="0">
              <a:solidFill>
                <a:srgbClr val="00B0F0"/>
              </a:solidFill>
            </a:endParaRPr>
          </a:p>
          <a:p>
            <a:r>
              <a:rPr lang="en" altLang="ja-JP" sz="2400" dirty="0">
                <a:solidFill>
                  <a:schemeClr val="bg1"/>
                </a:solidFill>
              </a:rPr>
              <a:t>	Talked to a teacher</a:t>
            </a:r>
          </a:p>
          <a:p>
            <a:r>
              <a:rPr lang="en" altLang="ja-JP" sz="2400" dirty="0">
                <a:solidFill>
                  <a:schemeClr val="bg1"/>
                </a:solidFill>
              </a:rPr>
              <a:t>	Not resolved</a:t>
            </a:r>
            <a:endParaRPr lang="en" altLang="ja-JP" sz="2400" b="1" dirty="0">
              <a:solidFill>
                <a:schemeClr val="bg1"/>
              </a:solidFill>
            </a:endParaRPr>
          </a:p>
        </p:txBody>
      </p:sp>
    </p:spTree>
    <p:extLst>
      <p:ext uri="{BB962C8B-B14F-4D97-AF65-F5344CB8AC3E}">
        <p14:creationId xmlns:p14="http://schemas.microsoft.com/office/powerpoint/2010/main" val="592590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44B5FE0D-8149-D1DB-21FA-5CE9840050F5}"/>
              </a:ext>
            </a:extLst>
          </p:cNvPr>
          <p:cNvGraphicFramePr/>
          <p:nvPr/>
        </p:nvGraphicFramePr>
        <p:xfrm>
          <a:off x="1354667" y="562670"/>
          <a:ext cx="10109199" cy="56952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4152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a:extLst>
              <a:ext uri="{FF2B5EF4-FFF2-40B4-BE49-F238E27FC236}">
                <a16:creationId xmlns:a16="http://schemas.microsoft.com/office/drawing/2014/main" id="{C9A7E759-BDED-EAA0-87B1-3017AB671E3C}"/>
              </a:ext>
            </a:extLst>
          </p:cNvPr>
          <p:cNvGraphicFramePr/>
          <p:nvPr/>
        </p:nvGraphicFramePr>
        <p:xfrm>
          <a:off x="1585913" y="785813"/>
          <a:ext cx="9829800" cy="55006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5022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B0EC3-71E7-4166-538B-23A2CF360EAB}"/>
            </a:ext>
          </a:extLst>
        </p:cNvPr>
        <p:cNvGrpSpPr/>
        <p:nvPr/>
      </p:nvGrpSpPr>
      <p:grpSpPr>
        <a:xfrm>
          <a:off x="0" y="0"/>
          <a:ext cx="0" cy="0"/>
          <a:chOff x="0" y="0"/>
          <a:chExt cx="0" cy="0"/>
        </a:xfrm>
      </p:grpSpPr>
      <p:sp>
        <p:nvSpPr>
          <p:cNvPr id="2" name="テキスト ボックス 4">
            <a:extLst>
              <a:ext uri="{FF2B5EF4-FFF2-40B4-BE49-F238E27FC236}">
                <a16:creationId xmlns:a16="http://schemas.microsoft.com/office/drawing/2014/main" id="{94EBF78D-283F-DD3F-7288-F53B063B693B}"/>
              </a:ext>
            </a:extLst>
          </p:cNvPr>
          <p:cNvSpPr txBox="1">
            <a:spLocks noChangeArrowheads="1"/>
          </p:cNvSpPr>
          <p:nvPr/>
        </p:nvSpPr>
        <p:spPr bwMode="auto">
          <a:xfrm>
            <a:off x="1472157" y="1735231"/>
            <a:ext cx="10386468" cy="480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ja-JP" altLang="ja-JP" b="1">
                <a:solidFill>
                  <a:schemeClr val="bg1"/>
                </a:solidFill>
                <a:latin typeface="Calibri" panose="020F0502020204030204" pitchFamily="34" charset="0"/>
                <a:cs typeface="Calibri" panose="020F0502020204030204" pitchFamily="34" charset="0"/>
              </a:rPr>
              <a:t>Impact of Introducing the App</a:t>
            </a:r>
          </a:p>
          <a:p>
            <a:pPr>
              <a:spcBef>
                <a:spcPct val="0"/>
              </a:spcBef>
              <a:buFontTx/>
              <a:buNone/>
            </a:pPr>
            <a:endParaRPr lang="ja-JP" altLang="ja-JP" sz="2000" b="1">
              <a:solidFill>
                <a:schemeClr val="bg1"/>
              </a:solidFill>
              <a:latin typeface="Calibri" panose="020F0502020204030204" pitchFamily="34" charset="0"/>
              <a:cs typeface="Calibri" panose="020F0502020204030204" pitchFamily="34" charset="0"/>
            </a:endParaRPr>
          </a:p>
          <a:p>
            <a:pPr>
              <a:spcBef>
                <a:spcPct val="0"/>
              </a:spcBef>
              <a:buNone/>
            </a:pPr>
            <a:r>
              <a:rPr lang="ja-JP" altLang="ja-JP" b="1">
                <a:solidFill>
                  <a:schemeClr val="bg1"/>
                </a:solidFill>
                <a:latin typeface="Calibri" panose="020F0502020204030204" pitchFamily="34" charset="0"/>
                <a:cs typeface="Calibri" panose="020F0502020204030204" pitchFamily="34" charset="0"/>
              </a:rPr>
              <a:t>1. </a:t>
            </a:r>
            <a:r>
              <a:rPr lang="en" altLang="ja-JP" b="1" dirty="0">
                <a:solidFill>
                  <a:schemeClr val="bg1"/>
                </a:solidFill>
                <a:latin typeface="Calibri" panose="020F0502020204030204" pitchFamily="34" charset="0"/>
                <a:cs typeface="Calibri" panose="020F0502020204030204" pitchFamily="34" charset="0"/>
              </a:rPr>
              <a:t>It significantly reduced the time teachers spent </a:t>
            </a:r>
            <a:r>
              <a:rPr lang="ja-JP" altLang="en-US" b="1">
                <a:solidFill>
                  <a:schemeClr val="bg1"/>
                </a:solidFill>
                <a:latin typeface="Calibri" panose="020F0502020204030204" pitchFamily="34" charset="0"/>
                <a:cs typeface="Calibri" panose="020F0502020204030204" pitchFamily="34" charset="0"/>
              </a:rPr>
              <a:t>　　　</a:t>
            </a:r>
            <a:endParaRPr lang="en-US" altLang="ja-JP" b="1" dirty="0">
              <a:solidFill>
                <a:schemeClr val="bg1"/>
              </a:solidFill>
              <a:latin typeface="Calibri" panose="020F0502020204030204" pitchFamily="34" charset="0"/>
              <a:cs typeface="Calibri" panose="020F0502020204030204" pitchFamily="34" charset="0"/>
            </a:endParaRPr>
          </a:p>
          <a:p>
            <a:pPr>
              <a:spcBef>
                <a:spcPct val="0"/>
              </a:spcBef>
              <a:buNone/>
            </a:pPr>
            <a:r>
              <a:rPr lang="ja-JP" altLang="en-US" b="1">
                <a:solidFill>
                  <a:schemeClr val="bg1"/>
                </a:solidFill>
                <a:latin typeface="Calibri" panose="020F0502020204030204" pitchFamily="34" charset="0"/>
                <a:cs typeface="Calibri" panose="020F0502020204030204" pitchFamily="34" charset="0"/>
              </a:rPr>
              <a:t>　</a:t>
            </a:r>
            <a:r>
              <a:rPr lang="en-US" altLang="ja-JP" b="1" dirty="0">
                <a:solidFill>
                  <a:schemeClr val="bg1"/>
                </a:solidFill>
                <a:latin typeface="Calibri" panose="020F0502020204030204" pitchFamily="34" charset="0"/>
                <a:cs typeface="Calibri" panose="020F0502020204030204" pitchFamily="34" charset="0"/>
              </a:rPr>
              <a:t> </a:t>
            </a:r>
            <a:r>
              <a:rPr lang="en" altLang="ja-JP" b="1" dirty="0">
                <a:solidFill>
                  <a:schemeClr val="bg1"/>
                </a:solidFill>
                <a:latin typeface="Calibri" panose="020F0502020204030204" pitchFamily="34" charset="0"/>
                <a:cs typeface="Calibri" panose="020F0502020204030204" pitchFamily="34" charset="0"/>
              </a:rPr>
              <a:t>collecting, entering, and analyzing paper-based surveys. </a:t>
            </a:r>
            <a:endParaRPr lang="ja-JP" altLang="ja-JP" sz="2000" b="1">
              <a:solidFill>
                <a:schemeClr val="bg1"/>
              </a:solidFill>
              <a:latin typeface="Calibri" panose="020F0502020204030204" pitchFamily="34" charset="0"/>
              <a:cs typeface="Calibri" panose="020F0502020204030204" pitchFamily="34" charset="0"/>
            </a:endParaRPr>
          </a:p>
          <a:p>
            <a:pPr>
              <a:spcBef>
                <a:spcPct val="0"/>
              </a:spcBef>
              <a:buNone/>
            </a:pPr>
            <a:endParaRPr lang="en-US" altLang="ja-JP" b="1" dirty="0">
              <a:solidFill>
                <a:schemeClr val="bg1"/>
              </a:solidFill>
              <a:latin typeface="Calibri" panose="020F0502020204030204" pitchFamily="34" charset="0"/>
              <a:cs typeface="Calibri" panose="020F0502020204030204" pitchFamily="34" charset="0"/>
            </a:endParaRPr>
          </a:p>
          <a:p>
            <a:pPr>
              <a:spcBef>
                <a:spcPct val="0"/>
              </a:spcBef>
              <a:buNone/>
            </a:pPr>
            <a:r>
              <a:rPr lang="ja-JP" altLang="ja-JP" b="1">
                <a:solidFill>
                  <a:schemeClr val="bg1"/>
                </a:solidFill>
                <a:latin typeface="Calibri" panose="020F0502020204030204" pitchFamily="34" charset="0"/>
                <a:cs typeface="Calibri" panose="020F0502020204030204" pitchFamily="34" charset="0"/>
              </a:rPr>
              <a:t>2. Significantly reduced the time from survey to </a:t>
            </a:r>
          </a:p>
          <a:p>
            <a:pPr>
              <a:spcBef>
                <a:spcPct val="0"/>
              </a:spcBef>
              <a:buFontTx/>
              <a:buNone/>
            </a:pPr>
            <a:r>
              <a:rPr lang="ja-JP" altLang="ja-JP" b="1">
                <a:solidFill>
                  <a:schemeClr val="bg1"/>
                </a:solidFill>
                <a:latin typeface="Calibri" panose="020F0502020204030204" pitchFamily="34" charset="0"/>
                <a:cs typeface="Calibri" panose="020F0502020204030204" pitchFamily="34" charset="0"/>
              </a:rPr>
              <a:t>     Intervention in school.</a:t>
            </a:r>
          </a:p>
          <a:p>
            <a:pPr>
              <a:buNone/>
            </a:pPr>
            <a:endParaRPr lang="en-US" altLang="ja-JP" sz="2000" b="1" dirty="0">
              <a:solidFill>
                <a:schemeClr val="bg1"/>
              </a:solidFill>
              <a:latin typeface="Calibri" panose="020F0502020204030204" pitchFamily="34" charset="0"/>
              <a:cs typeface="Calibri" panose="020F0502020204030204" pitchFamily="34" charset="0"/>
            </a:endParaRPr>
          </a:p>
          <a:p>
            <a:pPr>
              <a:buNone/>
            </a:pPr>
            <a:r>
              <a:rPr lang="ja-JP" altLang="ja-JP" b="1">
                <a:solidFill>
                  <a:schemeClr val="bg1"/>
                </a:solidFill>
                <a:latin typeface="Calibri" panose="020F0502020204030204" pitchFamily="34" charset="0"/>
                <a:cs typeface="Calibri" panose="020F0502020204030204" pitchFamily="34" charset="0"/>
              </a:rPr>
              <a:t>3. </a:t>
            </a:r>
            <a:r>
              <a:rPr lang="en" altLang="ja-JP" b="1" dirty="0">
                <a:solidFill>
                  <a:schemeClr val="bg1"/>
                </a:solidFill>
                <a:latin typeface="Calibri" panose="020F0502020204030204" pitchFamily="34" charset="0"/>
                <a:cs typeface="Calibri" panose="020F0502020204030204" pitchFamily="34" charset="0"/>
              </a:rPr>
              <a:t>More teacher-student interaction led to reduced bullying.</a:t>
            </a:r>
            <a:endParaRPr lang="en" altLang="ja-JP" dirty="0">
              <a:solidFill>
                <a:schemeClr val="bg1"/>
              </a:solidFill>
              <a:latin typeface="Calibri" panose="020F0502020204030204" pitchFamily="34" charset="0"/>
              <a:cs typeface="Calibri" panose="020F0502020204030204" pitchFamily="34" charset="0"/>
            </a:endParaRPr>
          </a:p>
          <a:p>
            <a:pPr>
              <a:spcBef>
                <a:spcPct val="0"/>
              </a:spcBef>
              <a:buFontTx/>
              <a:buNone/>
            </a:pPr>
            <a:endParaRPr lang="ja-JP" altLang="en-US" b="1">
              <a:solidFill>
                <a:schemeClr val="bg1"/>
              </a:solidFill>
              <a:latin typeface="Calibri" panose="020F0502020204030204" pitchFamily="34" charset="0"/>
              <a:ea typeface="游ゴシック" panose="020B0400000000000000" pitchFamily="34" charset="-128"/>
              <a:cs typeface="Calibri" panose="020F0502020204030204" pitchFamily="34" charset="0"/>
            </a:endParaRPr>
          </a:p>
        </p:txBody>
      </p:sp>
      <p:sp>
        <p:nvSpPr>
          <p:cNvPr id="3" name="テキスト ボックス 5">
            <a:extLst>
              <a:ext uri="{FF2B5EF4-FFF2-40B4-BE49-F238E27FC236}">
                <a16:creationId xmlns:a16="http://schemas.microsoft.com/office/drawing/2014/main" id="{DEB66272-7213-FA7E-3CF6-DB30EFB4ED81}"/>
              </a:ext>
            </a:extLst>
          </p:cNvPr>
          <p:cNvSpPr txBox="1">
            <a:spLocks noChangeArrowheads="1"/>
          </p:cNvSpPr>
          <p:nvPr/>
        </p:nvSpPr>
        <p:spPr bwMode="auto">
          <a:xfrm>
            <a:off x="1472157" y="406859"/>
            <a:ext cx="45767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kumimoji="1"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kumimoji="1"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r>
              <a:rPr lang="en-US" altLang="ja-JP" sz="6000" b="1" dirty="0">
                <a:solidFill>
                  <a:schemeClr val="bg1"/>
                </a:solidFill>
                <a:latin typeface="Calibri" panose="020F0502020204030204" pitchFamily="34" charset="0"/>
                <a:ea typeface="游ゴシック" panose="020B0400000000000000" pitchFamily="34" charset="-128"/>
                <a:cs typeface="Calibri" panose="020F0502020204030204" pitchFamily="34" charset="0"/>
              </a:rPr>
              <a:t>Conclusion</a:t>
            </a:r>
          </a:p>
        </p:txBody>
      </p:sp>
    </p:spTree>
    <p:extLst>
      <p:ext uri="{BB962C8B-B14F-4D97-AF65-F5344CB8AC3E}">
        <p14:creationId xmlns:p14="http://schemas.microsoft.com/office/powerpoint/2010/main" val="3989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3F1379-4D50-E651-8979-2B3993A6599A}"/>
              </a:ext>
            </a:extLst>
          </p:cNvPr>
          <p:cNvSpPr>
            <a:spLocks noGrp="1"/>
          </p:cNvSpPr>
          <p:nvPr>
            <p:ph type="title"/>
          </p:nvPr>
        </p:nvSpPr>
        <p:spPr>
          <a:xfrm>
            <a:off x="1415392" y="1601259"/>
            <a:ext cx="10040007" cy="3563408"/>
          </a:xfrm>
        </p:spPr>
        <p:txBody>
          <a:bodyPr>
            <a:normAutofit fontScale="90000"/>
          </a:bodyPr>
          <a:lstStyle/>
          <a:p>
            <a:pPr algn="ctr"/>
            <a:r>
              <a:rPr kumimoji="1" lang="en-US" altLang="ja-JP" dirty="0">
                <a:latin typeface="Calibri" panose="020F0502020204030204" pitchFamily="34" charset="0"/>
                <a:cs typeface="Calibri" panose="020F0502020204030204" pitchFamily="34" charset="0"/>
              </a:rPr>
              <a:t>Thank you for your attention.</a:t>
            </a:r>
            <a:br>
              <a:rPr kumimoji="1" lang="en-US" altLang="ja-JP" dirty="0">
                <a:latin typeface="Calibri" panose="020F0502020204030204" pitchFamily="34" charset="0"/>
                <a:cs typeface="Calibri" panose="020F0502020204030204" pitchFamily="34" charset="0"/>
              </a:rPr>
            </a:br>
            <a:r>
              <a:rPr kumimoji="1" lang="en-US" altLang="ja-JP" dirty="0">
                <a:latin typeface="Calibri" panose="020F0502020204030204" pitchFamily="34" charset="0"/>
                <a:cs typeface="Calibri" panose="020F0502020204030204" pitchFamily="34" charset="0"/>
              </a:rPr>
              <a:t/>
            </a:r>
            <a:br>
              <a:rPr kumimoji="1" lang="en-US" altLang="ja-JP" dirty="0">
                <a:latin typeface="Calibri" panose="020F0502020204030204" pitchFamily="34" charset="0"/>
                <a:cs typeface="Calibri" panose="020F0502020204030204" pitchFamily="34" charset="0"/>
              </a:rPr>
            </a:br>
            <a:r>
              <a:rPr kumimoji="1" lang="en-US" altLang="ja-JP" sz="4000" dirty="0" err="1">
                <a:latin typeface="Calibri" panose="020F0502020204030204" pitchFamily="34" charset="0"/>
                <a:cs typeface="Calibri" panose="020F0502020204030204" pitchFamily="34" charset="0"/>
              </a:rPr>
              <a:t>katou@edu.hokudai.ac.jp</a:t>
            </a:r>
            <a:r>
              <a:rPr kumimoji="1" lang="en-US" altLang="ja-JP" sz="4000" dirty="0">
                <a:latin typeface="Calibri" panose="020F0502020204030204" pitchFamily="34" charset="0"/>
                <a:cs typeface="Calibri" panose="020F0502020204030204" pitchFamily="34" charset="0"/>
              </a:rPr>
              <a:t/>
            </a:r>
            <a:br>
              <a:rPr kumimoji="1" lang="en-US" altLang="ja-JP" sz="4000" dirty="0">
                <a:latin typeface="Calibri" panose="020F0502020204030204" pitchFamily="34" charset="0"/>
                <a:cs typeface="Calibri" panose="020F0502020204030204" pitchFamily="34" charset="0"/>
              </a:rPr>
            </a:br>
            <a:r>
              <a:rPr kumimoji="1" lang="en-US" altLang="ja-JP" dirty="0">
                <a:latin typeface="Calibri" panose="020F0502020204030204" pitchFamily="34" charset="0"/>
                <a:cs typeface="Calibri" panose="020F0502020204030204" pitchFamily="34" charset="0"/>
              </a:rPr>
              <a:t/>
            </a:r>
            <a:br>
              <a:rPr kumimoji="1" lang="en-US" altLang="ja-JP" dirty="0">
                <a:latin typeface="Calibri" panose="020F0502020204030204" pitchFamily="34" charset="0"/>
                <a:cs typeface="Calibri" panose="020F0502020204030204" pitchFamily="34" charset="0"/>
              </a:rPr>
            </a:br>
            <a:r>
              <a:rPr lang="en" altLang="ja-JP" sz="4000" i="0"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xmlns="" val="tx"/>
                    </a:ext>
                  </a:extLst>
                </a:hlinkClick>
              </a:rPr>
              <a:t>joetsu_work@icloud.com</a:t>
            </a:r>
            <a:r>
              <a:rPr kumimoji="1" lang="en-US" altLang="ja-JP" sz="4000" dirty="0">
                <a:latin typeface="Calibri" panose="020F0502020204030204" pitchFamily="34" charset="0"/>
                <a:cs typeface="Calibri" panose="020F0502020204030204" pitchFamily="34" charset="0"/>
              </a:rPr>
              <a:t/>
            </a:r>
            <a:br>
              <a:rPr kumimoji="1" lang="en-US" altLang="ja-JP" sz="4000" dirty="0">
                <a:latin typeface="Calibri" panose="020F0502020204030204" pitchFamily="34" charset="0"/>
                <a:cs typeface="Calibri" panose="020F0502020204030204" pitchFamily="34" charset="0"/>
              </a:rPr>
            </a:br>
            <a:endParaRPr kumimoji="1" lang="ja-JP" alt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3913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ctrTitle"/>
          </p:nvPr>
        </p:nvSpPr>
        <p:spPr>
          <a:xfrm>
            <a:off x="372417" y="2707306"/>
            <a:ext cx="6890231" cy="2317267"/>
          </a:xfrm>
        </p:spPr>
        <p:txBody>
          <a:bodyPr>
            <a:normAutofit/>
          </a:bodyPr>
          <a:lstStyle/>
          <a:p>
            <a:r>
              <a:rPr lang="en-US" sz="3200" dirty="0">
                <a:solidFill>
                  <a:schemeClr val="bg1"/>
                </a:solidFill>
                <a:latin typeface="Garamond" panose="02020404030301010803" pitchFamily="18" charset="0"/>
              </a:rPr>
              <a:t>Bullying prevention and intervention in Croatia: existing approach with a plan of an upgrade with the “With Knowledge against Bullying” project </a:t>
            </a:r>
            <a:endParaRPr lang="hr-HR" sz="3200" dirty="0">
              <a:solidFill>
                <a:schemeClr val="bg1"/>
              </a:solidFill>
              <a:latin typeface="Garamond" panose="02020404030301010803" pitchFamily="18" charset="0"/>
            </a:endParaRPr>
          </a:p>
        </p:txBody>
      </p:sp>
      <p:sp>
        <p:nvSpPr>
          <p:cNvPr id="7" name="Google Shape;246;p26"/>
          <p:cNvSpPr/>
          <p:nvPr/>
        </p:nvSpPr>
        <p:spPr>
          <a:xfrm>
            <a:off x="7589933" y="1604800"/>
            <a:ext cx="3648400" cy="3648400"/>
          </a:xfrm>
          <a:prstGeom prst="ellipse">
            <a:avLst/>
          </a:prstGeom>
          <a:noFill/>
          <a:ln w="19050" cap="flat" cmpd="sng">
            <a:solidFill>
              <a:sysClr val="windowText" lastClr="000000"/>
            </a:solidFill>
            <a:prstDash val="dot"/>
            <a:round/>
            <a:headEnd type="none" w="sm" len="sm"/>
            <a:tailEnd type="none" w="sm" len="sm"/>
          </a:ln>
        </p:spPr>
        <p:txBody>
          <a:bodyPr spcFirstLastPara="1" wrap="square" lIns="121900" tIns="121900" rIns="121900" bIns="121900" anchor="ctr" anchorCtr="0">
            <a:noAutofit/>
          </a:bodyPr>
          <a:lstStyle/>
          <a:p>
            <a:pPr algn="ctr" defTabSz="1219170">
              <a:defRPr/>
            </a:pPr>
            <a:endParaRPr sz="2400" kern="0">
              <a:solidFill>
                <a:sysClr val="windowText" lastClr="000000"/>
              </a:solidFill>
              <a:latin typeface="Hind"/>
              <a:ea typeface="Hind"/>
              <a:cs typeface="Hind"/>
              <a:sym typeface="Hind"/>
            </a:endParaRPr>
          </a:p>
        </p:txBody>
      </p:sp>
      <p:sp>
        <p:nvSpPr>
          <p:cNvPr id="8" name="Google Shape;247;p26"/>
          <p:cNvSpPr/>
          <p:nvPr/>
        </p:nvSpPr>
        <p:spPr>
          <a:xfrm rot="5400000">
            <a:off x="7590100" y="1604816"/>
            <a:ext cx="1750400" cy="1750400"/>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algn="ctr"/>
            <a:endParaRPr sz="2400">
              <a:latin typeface="Hind"/>
              <a:ea typeface="Hind"/>
              <a:cs typeface="Hind"/>
              <a:sym typeface="Hind"/>
            </a:endParaRPr>
          </a:p>
        </p:txBody>
      </p:sp>
      <p:sp>
        <p:nvSpPr>
          <p:cNvPr id="9" name="Google Shape;253;p26"/>
          <p:cNvSpPr/>
          <p:nvPr/>
        </p:nvSpPr>
        <p:spPr>
          <a:xfrm rot="10800000">
            <a:off x="9487732" y="1605143"/>
            <a:ext cx="1750400" cy="1750400"/>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algn="ctr"/>
            <a:endParaRPr sz="2400">
              <a:latin typeface="Hind"/>
              <a:ea typeface="Hind"/>
              <a:cs typeface="Hind"/>
              <a:sym typeface="Hind"/>
            </a:endParaRPr>
          </a:p>
        </p:txBody>
      </p:sp>
      <p:sp>
        <p:nvSpPr>
          <p:cNvPr id="10" name="Google Shape;260;p26"/>
          <p:cNvSpPr/>
          <p:nvPr/>
        </p:nvSpPr>
        <p:spPr>
          <a:xfrm>
            <a:off x="7590100" y="3502612"/>
            <a:ext cx="1750400" cy="1750400"/>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algn="ctr"/>
            <a:endParaRPr sz="2400">
              <a:latin typeface="Hind"/>
              <a:ea typeface="Hind"/>
              <a:cs typeface="Hind"/>
              <a:sym typeface="Hind"/>
            </a:endParaRPr>
          </a:p>
        </p:txBody>
      </p:sp>
      <p:sp>
        <p:nvSpPr>
          <p:cNvPr id="11" name="Google Shape;266;p26"/>
          <p:cNvSpPr/>
          <p:nvPr/>
        </p:nvSpPr>
        <p:spPr>
          <a:xfrm rot="-5400000">
            <a:off x="9487732" y="3502612"/>
            <a:ext cx="1750400" cy="1750400"/>
          </a:xfrm>
          <a:prstGeom prst="teardrop">
            <a:avLst>
              <a:gd name="adj" fmla="val 100000"/>
            </a:avLst>
          </a:prstGeom>
          <a:solidFill>
            <a:schemeClr val="accent1"/>
          </a:solidFill>
          <a:ln>
            <a:noFill/>
          </a:ln>
        </p:spPr>
        <p:txBody>
          <a:bodyPr spcFirstLastPara="1" wrap="square" lIns="121900" tIns="121900" rIns="121900" bIns="121900" anchor="ctr" anchorCtr="0">
            <a:noAutofit/>
          </a:bodyPr>
          <a:lstStyle/>
          <a:p>
            <a:pPr algn="ctr"/>
            <a:endParaRPr sz="2400">
              <a:latin typeface="Hind"/>
              <a:ea typeface="Hind"/>
              <a:cs typeface="Hind"/>
              <a:sym typeface="Hind"/>
            </a:endParaRPr>
          </a:p>
        </p:txBody>
      </p:sp>
      <p:sp>
        <p:nvSpPr>
          <p:cNvPr id="2" name="TextBox 1"/>
          <p:cNvSpPr txBox="1"/>
          <p:nvPr/>
        </p:nvSpPr>
        <p:spPr>
          <a:xfrm>
            <a:off x="4445876" y="6232634"/>
            <a:ext cx="7580408" cy="461665"/>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US" sz="2400" dirty="0">
                <a:latin typeface="Garamond" panose="02020404030301010803" pitchFamily="18" charset="0"/>
              </a:rPr>
              <a:t>Alma Rovis </a:t>
            </a:r>
            <a:r>
              <a:rPr lang="en-US" sz="2400" dirty="0" err="1">
                <a:latin typeface="Garamond" panose="02020404030301010803" pitchFamily="18" charset="0"/>
              </a:rPr>
              <a:t>Brandić</a:t>
            </a:r>
            <a:r>
              <a:rPr lang="en-US" sz="2400" dirty="0">
                <a:latin typeface="Garamond" panose="02020404030301010803" pitchFamily="18" charset="0"/>
              </a:rPr>
              <a:t>, senior advisor for preventive programs   </a:t>
            </a:r>
          </a:p>
        </p:txBody>
      </p:sp>
      <p:pic>
        <p:nvPicPr>
          <p:cNvPr id="3" name="Picture 2"/>
          <p:cNvPicPr>
            <a:picLocks noChangeAspect="1"/>
          </p:cNvPicPr>
          <p:nvPr/>
        </p:nvPicPr>
        <p:blipFill>
          <a:blip r:embed="rId3"/>
          <a:stretch>
            <a:fillRect/>
          </a:stretch>
        </p:blipFill>
        <p:spPr>
          <a:xfrm>
            <a:off x="3431994" y="193009"/>
            <a:ext cx="3688400" cy="1639966"/>
          </a:xfrm>
          <a:prstGeom prst="rect">
            <a:avLst/>
          </a:prstGeom>
        </p:spPr>
      </p:pic>
    </p:spTree>
    <p:extLst>
      <p:ext uri="{BB962C8B-B14F-4D97-AF65-F5344CB8AC3E}">
        <p14:creationId xmlns:p14="http://schemas.microsoft.com/office/powerpoint/2010/main" val="260249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1848" y="945931"/>
            <a:ext cx="11025352" cy="5307724"/>
          </a:xfrm>
        </p:spPr>
        <p:style>
          <a:lnRef idx="1">
            <a:schemeClr val="accent4"/>
          </a:lnRef>
          <a:fillRef idx="2">
            <a:schemeClr val="accent4"/>
          </a:fillRef>
          <a:effectRef idx="1">
            <a:schemeClr val="accent4"/>
          </a:effectRef>
          <a:fontRef idx="minor">
            <a:schemeClr val="dk1"/>
          </a:fontRef>
        </p:style>
        <p:txBody>
          <a:bodyPr/>
          <a:lstStyle/>
          <a:p>
            <a:endParaRPr lang="en-US" dirty="0"/>
          </a:p>
        </p:txBody>
      </p:sp>
      <p:graphicFrame>
        <p:nvGraphicFramePr>
          <p:cNvPr id="4" name="Diagram 3"/>
          <p:cNvGraphicFramePr/>
          <p:nvPr/>
        </p:nvGraphicFramePr>
        <p:xfrm>
          <a:off x="536028" y="168167"/>
          <a:ext cx="11225048" cy="6453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37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Why This Matters</a:t>
            </a:r>
          </a:p>
        </p:txBody>
      </p:sp>
      <p:sp>
        <p:nvSpPr>
          <p:cNvPr id="3" name="Označba mesta vsebine 2"/>
          <p:cNvSpPr>
            <a:spLocks noGrp="1"/>
          </p:cNvSpPr>
          <p:nvPr>
            <p:ph idx="1"/>
          </p:nvPr>
        </p:nvSpPr>
        <p:spPr/>
        <p:txBody>
          <a:bodyPr/>
          <a:lstStyle/>
          <a:p>
            <a:pPr marL="457200" indent="-457200">
              <a:buFont typeface="Arial" panose="020B0604020202020204" pitchFamily="34" charset="0"/>
              <a:buChar char="•"/>
            </a:pPr>
            <a:r>
              <a:rPr lang="en-GB" dirty="0"/>
              <a:t>Adolescence = critical stage for sexual identity</a:t>
            </a:r>
          </a:p>
          <a:p>
            <a:pPr marL="457200" indent="-457200">
              <a:buFont typeface="Arial" panose="020B0604020202020204" pitchFamily="34" charset="0"/>
              <a:buChar char="•"/>
            </a:pPr>
            <a:r>
              <a:rPr lang="en-GB" dirty="0"/>
              <a:t>Peer dynamics influence </a:t>
            </a:r>
            <a:r>
              <a:rPr lang="en-GB" dirty="0" err="1"/>
              <a:t>behavior</a:t>
            </a:r>
            <a:endParaRPr lang="en-GB" dirty="0"/>
          </a:p>
          <a:p>
            <a:pPr marL="457200" indent="-457200">
              <a:buFont typeface="Arial" panose="020B0604020202020204" pitchFamily="34" charset="0"/>
              <a:buChar char="•"/>
            </a:pPr>
            <a:r>
              <a:rPr lang="en-GB" dirty="0"/>
              <a:t>Technology reshapes social interaction</a:t>
            </a:r>
          </a:p>
          <a:p>
            <a:pPr marL="457200" indent="-457200">
              <a:buFont typeface="Arial" panose="020B0604020202020204" pitchFamily="34" charset="0"/>
              <a:buChar char="•"/>
            </a:pPr>
            <a:r>
              <a:rPr lang="en-GB" dirty="0"/>
              <a:t>Increased exposure to online victimization</a:t>
            </a:r>
          </a:p>
        </p:txBody>
      </p:sp>
    </p:spTree>
    <p:extLst>
      <p:ext uri="{BB962C8B-B14F-4D97-AF65-F5344CB8AC3E}">
        <p14:creationId xmlns:p14="http://schemas.microsoft.com/office/powerpoint/2010/main" val="3328942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53353E3-81D9-EAF7-EB6A-8FC7E0587631}"/>
              </a:ext>
            </a:extLst>
          </p:cNvPr>
          <p:cNvSpPr>
            <a:spLocks noGrp="1"/>
          </p:cNvSpPr>
          <p:nvPr>
            <p:ph type="title"/>
          </p:nvPr>
        </p:nvSpPr>
        <p:spPr>
          <a:xfrm>
            <a:off x="1573822" y="1"/>
            <a:ext cx="8823009" cy="1417800"/>
          </a:xfrm>
        </p:spPr>
        <p:txBody>
          <a:bodyPr/>
          <a:lstStyle/>
          <a:p>
            <a:r>
              <a:rPr lang="en-US" dirty="0">
                <a:latin typeface="Garamond" panose="02020404030301010803" pitchFamily="18" charset="0"/>
              </a:rPr>
              <a:t>ETTA</a:t>
            </a:r>
            <a:r>
              <a:rPr lang="hr-HR" dirty="0">
                <a:latin typeface="Garamond" panose="02020404030301010803" pitchFamily="18" charset="0"/>
              </a:rPr>
              <a:t> network </a:t>
            </a:r>
            <a:r>
              <a:rPr lang="hr-HR" dirty="0" err="1">
                <a:latin typeface="Garamond" panose="02020404030301010803" pitchFamily="18" charset="0"/>
              </a:rPr>
              <a:t>in</a:t>
            </a:r>
            <a:r>
              <a:rPr lang="hr-HR" dirty="0">
                <a:latin typeface="Garamond" panose="02020404030301010803" pitchFamily="18" charset="0"/>
              </a:rPr>
              <a:t> </a:t>
            </a:r>
            <a:r>
              <a:rPr lang="hr-HR" dirty="0" err="1">
                <a:latin typeface="Garamond" panose="02020404030301010803" pitchFamily="18" charset="0"/>
              </a:rPr>
              <a:t>prevent</a:t>
            </a:r>
            <a:r>
              <a:rPr lang="en-US" dirty="0">
                <a:latin typeface="Garamond" panose="02020404030301010803" pitchFamily="18" charset="0"/>
              </a:rPr>
              <a:t>ion</a:t>
            </a:r>
          </a:p>
        </p:txBody>
      </p:sp>
      <p:graphicFrame>
        <p:nvGraphicFramePr>
          <p:cNvPr id="4" name="Rezervirano mjesto sadržaja 3">
            <a:extLst>
              <a:ext uri="{FF2B5EF4-FFF2-40B4-BE49-F238E27FC236}">
                <a16:creationId xmlns:a16="http://schemas.microsoft.com/office/drawing/2014/main" id="{CE961877-06E8-C4A6-2023-939FB9AD4431}"/>
              </a:ext>
            </a:extLst>
          </p:cNvPr>
          <p:cNvGraphicFramePr>
            <a:graphicFrameLocks noGrp="1"/>
          </p:cNvGraphicFramePr>
          <p:nvPr>
            <p:ph idx="1"/>
          </p:nvPr>
        </p:nvGraphicFramePr>
        <p:xfrm>
          <a:off x="401217" y="931985"/>
          <a:ext cx="11626660" cy="5472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rugasta strelica udesno 2"/>
          <p:cNvSpPr/>
          <p:nvPr/>
        </p:nvSpPr>
        <p:spPr>
          <a:xfrm rot="19865045">
            <a:off x="4646697" y="2539521"/>
            <a:ext cx="4218792" cy="888003"/>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hr-HR">
              <a:solidFill>
                <a:srgbClr val="FFFF00"/>
              </a:solidFill>
              <a:latin typeface="Tw Cen MT" panose="020B0602020104020603"/>
            </a:endParaRPr>
          </a:p>
        </p:txBody>
      </p:sp>
      <p:sp>
        <p:nvSpPr>
          <p:cNvPr id="5" name="Pravokutnik 4"/>
          <p:cNvSpPr/>
          <p:nvPr/>
        </p:nvSpPr>
        <p:spPr>
          <a:xfrm rot="19870453">
            <a:off x="4763911" y="2782702"/>
            <a:ext cx="3974458" cy="400110"/>
          </a:xfrm>
          <a:prstGeom prst="rect">
            <a:avLst/>
          </a:prstGeom>
        </p:spPr>
        <p:txBody>
          <a:bodyPr wrap="square">
            <a:spAutoFit/>
          </a:bodyPr>
          <a:lstStyle/>
          <a:p>
            <a:pPr algn="ctr" defTabSz="457189"/>
            <a:r>
              <a:rPr lang="hr-HR" sz="2000" dirty="0" err="1">
                <a:latin typeface="Garamond" panose="02020404030301010803" pitchFamily="18" charset="0"/>
              </a:rPr>
              <a:t>implementation</a:t>
            </a:r>
            <a:r>
              <a:rPr lang="hr-HR" sz="2000" dirty="0">
                <a:latin typeface="Garamond" panose="02020404030301010803" pitchFamily="18" charset="0"/>
              </a:rPr>
              <a:t> </a:t>
            </a:r>
            <a:r>
              <a:rPr lang="hr-HR" sz="2000" dirty="0" err="1">
                <a:latin typeface="Garamond" panose="02020404030301010803" pitchFamily="18" charset="0"/>
              </a:rPr>
              <a:t>of</a:t>
            </a:r>
            <a:r>
              <a:rPr lang="hr-HR" sz="2000" dirty="0">
                <a:latin typeface="Garamond" panose="02020404030301010803" pitchFamily="18" charset="0"/>
              </a:rPr>
              <a:t> preventive </a:t>
            </a:r>
            <a:r>
              <a:rPr lang="hr-HR" sz="2000" dirty="0" err="1">
                <a:latin typeface="Garamond" panose="02020404030301010803" pitchFamily="18" charset="0"/>
              </a:rPr>
              <a:t>policies</a:t>
            </a:r>
            <a:endParaRPr lang="hr-HR" sz="2000" dirty="0">
              <a:latin typeface="Garamond" panose="02020404030301010803" pitchFamily="18" charset="0"/>
            </a:endParaRPr>
          </a:p>
        </p:txBody>
      </p:sp>
      <p:sp>
        <p:nvSpPr>
          <p:cNvPr id="7" name="Strelica dolje 6"/>
          <p:cNvSpPr/>
          <p:nvPr/>
        </p:nvSpPr>
        <p:spPr>
          <a:xfrm>
            <a:off x="9750656" y="2351931"/>
            <a:ext cx="646176" cy="518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400"/>
          </a:p>
        </p:txBody>
      </p:sp>
      <p:sp>
        <p:nvSpPr>
          <p:cNvPr id="8" name="Strelica dolje 7"/>
          <p:cNvSpPr/>
          <p:nvPr/>
        </p:nvSpPr>
        <p:spPr>
          <a:xfrm>
            <a:off x="9944256" y="4194987"/>
            <a:ext cx="646176" cy="5184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400"/>
          </a:p>
        </p:txBody>
      </p:sp>
    </p:spTree>
    <p:extLst>
      <p:ext uri="{BB962C8B-B14F-4D97-AF65-F5344CB8AC3E}">
        <p14:creationId xmlns:p14="http://schemas.microsoft.com/office/powerpoint/2010/main" val="333366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err="1">
                <a:solidFill>
                  <a:schemeClr val="bg1"/>
                </a:solidFill>
                <a:latin typeface="Garamond" panose="02020404030301010803" pitchFamily="18" charset="0"/>
              </a:rPr>
              <a:t>regulations</a:t>
            </a:r>
            <a:endParaRPr lang="hr-HR" dirty="0">
              <a:solidFill>
                <a:schemeClr val="bg1"/>
              </a:solidFill>
              <a:latin typeface="Garamond" panose="02020404030301010803" pitchFamily="18" charset="0"/>
            </a:endParaRPr>
          </a:p>
        </p:txBody>
      </p:sp>
      <p:sp>
        <p:nvSpPr>
          <p:cNvPr id="5" name="Rezervirano mjesto sadržaja 2"/>
          <p:cNvSpPr txBox="1">
            <a:spLocks/>
          </p:cNvSpPr>
          <p:nvPr/>
        </p:nvSpPr>
        <p:spPr>
          <a:xfrm>
            <a:off x="639533" y="1656197"/>
            <a:ext cx="11362267" cy="4555067"/>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1pPr>
            <a:lvl2pPr marL="914400" marR="0" lvl="1"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2pPr>
            <a:lvl3pPr marL="1371600" marR="0" lvl="2"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3pPr>
            <a:lvl4pPr marL="1828800" marR="0" lvl="3"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4pPr>
            <a:lvl5pPr marL="2286000" marR="0" lvl="4"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5pPr>
            <a:lvl6pPr marL="2743200" marR="0" lvl="5"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6pPr>
            <a:lvl7pPr marL="3200400" marR="0" lvl="6"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7pPr>
            <a:lvl8pPr marL="3657600" marR="0" lvl="7"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8pPr>
            <a:lvl9pPr marL="4114800" marR="0" lvl="8" indent="-317500" algn="l" rtl="0">
              <a:lnSpc>
                <a:spcPct val="100000"/>
              </a:lnSpc>
              <a:spcBef>
                <a:spcPts val="1600"/>
              </a:spcBef>
              <a:spcAft>
                <a:spcPts val="1600"/>
              </a:spcAft>
              <a:buClr>
                <a:schemeClr val="dk1"/>
              </a:buClr>
              <a:buSzPts val="1400"/>
              <a:buFont typeface="Hind"/>
              <a:buChar char="■"/>
              <a:defRPr sz="1400" b="0" i="0" u="none" strike="noStrike" cap="none">
                <a:solidFill>
                  <a:schemeClr val="dk1"/>
                </a:solidFill>
                <a:latin typeface="Hind"/>
                <a:ea typeface="Hind"/>
                <a:cs typeface="Hind"/>
                <a:sym typeface="Hind"/>
              </a:defRPr>
            </a:lvl9pPr>
          </a:lstStyle>
          <a:p>
            <a:r>
              <a:rPr lang="hr-HR" sz="2133" dirty="0">
                <a:solidFill>
                  <a:schemeClr val="bg1"/>
                </a:solidFill>
                <a:latin typeface="Garamond" panose="02020404030301010803" pitchFamily="18" charset="0"/>
              </a:rPr>
              <a:t>Zakon o odgoju i obrazovanju u osnovnoj i srednjoj školi (NN 87/08, 86/09, 92/10, 105/10, 90/11, 5/12, 16/12, 86/12, 126/12, 94/13, 152/14, 07/17, 68/18, 98/19, 64/20)</a:t>
            </a:r>
          </a:p>
          <a:p>
            <a:r>
              <a:rPr lang="hr-HR" sz="2133" dirty="0">
                <a:solidFill>
                  <a:schemeClr val="bg1"/>
                </a:solidFill>
                <a:latin typeface="Garamond" panose="02020404030301010803" pitchFamily="18" charset="0"/>
              </a:rPr>
              <a:t>Pravilnik o načinu postupanja odgojno-obrazovnih radnika školskih ustanova u poduzimanju mjera zaštite prava učenika te prijave svakog kršenja tih prava nadležnim tijelima (NN, br. 132/13)</a:t>
            </a:r>
          </a:p>
          <a:p>
            <a:r>
              <a:rPr lang="hr-HR" sz="2133" dirty="0">
                <a:solidFill>
                  <a:schemeClr val="bg1"/>
                </a:solidFill>
                <a:latin typeface="Garamond" panose="02020404030301010803" pitchFamily="18" charset="0"/>
              </a:rPr>
              <a:t>Pravilnik o kriterijima za izricanje pedagoških mjera (NN, 94/15, 3/17)</a:t>
            </a:r>
          </a:p>
          <a:p>
            <a:r>
              <a:rPr lang="hr-HR" sz="2133" dirty="0">
                <a:solidFill>
                  <a:schemeClr val="bg1"/>
                </a:solidFill>
                <a:latin typeface="Garamond" panose="02020404030301010803" pitchFamily="18" charset="0"/>
              </a:rPr>
              <a:t>Pravilnik o tjednim radnim obvezama učitelja i stručnih suradnika u osnovnoj školi (NN, 34/14, 40/14, 103/14 i 102/19)</a:t>
            </a:r>
          </a:p>
          <a:p>
            <a:endParaRPr lang="hr-HR" sz="2133" dirty="0">
              <a:solidFill>
                <a:schemeClr val="bg1"/>
              </a:solidFill>
              <a:latin typeface="Garamond" panose="02020404030301010803" pitchFamily="18" charset="0"/>
            </a:endParaRPr>
          </a:p>
          <a:p>
            <a:r>
              <a:rPr lang="en-GB" sz="2133" dirty="0">
                <a:solidFill>
                  <a:schemeClr val="bg1"/>
                </a:solidFill>
                <a:latin typeface="Garamond" panose="02020404030301010803" pitchFamily="18" charset="0"/>
              </a:rPr>
              <a:t>Protocol on handling in case of </a:t>
            </a:r>
            <a:r>
              <a:rPr lang="en-GB" sz="2133" dirty="0" err="1">
                <a:solidFill>
                  <a:schemeClr val="bg1"/>
                </a:solidFill>
                <a:latin typeface="Garamond" panose="02020404030301010803" pitchFamily="18" charset="0"/>
              </a:rPr>
              <a:t>violenc</a:t>
            </a:r>
            <a:r>
              <a:rPr lang="hr-HR" sz="2133" dirty="0">
                <a:solidFill>
                  <a:schemeClr val="bg1"/>
                </a:solidFill>
                <a:latin typeface="Garamond" panose="02020404030301010803" pitchFamily="18" charset="0"/>
              </a:rPr>
              <a:t>e, 2024.</a:t>
            </a:r>
            <a:r>
              <a:rPr lang="en-GB" sz="2133" dirty="0">
                <a:solidFill>
                  <a:schemeClr val="bg1"/>
                </a:solidFill>
                <a:latin typeface="Garamond" panose="02020404030301010803" pitchFamily="18" charset="0"/>
              </a:rPr>
              <a:t> </a:t>
            </a:r>
            <a:endParaRPr lang="hr-HR" sz="2133" dirty="0">
              <a:solidFill>
                <a:schemeClr val="bg1"/>
              </a:solidFill>
              <a:latin typeface="Garamond" panose="02020404030301010803" pitchFamily="18" charset="0"/>
            </a:endParaRPr>
          </a:p>
          <a:p>
            <a:endParaRPr lang="hr-HR" sz="2133" dirty="0">
              <a:solidFill>
                <a:schemeClr val="bg1"/>
              </a:solidFill>
              <a:latin typeface="Garamond" panose="02020404030301010803" pitchFamily="18" charset="0"/>
            </a:endParaRPr>
          </a:p>
          <a:p>
            <a:r>
              <a:rPr lang="hr-HR" sz="2133" dirty="0">
                <a:solidFill>
                  <a:schemeClr val="bg1"/>
                </a:solidFill>
                <a:latin typeface="Garamond" panose="02020404030301010803" pitchFamily="18" charset="0"/>
              </a:rPr>
              <a:t>N</a:t>
            </a:r>
            <a:r>
              <a:rPr lang="en-GB" sz="2133" dirty="0" err="1">
                <a:solidFill>
                  <a:schemeClr val="bg1"/>
                </a:solidFill>
                <a:latin typeface="Garamond" panose="02020404030301010803" pitchFamily="18" charset="0"/>
              </a:rPr>
              <a:t>ational</a:t>
            </a:r>
            <a:r>
              <a:rPr lang="en-GB" sz="2133" dirty="0">
                <a:solidFill>
                  <a:schemeClr val="bg1"/>
                </a:solidFill>
                <a:latin typeface="Garamond" panose="02020404030301010803" pitchFamily="18" charset="0"/>
              </a:rPr>
              <a:t> education development plan </a:t>
            </a:r>
            <a:r>
              <a:rPr lang="hr-HR" sz="2133" dirty="0" err="1">
                <a:solidFill>
                  <a:schemeClr val="bg1"/>
                </a:solidFill>
                <a:latin typeface="Garamond" panose="02020404030301010803" pitchFamily="18" charset="0"/>
              </a:rPr>
              <a:t>the</a:t>
            </a:r>
            <a:r>
              <a:rPr lang="hr-HR" sz="2133" dirty="0">
                <a:solidFill>
                  <a:schemeClr val="bg1"/>
                </a:solidFill>
                <a:latin typeface="Garamond" panose="02020404030301010803" pitchFamily="18" charset="0"/>
              </a:rPr>
              <a:t> period </a:t>
            </a:r>
            <a:r>
              <a:rPr lang="hr-HR" sz="2133" dirty="0" err="1">
                <a:solidFill>
                  <a:schemeClr val="bg1"/>
                </a:solidFill>
                <a:latin typeface="Garamond" panose="02020404030301010803" pitchFamily="18" charset="0"/>
              </a:rPr>
              <a:t>up</a:t>
            </a:r>
            <a:r>
              <a:rPr lang="hr-HR" sz="2133" dirty="0">
                <a:solidFill>
                  <a:schemeClr val="bg1"/>
                </a:solidFill>
                <a:latin typeface="Garamond" panose="02020404030301010803" pitchFamily="18" charset="0"/>
              </a:rPr>
              <a:t> to 2027. </a:t>
            </a:r>
            <a:r>
              <a:rPr lang="en-GB" sz="2133" dirty="0">
                <a:solidFill>
                  <a:schemeClr val="bg1"/>
                </a:solidFill>
                <a:latin typeface="Garamond" panose="02020404030301010803" pitchFamily="18" charset="0"/>
              </a:rPr>
              <a:t>and </a:t>
            </a:r>
            <a:r>
              <a:rPr lang="hr-HR" sz="2133" dirty="0">
                <a:solidFill>
                  <a:schemeClr val="bg1"/>
                </a:solidFill>
                <a:latin typeface="Garamond" panose="02020404030301010803" pitchFamily="18" charset="0"/>
              </a:rPr>
              <a:t>A</a:t>
            </a:r>
            <a:r>
              <a:rPr lang="en-GB" sz="2133" dirty="0" err="1">
                <a:solidFill>
                  <a:schemeClr val="bg1"/>
                </a:solidFill>
                <a:latin typeface="Garamond" panose="02020404030301010803" pitchFamily="18" charset="0"/>
              </a:rPr>
              <a:t>ction</a:t>
            </a:r>
            <a:r>
              <a:rPr lang="en-GB" sz="2133" dirty="0">
                <a:solidFill>
                  <a:schemeClr val="bg1"/>
                </a:solidFill>
                <a:latin typeface="Garamond" panose="02020404030301010803" pitchFamily="18" charset="0"/>
              </a:rPr>
              <a:t> plan</a:t>
            </a:r>
            <a:endParaRPr lang="hr-HR" sz="2133" dirty="0">
              <a:solidFill>
                <a:schemeClr val="bg1"/>
              </a:solidFill>
              <a:latin typeface="Garamond" panose="02020404030301010803" pitchFamily="18" charset="0"/>
            </a:endParaRPr>
          </a:p>
          <a:p>
            <a:endParaRPr lang="hr-HR" sz="2133" dirty="0">
              <a:solidFill>
                <a:schemeClr val="bg1"/>
              </a:solidFill>
              <a:latin typeface="Garamond" panose="02020404030301010803" pitchFamily="18" charset="0"/>
            </a:endParaRPr>
          </a:p>
          <a:p>
            <a:endParaRPr lang="hr-HR" sz="2133" dirty="0">
              <a:solidFill>
                <a:schemeClr val="bg1"/>
              </a:solidFill>
              <a:latin typeface="Garamond" panose="02020404030301010803" pitchFamily="18" charset="0"/>
            </a:endParaRPr>
          </a:p>
        </p:txBody>
      </p:sp>
    </p:spTree>
    <p:extLst>
      <p:ext uri="{BB962C8B-B14F-4D97-AF65-F5344CB8AC3E}">
        <p14:creationId xmlns:p14="http://schemas.microsoft.com/office/powerpoint/2010/main" val="1194438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txBox="1">
            <a:spLocks noGrp="1"/>
          </p:cNvSpPr>
          <p:nvPr>
            <p:ph type="title"/>
          </p:nvPr>
        </p:nvSpPr>
        <p:spPr>
          <a:xfrm>
            <a:off x="406401" y="3562336"/>
            <a:ext cx="3550138" cy="568116"/>
          </a:xfrm>
        </p:spPr>
        <p:style>
          <a:lnRef idx="2">
            <a:schemeClr val="accent2"/>
          </a:lnRef>
          <a:fillRef idx="1">
            <a:schemeClr val="lt1"/>
          </a:fillRef>
          <a:effectRef idx="0">
            <a:schemeClr val="accent2"/>
          </a:effectRef>
          <a:fontRef idx="minor">
            <a:schemeClr val="dk1"/>
          </a:fontRef>
        </p:style>
        <p:txBody>
          <a:bodyPr/>
          <a:lstStyle/>
          <a:p>
            <a:pPr lvl="0" algn="ctr"/>
            <a:r>
              <a:rPr lang="en-US" sz="2667" dirty="0" err="1">
                <a:solidFill>
                  <a:srgbClr val="FF0000"/>
                </a:solidFill>
                <a:latin typeface="Garamond" panose="02020404030301010803" pitchFamily="18" charset="0"/>
                <a:ea typeface="Roboto Condensed" panose="020B0604020202020204" charset="0"/>
              </a:rPr>
              <a:t>W</a:t>
            </a:r>
            <a:r>
              <a:rPr lang="hr-HR" sz="2667" dirty="0" err="1">
                <a:solidFill>
                  <a:srgbClr val="FF0000"/>
                </a:solidFill>
                <a:latin typeface="Garamond" panose="02020404030301010803" pitchFamily="18" charset="0"/>
                <a:ea typeface="Roboto Condensed" panose="020B0604020202020204" charset="0"/>
              </a:rPr>
              <a:t>hat</a:t>
            </a:r>
            <a:r>
              <a:rPr lang="hr-HR" sz="2667" dirty="0">
                <a:solidFill>
                  <a:srgbClr val="FF0000"/>
                </a:solidFill>
                <a:latin typeface="Garamond" panose="02020404030301010803" pitchFamily="18" charset="0"/>
                <a:ea typeface="Roboto Condensed" panose="020B0604020202020204" charset="0"/>
              </a:rPr>
              <a:t> </a:t>
            </a:r>
            <a:r>
              <a:rPr lang="hr-HR" sz="2667" dirty="0" err="1">
                <a:solidFill>
                  <a:srgbClr val="FF0000"/>
                </a:solidFill>
                <a:latin typeface="Garamond" panose="02020404030301010803" pitchFamily="18" charset="0"/>
                <a:ea typeface="Roboto Condensed" panose="020B0604020202020204" charset="0"/>
              </a:rPr>
              <a:t>we</a:t>
            </a:r>
            <a:r>
              <a:rPr lang="hr-HR" sz="2667" dirty="0">
                <a:solidFill>
                  <a:srgbClr val="FF0000"/>
                </a:solidFill>
                <a:latin typeface="Garamond" panose="02020404030301010803" pitchFamily="18" charset="0"/>
                <a:ea typeface="Roboto Condensed" panose="020B0604020202020204" charset="0"/>
              </a:rPr>
              <a:t> </a:t>
            </a:r>
            <a:r>
              <a:rPr lang="hr-HR" sz="2667" dirty="0" err="1">
                <a:solidFill>
                  <a:srgbClr val="FF0000"/>
                </a:solidFill>
                <a:latin typeface="Garamond" panose="02020404030301010803" pitchFamily="18" charset="0"/>
                <a:ea typeface="Roboto Condensed" panose="020B0604020202020204" charset="0"/>
              </a:rPr>
              <a:t>don't</a:t>
            </a:r>
            <a:r>
              <a:rPr lang="hr-HR" sz="2667" dirty="0">
                <a:solidFill>
                  <a:srgbClr val="FF0000"/>
                </a:solidFill>
                <a:latin typeface="Garamond" panose="02020404030301010803" pitchFamily="18" charset="0"/>
                <a:ea typeface="Roboto Condensed" panose="020B0604020202020204" charset="0"/>
              </a:rPr>
              <a:t> </a:t>
            </a:r>
            <a:r>
              <a:rPr lang="hr-HR" sz="2667" dirty="0" err="1">
                <a:solidFill>
                  <a:srgbClr val="FF0000"/>
                </a:solidFill>
                <a:latin typeface="Garamond" panose="02020404030301010803" pitchFamily="18" charset="0"/>
                <a:ea typeface="Roboto Condensed" panose="020B0604020202020204" charset="0"/>
              </a:rPr>
              <a:t>see</a:t>
            </a:r>
            <a:r>
              <a:rPr lang="en-US" sz="2667" dirty="0">
                <a:solidFill>
                  <a:srgbClr val="FF0000"/>
                </a:solidFill>
                <a:latin typeface="Garamond" panose="02020404030301010803" pitchFamily="18" charset="0"/>
                <a:ea typeface="Roboto Condensed" panose="020B0604020202020204" charset="0"/>
              </a:rPr>
              <a:t>?</a:t>
            </a:r>
            <a:endParaRPr lang="hr-HR" sz="2667" dirty="0">
              <a:solidFill>
                <a:srgbClr val="FF0000"/>
              </a:solidFill>
              <a:latin typeface="Garamond" panose="02020404030301010803" pitchFamily="18" charset="0"/>
              <a:ea typeface="Roboto Condensed" panose="020B0604020202020204" charset="0"/>
            </a:endParaRPr>
          </a:p>
        </p:txBody>
      </p:sp>
      <p:sp>
        <p:nvSpPr>
          <p:cNvPr id="3" name="Rezervirano mjesto broja slajda 3"/>
          <p:cNvSpPr txBox="1"/>
          <p:nvPr/>
        </p:nvSpPr>
        <p:spPr>
          <a:xfrm>
            <a:off x="7765423" y="4476748"/>
            <a:ext cx="407027" cy="209553"/>
          </a:xfrm>
          <a:prstGeom prst="rect">
            <a:avLst/>
          </a:prstGeom>
          <a:noFill/>
          <a:ln cap="flat">
            <a:noFill/>
          </a:ln>
        </p:spPr>
        <p:txBody>
          <a:bodyPr vert="horz" wrap="square" lIns="91440" tIns="45720" rIns="91440" bIns="45720" anchor="ctr" anchorCtr="0" compatLnSpc="1">
            <a:noAutofit/>
          </a:bodyPr>
          <a:lstStyle/>
          <a:p>
            <a:pPr algn="r" defTabSz="457189">
              <a:defRPr sz="1800" b="0" i="0" u="none" strike="noStrike" kern="0" cap="none" spc="0" baseline="0">
                <a:solidFill>
                  <a:srgbClr val="000000"/>
                </a:solidFill>
                <a:uFillTx/>
              </a:defRPr>
            </a:pPr>
            <a:fld id="{83CDB11C-430B-4B0F-BE7D-E491074B06C2}" type="slidenum">
              <a:rPr/>
              <a:pPr algn="r" defTabSz="457189">
                <a:defRPr sz="1800" b="0" i="0" u="none" strike="noStrike" kern="0" cap="none" spc="0" baseline="0">
                  <a:solidFill>
                    <a:srgbClr val="000000"/>
                  </a:solidFill>
                  <a:uFillTx/>
                </a:defRPr>
              </a:pPr>
              <a:t>32</a:t>
            </a:fld>
            <a:endParaRPr lang="en-US" sz="2000">
              <a:latin typeface="Garamond" pitchFamily="18"/>
            </a:endParaRPr>
          </a:p>
        </p:txBody>
      </p:sp>
      <p:pic>
        <p:nvPicPr>
          <p:cNvPr id="4" name="Slika 4"/>
          <p:cNvPicPr>
            <a:picLocks noChangeAspect="1"/>
          </p:cNvPicPr>
          <p:nvPr/>
        </p:nvPicPr>
        <p:blipFill>
          <a:blip r:embed="rId3"/>
          <a:srcRect r="1178" b="6699"/>
          <a:stretch>
            <a:fillRect/>
          </a:stretch>
        </p:blipFill>
        <p:spPr>
          <a:xfrm>
            <a:off x="5096857" y="206572"/>
            <a:ext cx="7056104" cy="6453664"/>
          </a:xfrm>
          <a:prstGeom prst="rect">
            <a:avLst/>
          </a:prstGeom>
          <a:noFill/>
          <a:ln cap="flat">
            <a:noFill/>
          </a:ln>
        </p:spPr>
      </p:pic>
      <p:sp>
        <p:nvSpPr>
          <p:cNvPr id="5" name="TekstniOkvir 2"/>
          <p:cNvSpPr txBox="1"/>
          <p:nvPr/>
        </p:nvSpPr>
        <p:spPr>
          <a:xfrm>
            <a:off x="5566603" y="763397"/>
            <a:ext cx="739305" cy="338554"/>
          </a:xfrm>
          <a:prstGeom prst="rect">
            <a:avLst/>
          </a:prstGeom>
          <a:solidFill>
            <a:srgbClr val="FFFFFF"/>
          </a:solidFill>
          <a:ln w="12701" cap="flat">
            <a:solidFill>
              <a:srgbClr val="4472C4"/>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quarrel</a:t>
            </a:r>
            <a:endParaRPr lang="en-US" sz="1600" dirty="0">
              <a:latin typeface="Garamond" panose="02020404030301010803" pitchFamily="18" charset="0"/>
              <a:ea typeface="Roboto Condensed" panose="020B0604020202020204" charset="0"/>
            </a:endParaRPr>
          </a:p>
        </p:txBody>
      </p:sp>
      <p:sp>
        <p:nvSpPr>
          <p:cNvPr id="6" name="TekstniOkvir 5"/>
          <p:cNvSpPr txBox="1"/>
          <p:nvPr/>
        </p:nvSpPr>
        <p:spPr>
          <a:xfrm>
            <a:off x="10328660" y="879581"/>
            <a:ext cx="837089" cy="338554"/>
          </a:xfrm>
          <a:prstGeom prst="rect">
            <a:avLst/>
          </a:prstGeom>
          <a:solidFill>
            <a:srgbClr val="FFFFFF"/>
          </a:solidFill>
          <a:ln w="12701" cap="flat">
            <a:solidFill>
              <a:srgbClr val="5B9BD5"/>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en-US" sz="1600" dirty="0">
                <a:latin typeface="Garamond" panose="02020404030301010803" pitchFamily="18" charset="0"/>
                <a:ea typeface="Roboto Condensed" panose="020B0604020202020204" charset="0"/>
              </a:rPr>
              <a:t>violence</a:t>
            </a:r>
          </a:p>
        </p:txBody>
      </p:sp>
      <p:sp>
        <p:nvSpPr>
          <p:cNvPr id="7" name="TekstniOkvir 6"/>
          <p:cNvSpPr txBox="1"/>
          <p:nvPr/>
        </p:nvSpPr>
        <p:spPr>
          <a:xfrm>
            <a:off x="8021368" y="1861386"/>
            <a:ext cx="1710725" cy="338554"/>
          </a:xfrm>
          <a:prstGeom prst="rect">
            <a:avLst/>
          </a:prstGeom>
          <a:solidFill>
            <a:srgbClr val="FFFFFF"/>
          </a:solidFill>
          <a:ln w="12701" cap="flat">
            <a:solidFill>
              <a:srgbClr val="FFC000"/>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addictive</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behaviors</a:t>
            </a:r>
            <a:endParaRPr lang="en-US" sz="1600" dirty="0">
              <a:latin typeface="Garamond" panose="02020404030301010803" pitchFamily="18" charset="0"/>
              <a:ea typeface="Roboto Condensed" panose="020B0604020202020204" charset="0"/>
            </a:endParaRPr>
          </a:p>
        </p:txBody>
      </p:sp>
      <p:sp>
        <p:nvSpPr>
          <p:cNvPr id="8" name="TekstniOkvir 7"/>
          <p:cNvSpPr txBox="1"/>
          <p:nvPr/>
        </p:nvSpPr>
        <p:spPr>
          <a:xfrm>
            <a:off x="5649685" y="1602469"/>
            <a:ext cx="888385" cy="338554"/>
          </a:xfrm>
          <a:prstGeom prst="rect">
            <a:avLst/>
          </a:prstGeom>
          <a:solidFill>
            <a:srgbClr val="FFFFFF"/>
          </a:solidFill>
          <a:ln w="12701" cap="flat">
            <a:solidFill>
              <a:srgbClr val="4472C4"/>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reticence</a:t>
            </a:r>
            <a:endParaRPr lang="en-US" sz="1600" dirty="0">
              <a:latin typeface="Garamond" panose="02020404030301010803" pitchFamily="18" charset="0"/>
              <a:ea typeface="Roboto Condensed" panose="020B0604020202020204" charset="0"/>
            </a:endParaRPr>
          </a:p>
        </p:txBody>
      </p:sp>
      <p:sp>
        <p:nvSpPr>
          <p:cNvPr id="9" name="TekstniOkvir 8"/>
          <p:cNvSpPr txBox="1"/>
          <p:nvPr/>
        </p:nvSpPr>
        <p:spPr>
          <a:xfrm>
            <a:off x="10825845" y="1828801"/>
            <a:ext cx="678391" cy="338554"/>
          </a:xfrm>
          <a:prstGeom prst="rect">
            <a:avLst/>
          </a:prstGeom>
          <a:solidFill>
            <a:srgbClr val="FFFFFF"/>
          </a:solidFill>
          <a:ln w="12701" cap="flat">
            <a:solidFill>
              <a:srgbClr val="70AD47"/>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unrest</a:t>
            </a:r>
            <a:endParaRPr lang="en-US" sz="1600" dirty="0">
              <a:latin typeface="Garamond" panose="02020404030301010803" pitchFamily="18" charset="0"/>
              <a:ea typeface="Roboto Condensed" panose="020B0604020202020204" charset="0"/>
            </a:endParaRPr>
          </a:p>
        </p:txBody>
      </p:sp>
      <p:sp>
        <p:nvSpPr>
          <p:cNvPr id="10" name="TekstniOkvir 9"/>
          <p:cNvSpPr txBox="1"/>
          <p:nvPr/>
        </p:nvSpPr>
        <p:spPr>
          <a:xfrm>
            <a:off x="8730646" y="218526"/>
            <a:ext cx="841897" cy="338554"/>
          </a:xfrm>
          <a:prstGeom prst="rect">
            <a:avLst/>
          </a:prstGeom>
          <a:solidFill>
            <a:srgbClr val="FFFFFF"/>
          </a:solidFill>
          <a:ln w="12701" cap="flat">
            <a:solidFill>
              <a:srgbClr val="ED7D31"/>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defiance</a:t>
            </a:r>
            <a:endParaRPr lang="en-US" sz="1600" dirty="0">
              <a:latin typeface="Garamond" panose="02020404030301010803" pitchFamily="18" charset="0"/>
              <a:ea typeface="Roboto Condensed" panose="020B0604020202020204" charset="0"/>
            </a:endParaRPr>
          </a:p>
        </p:txBody>
      </p:sp>
      <p:sp>
        <p:nvSpPr>
          <p:cNvPr id="11" name="TekstniOkvir 10"/>
          <p:cNvSpPr txBox="1"/>
          <p:nvPr/>
        </p:nvSpPr>
        <p:spPr>
          <a:xfrm>
            <a:off x="6198462" y="4341425"/>
            <a:ext cx="1124026"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lack</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of</a:t>
            </a:r>
            <a:r>
              <a:rPr lang="hr-HR" sz="1600" dirty="0">
                <a:latin typeface="Garamond" panose="02020404030301010803" pitchFamily="18" charset="0"/>
                <a:ea typeface="Roboto Condensed" panose="020B0604020202020204" charset="0"/>
              </a:rPr>
              <a:t> love</a:t>
            </a:r>
            <a:endParaRPr lang="en-US" sz="1600" dirty="0">
              <a:latin typeface="Garamond" panose="02020404030301010803" pitchFamily="18" charset="0"/>
              <a:ea typeface="Roboto Condensed" panose="020B0604020202020204" charset="0"/>
            </a:endParaRPr>
          </a:p>
        </p:txBody>
      </p:sp>
      <p:sp>
        <p:nvSpPr>
          <p:cNvPr id="12" name="TekstniOkvir 11"/>
          <p:cNvSpPr txBox="1"/>
          <p:nvPr/>
        </p:nvSpPr>
        <p:spPr>
          <a:xfrm>
            <a:off x="9519397" y="3212087"/>
            <a:ext cx="1970411"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problems</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in</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the</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family</a:t>
            </a:r>
            <a:endParaRPr lang="en-US" sz="1600" dirty="0">
              <a:latin typeface="Garamond" panose="02020404030301010803" pitchFamily="18" charset="0"/>
              <a:ea typeface="Roboto Condensed" panose="020B0604020202020204" charset="0"/>
            </a:endParaRPr>
          </a:p>
        </p:txBody>
      </p:sp>
      <p:sp>
        <p:nvSpPr>
          <p:cNvPr id="13" name="TekstniOkvir 13"/>
          <p:cNvSpPr txBox="1"/>
          <p:nvPr/>
        </p:nvSpPr>
        <p:spPr>
          <a:xfrm>
            <a:off x="5546083" y="3114805"/>
            <a:ext cx="2116285"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risks</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in</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the</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environment</a:t>
            </a:r>
            <a:endParaRPr lang="en-US" sz="1600" dirty="0">
              <a:latin typeface="Garamond" panose="02020404030301010803" pitchFamily="18" charset="0"/>
              <a:ea typeface="Roboto Condensed" panose="020B0604020202020204" charset="0"/>
            </a:endParaRPr>
          </a:p>
        </p:txBody>
      </p:sp>
      <p:sp>
        <p:nvSpPr>
          <p:cNvPr id="14" name="TekstniOkvir 14"/>
          <p:cNvSpPr txBox="1"/>
          <p:nvPr/>
        </p:nvSpPr>
        <p:spPr>
          <a:xfrm>
            <a:off x="9585600" y="4850070"/>
            <a:ext cx="633507"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abuse</a:t>
            </a:r>
            <a:endParaRPr lang="en-US" sz="1600" dirty="0">
              <a:latin typeface="Garamond" panose="02020404030301010803" pitchFamily="18" charset="0"/>
              <a:ea typeface="Roboto Condensed" panose="020B0604020202020204" charset="0"/>
            </a:endParaRPr>
          </a:p>
        </p:txBody>
      </p:sp>
      <p:sp>
        <p:nvSpPr>
          <p:cNvPr id="15" name="TekstniOkvir 15"/>
          <p:cNvSpPr txBox="1"/>
          <p:nvPr/>
        </p:nvSpPr>
        <p:spPr>
          <a:xfrm>
            <a:off x="5535386" y="5568047"/>
            <a:ext cx="562975"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fears</a:t>
            </a:r>
            <a:endParaRPr lang="en-US" sz="1600" dirty="0">
              <a:latin typeface="Garamond" panose="02020404030301010803" pitchFamily="18" charset="0"/>
              <a:ea typeface="Roboto Condensed" panose="020B0604020202020204" charset="0"/>
            </a:endParaRPr>
          </a:p>
        </p:txBody>
      </p:sp>
      <p:sp>
        <p:nvSpPr>
          <p:cNvPr id="16" name="TekstniOkvir 5"/>
          <p:cNvSpPr txBox="1"/>
          <p:nvPr/>
        </p:nvSpPr>
        <p:spPr>
          <a:xfrm>
            <a:off x="837389" y="1991149"/>
            <a:ext cx="2151647" cy="420564"/>
          </a:xfrm>
          <a:prstGeom prst="rect">
            <a:avLst/>
          </a:prstGeom>
          <a:solidFill>
            <a:srgbClr val="FFFFFF"/>
          </a:solidFill>
          <a:ln w="12701" cap="flat">
            <a:solidFill>
              <a:srgbClr val="ED7D31"/>
            </a:solidFill>
            <a:prstDash val="solid"/>
            <a:miter/>
          </a:ln>
        </p:spPr>
        <p:txBody>
          <a:bodyPr vert="horz" wrap="square" lIns="91440" tIns="45720" rIns="91440" bIns="45720" anchor="t" anchorCtr="1" compatLnSpc="1">
            <a:spAutoFit/>
          </a:bodyPr>
          <a:lstStyle/>
          <a:p>
            <a:pPr algn="ctr" defTabSz="914377">
              <a:defRPr sz="1800" b="0" i="0" u="none" strike="noStrike" kern="0" cap="none" spc="0" baseline="0">
                <a:solidFill>
                  <a:srgbClr val="000000"/>
                </a:solidFill>
                <a:uFillTx/>
              </a:defRPr>
            </a:pPr>
            <a:r>
              <a:rPr lang="hr-HR" sz="2133" dirty="0" err="1">
                <a:latin typeface="Garamond" panose="02020404030301010803" pitchFamily="18" charset="0"/>
                <a:ea typeface="Roboto Condensed" panose="020B0604020202020204" charset="0"/>
              </a:rPr>
              <a:t>forms</a:t>
            </a:r>
            <a:r>
              <a:rPr lang="hr-HR" sz="2133" dirty="0">
                <a:latin typeface="Garamond" panose="02020404030301010803" pitchFamily="18" charset="0"/>
                <a:ea typeface="Roboto Condensed" panose="020B0604020202020204" charset="0"/>
              </a:rPr>
              <a:t> </a:t>
            </a:r>
            <a:r>
              <a:rPr lang="hr-HR" sz="2133" dirty="0" err="1">
                <a:latin typeface="Garamond" panose="02020404030301010803" pitchFamily="18" charset="0"/>
                <a:ea typeface="Roboto Condensed" panose="020B0604020202020204" charset="0"/>
              </a:rPr>
              <a:t>of</a:t>
            </a:r>
            <a:r>
              <a:rPr lang="hr-HR" sz="2133" dirty="0">
                <a:latin typeface="Garamond" panose="02020404030301010803" pitchFamily="18" charset="0"/>
                <a:ea typeface="Roboto Condensed" panose="020B0604020202020204" charset="0"/>
              </a:rPr>
              <a:t> </a:t>
            </a:r>
            <a:r>
              <a:rPr lang="hr-HR" sz="2133" dirty="0" err="1">
                <a:latin typeface="Garamond" panose="02020404030301010803" pitchFamily="18" charset="0"/>
                <a:ea typeface="Roboto Condensed" panose="020B0604020202020204" charset="0"/>
              </a:rPr>
              <a:t>behavior</a:t>
            </a:r>
            <a:endParaRPr lang="hr-HR" sz="2133" dirty="0">
              <a:latin typeface="Garamond" panose="02020404030301010803" pitchFamily="18" charset="0"/>
              <a:ea typeface="Roboto Condensed" panose="020B0604020202020204" charset="0"/>
            </a:endParaRPr>
          </a:p>
        </p:txBody>
      </p:sp>
      <p:sp>
        <p:nvSpPr>
          <p:cNvPr id="17" name="TekstniOkvir 11"/>
          <p:cNvSpPr txBox="1"/>
          <p:nvPr/>
        </p:nvSpPr>
        <p:spPr>
          <a:xfrm>
            <a:off x="777323" y="4859147"/>
            <a:ext cx="2151647" cy="420564"/>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anchor="t" anchorCtr="1" compatLnSpc="1">
            <a:spAutoFit/>
          </a:bodyPr>
          <a:lstStyle/>
          <a:p>
            <a:pPr algn="ctr" defTabSz="914377">
              <a:defRPr sz="1800" b="0" i="0" u="none" strike="noStrike" kern="0" cap="none" spc="0" baseline="0">
                <a:solidFill>
                  <a:srgbClr val="000000"/>
                </a:solidFill>
                <a:uFillTx/>
              </a:defRPr>
            </a:pPr>
            <a:r>
              <a:rPr lang="hr-HR" sz="2133" dirty="0" err="1">
                <a:solidFill>
                  <a:schemeClr val="tx1"/>
                </a:solidFill>
                <a:latin typeface="Garamond" panose="02020404030301010803" pitchFamily="18" charset="0"/>
                <a:ea typeface="Roboto Condensed" panose="020B0604020202020204" charset="0"/>
              </a:rPr>
              <a:t>risk</a:t>
            </a:r>
            <a:r>
              <a:rPr lang="hr-HR" sz="2133" dirty="0">
                <a:solidFill>
                  <a:schemeClr val="tx1"/>
                </a:solidFill>
                <a:latin typeface="Garamond" panose="02020404030301010803" pitchFamily="18" charset="0"/>
                <a:ea typeface="Roboto Condensed" panose="020B0604020202020204" charset="0"/>
              </a:rPr>
              <a:t> </a:t>
            </a:r>
            <a:r>
              <a:rPr lang="hr-HR" sz="2133" dirty="0" err="1">
                <a:solidFill>
                  <a:schemeClr val="tx1"/>
                </a:solidFill>
                <a:latin typeface="Garamond" panose="02020404030301010803" pitchFamily="18" charset="0"/>
                <a:ea typeface="Roboto Condensed" panose="020B0604020202020204" charset="0"/>
              </a:rPr>
              <a:t>factors</a:t>
            </a:r>
            <a:endParaRPr lang="hr-HR" sz="2133" dirty="0">
              <a:solidFill>
                <a:schemeClr val="tx1"/>
              </a:solidFill>
              <a:latin typeface="Garamond" panose="02020404030301010803" pitchFamily="18" charset="0"/>
              <a:ea typeface="Roboto Condensed" panose="020B0604020202020204" charset="0"/>
            </a:endParaRPr>
          </a:p>
        </p:txBody>
      </p:sp>
      <p:sp>
        <p:nvSpPr>
          <p:cNvPr id="18" name="Strelica: desno 16"/>
          <p:cNvSpPr/>
          <p:nvPr/>
        </p:nvSpPr>
        <p:spPr>
          <a:xfrm rot="21313617">
            <a:off x="3479759" y="1817699"/>
            <a:ext cx="978408" cy="484632"/>
          </a:xfrm>
          <a:custGeom>
            <a:avLst>
              <a:gd name="f0" fmla="val 1625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en-US">
              <a:solidFill>
                <a:srgbClr val="FFFFFF"/>
              </a:solidFill>
              <a:latin typeface="Calibri"/>
            </a:endParaRPr>
          </a:p>
        </p:txBody>
      </p:sp>
      <p:sp>
        <p:nvSpPr>
          <p:cNvPr id="19" name="Strelica: desno 20"/>
          <p:cNvSpPr/>
          <p:nvPr/>
        </p:nvSpPr>
        <p:spPr>
          <a:xfrm rot="20821160">
            <a:off x="3476659" y="4691448"/>
            <a:ext cx="978408" cy="484632"/>
          </a:xfrm>
          <a:custGeom>
            <a:avLst>
              <a:gd name="f0" fmla="val 1625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21600 0 f19"/>
              <a:gd name="f28" fmla="*/ 0 f21 1"/>
              <a:gd name="f29" fmla="*/ 21600 f21 1"/>
              <a:gd name="f30" fmla="*/ f20 f13 1"/>
              <a:gd name="f31" fmla="*/ f19 f12 1"/>
              <a:gd name="f32" fmla="+- f24 0 f3"/>
              <a:gd name="f33" fmla="+- f25 0 f3"/>
              <a:gd name="f34" fmla="*/ f27 f20 1"/>
              <a:gd name="f35" fmla="*/ f28 1 f21"/>
              <a:gd name="f36" fmla="*/ f29 1 f21"/>
              <a:gd name="f37" fmla="*/ f26 f13 1"/>
              <a:gd name="f38" fmla="*/ f34 1 10800"/>
              <a:gd name="f39" fmla="*/ f35 f12 1"/>
              <a:gd name="f40" fmla="*/ f35 f13 1"/>
              <a:gd name="f41" fmla="*/ f36 f13 1"/>
              <a:gd name="f42" fmla="+- f19 f38 0"/>
              <a:gd name="f43" fmla="*/ f42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39" t="f30" r="f43" b="f37"/>
            <a:pathLst>
              <a:path w="21600" h="21600">
                <a:moveTo>
                  <a:pt x="f7" y="f20"/>
                </a:moveTo>
                <a:lnTo>
                  <a:pt x="f19" y="f20"/>
                </a:lnTo>
                <a:lnTo>
                  <a:pt x="f19" y="f7"/>
                </a:lnTo>
                <a:lnTo>
                  <a:pt x="f8" y="f9"/>
                </a:lnTo>
                <a:lnTo>
                  <a:pt x="f19" y="f8"/>
                </a:lnTo>
                <a:lnTo>
                  <a:pt x="f19" y="f26"/>
                </a:lnTo>
                <a:lnTo>
                  <a:pt x="f7" y="f26"/>
                </a:lnTo>
                <a:close/>
              </a:path>
            </a:pathLst>
          </a:custGeom>
          <a:solidFill>
            <a:srgbClr val="4472C4"/>
          </a:solidFill>
          <a:ln w="12701" cap="flat">
            <a:solidFill>
              <a:srgbClr val="2F528F"/>
            </a:solidFill>
            <a:prstDash val="solid"/>
            <a:miter/>
          </a:ln>
        </p:spPr>
        <p:txBody>
          <a:bodyPr vert="horz" wrap="square" lIns="91440" tIns="45720" rIns="91440" bIns="45720" anchor="ctr" anchorCtr="1" compatLnSpc="1">
            <a:noAutofit/>
          </a:bodyPr>
          <a:lstStyle/>
          <a:p>
            <a:pPr algn="ctr" defTabSz="914377">
              <a:defRPr sz="1800" b="0" i="0" u="none" strike="noStrike" kern="0" cap="none" spc="0" baseline="0">
                <a:solidFill>
                  <a:srgbClr val="000000"/>
                </a:solidFill>
                <a:uFillTx/>
              </a:defRPr>
            </a:pPr>
            <a:endParaRPr lang="en-US">
              <a:solidFill>
                <a:srgbClr val="FFFFFF"/>
              </a:solidFill>
              <a:latin typeface="Calibri"/>
            </a:endParaRPr>
          </a:p>
        </p:txBody>
      </p:sp>
      <p:sp>
        <p:nvSpPr>
          <p:cNvPr id="20" name="Naslov 1"/>
          <p:cNvSpPr txBox="1"/>
          <p:nvPr/>
        </p:nvSpPr>
        <p:spPr>
          <a:xfrm>
            <a:off x="474786" y="1218135"/>
            <a:ext cx="3558322" cy="521128"/>
          </a:xfrm>
          <a:prstGeom prst="rect">
            <a:avLst/>
          </a:prstGeom>
          <a:ln/>
        </p:spPr>
        <p:style>
          <a:lnRef idx="2">
            <a:schemeClr val="accent2"/>
          </a:lnRef>
          <a:fillRef idx="1">
            <a:schemeClr val="lt1"/>
          </a:fillRef>
          <a:effectRef idx="0">
            <a:schemeClr val="accent2"/>
          </a:effectRef>
          <a:fontRef idx="minor">
            <a:schemeClr val="dk1"/>
          </a:fontRef>
        </p:style>
        <p:txBody>
          <a:bodyPr vert="horz" wrap="square" lIns="0" tIns="0" rIns="0" bIns="0" anchor="ctr" anchorCtr="0" compatLnSpc="1">
            <a:noAutofit/>
          </a:bodyPr>
          <a:lstStyle/>
          <a:p>
            <a:pPr algn="ctr" defTabSz="914377">
              <a:lnSpc>
                <a:spcPct val="90000"/>
              </a:lnSpc>
              <a:defRPr sz="1800" b="0" i="0" u="none" strike="noStrike" kern="0" cap="none" spc="0" baseline="0">
                <a:solidFill>
                  <a:srgbClr val="000000"/>
                </a:solidFill>
                <a:uFillTx/>
              </a:defRPr>
            </a:pPr>
            <a:r>
              <a:rPr lang="en-US" sz="2667" dirty="0">
                <a:solidFill>
                  <a:srgbClr val="FF0000"/>
                </a:solidFill>
                <a:latin typeface="Garamond" panose="02020404030301010803" pitchFamily="18" charset="0"/>
                <a:ea typeface="Roboto Condensed" panose="020B0604020202020204" charset="0"/>
                <a:cs typeface="Times New Roman" pitchFamily="18"/>
              </a:rPr>
              <a:t>What we see?</a:t>
            </a:r>
          </a:p>
        </p:txBody>
      </p:sp>
      <p:sp>
        <p:nvSpPr>
          <p:cNvPr id="21" name="TekstniOkvir 21"/>
          <p:cNvSpPr txBox="1"/>
          <p:nvPr/>
        </p:nvSpPr>
        <p:spPr>
          <a:xfrm>
            <a:off x="5551030" y="206573"/>
            <a:ext cx="994183" cy="338554"/>
          </a:xfrm>
          <a:prstGeom prst="rect">
            <a:avLst/>
          </a:prstGeom>
          <a:solidFill>
            <a:srgbClr val="FFFFFF"/>
          </a:solidFill>
          <a:ln w="12701" cap="flat">
            <a:solidFill>
              <a:srgbClr val="4472C4"/>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en-US" sz="1600" dirty="0">
                <a:latin typeface="Garamond" panose="02020404030301010803" pitchFamily="18" charset="0"/>
                <a:ea typeface="Roboto Condensed" panose="020B0604020202020204" charset="0"/>
              </a:rPr>
              <a:t>Self-harm</a:t>
            </a:r>
          </a:p>
        </p:txBody>
      </p:sp>
      <p:sp>
        <p:nvSpPr>
          <p:cNvPr id="22" name="TekstniOkvir 22"/>
          <p:cNvSpPr txBox="1"/>
          <p:nvPr/>
        </p:nvSpPr>
        <p:spPr>
          <a:xfrm>
            <a:off x="10111974" y="249586"/>
            <a:ext cx="1343638" cy="338554"/>
          </a:xfrm>
          <a:prstGeom prst="rect">
            <a:avLst/>
          </a:prstGeom>
          <a:solidFill>
            <a:srgbClr val="FFFFFF"/>
          </a:solidFill>
          <a:ln w="12701" cap="flat">
            <a:solidFill>
              <a:srgbClr val="4472C4"/>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a:latin typeface="Garamond" panose="02020404030301010803" pitchFamily="18" charset="0"/>
                <a:ea typeface="Roboto Condensed" panose="020B0604020202020204" charset="0"/>
              </a:rPr>
              <a:t>suicide </a:t>
            </a:r>
            <a:r>
              <a:rPr lang="hr-HR" sz="1600" dirty="0" err="1">
                <a:latin typeface="Garamond" panose="02020404030301010803" pitchFamily="18" charset="0"/>
                <a:ea typeface="Roboto Condensed" panose="020B0604020202020204" charset="0"/>
              </a:rPr>
              <a:t>threats</a:t>
            </a:r>
            <a:endParaRPr lang="en-US" sz="1600" dirty="0">
              <a:latin typeface="Garamond" panose="02020404030301010803" pitchFamily="18" charset="0"/>
              <a:ea typeface="Roboto Condensed" panose="020B0604020202020204" charset="0"/>
            </a:endParaRPr>
          </a:p>
        </p:txBody>
      </p:sp>
      <p:sp>
        <p:nvSpPr>
          <p:cNvPr id="23" name="TekstniOkvir 23"/>
          <p:cNvSpPr txBox="1"/>
          <p:nvPr/>
        </p:nvSpPr>
        <p:spPr>
          <a:xfrm>
            <a:off x="7093237" y="746709"/>
            <a:ext cx="1826141" cy="338554"/>
          </a:xfrm>
          <a:prstGeom prst="rect">
            <a:avLst/>
          </a:prstGeom>
          <a:solidFill>
            <a:srgbClr val="FFFFFF"/>
          </a:solidFill>
          <a:ln w="12701" cap="flat">
            <a:solidFill>
              <a:srgbClr val="FFC000"/>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absence</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from</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school</a:t>
            </a:r>
            <a:endParaRPr lang="en-US" sz="1600" dirty="0">
              <a:latin typeface="Garamond" panose="02020404030301010803" pitchFamily="18" charset="0"/>
              <a:ea typeface="Roboto Condensed" panose="020B0604020202020204" charset="0"/>
            </a:endParaRPr>
          </a:p>
        </p:txBody>
      </p:sp>
      <p:sp>
        <p:nvSpPr>
          <p:cNvPr id="24" name="TekstniOkvir 24"/>
          <p:cNvSpPr txBox="1"/>
          <p:nvPr/>
        </p:nvSpPr>
        <p:spPr>
          <a:xfrm>
            <a:off x="7456392" y="5568047"/>
            <a:ext cx="2959465"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insecurity</a:t>
            </a:r>
            <a:r>
              <a:rPr lang="hr-HR" sz="1600" dirty="0">
                <a:latin typeface="Garamond" panose="02020404030301010803" pitchFamily="18" charset="0"/>
                <a:ea typeface="Roboto Condensed" panose="020B0604020202020204" charset="0"/>
              </a:rPr>
              <a:t>, problem </a:t>
            </a:r>
            <a:r>
              <a:rPr lang="hr-HR" sz="1600" dirty="0" err="1">
                <a:latin typeface="Garamond" panose="02020404030301010803" pitchFamily="18" charset="0"/>
                <a:ea typeface="Roboto Condensed" panose="020B0604020202020204" charset="0"/>
              </a:rPr>
              <a:t>with</a:t>
            </a:r>
            <a:r>
              <a:rPr lang="hr-HR" sz="1600" dirty="0">
                <a:latin typeface="Garamond" panose="02020404030301010803" pitchFamily="18" charset="0"/>
                <a:ea typeface="Roboto Condensed" panose="020B0604020202020204" charset="0"/>
              </a:rPr>
              <a:t> </a:t>
            </a:r>
            <a:r>
              <a:rPr lang="hr-HR" sz="1600" dirty="0" err="1">
                <a:latin typeface="Garamond" panose="02020404030301010803" pitchFamily="18" charset="0"/>
                <a:ea typeface="Roboto Condensed" panose="020B0604020202020204" charset="0"/>
              </a:rPr>
              <a:t>self-image</a:t>
            </a:r>
            <a:endParaRPr lang="en-US" sz="1600" dirty="0">
              <a:latin typeface="Garamond" panose="02020404030301010803" pitchFamily="18" charset="0"/>
              <a:ea typeface="Roboto Condensed" panose="020B0604020202020204" charset="0"/>
            </a:endParaRPr>
          </a:p>
        </p:txBody>
      </p:sp>
      <p:sp>
        <p:nvSpPr>
          <p:cNvPr id="25" name="TekstniOkvir 25"/>
          <p:cNvSpPr txBox="1"/>
          <p:nvPr/>
        </p:nvSpPr>
        <p:spPr>
          <a:xfrm>
            <a:off x="9585600" y="3791898"/>
            <a:ext cx="1592103" cy="338554"/>
          </a:xfrm>
          <a:prstGeom prst="rect">
            <a:avLst/>
          </a:prstGeom>
          <a:ln/>
        </p:spPr>
        <p:style>
          <a:lnRef idx="1">
            <a:schemeClr val="accent2"/>
          </a:lnRef>
          <a:fillRef idx="2">
            <a:schemeClr val="accent2"/>
          </a:fillRef>
          <a:effectRef idx="1">
            <a:schemeClr val="accent2"/>
          </a:effectRef>
          <a:fontRef idx="minor">
            <a:schemeClr val="dk1"/>
          </a:fontRef>
        </p:style>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hr-HR" sz="1600" dirty="0" err="1">
                <a:latin typeface="Garamond" panose="02020404030301010803" pitchFamily="18" charset="0"/>
                <a:ea typeface="Roboto Condensed" panose="020B0604020202020204" charset="0"/>
              </a:rPr>
              <a:t>not</a:t>
            </a:r>
            <a:r>
              <a:rPr lang="hr-HR" sz="1600" dirty="0">
                <a:latin typeface="Garamond" panose="02020404030301010803" pitchFamily="18" charset="0"/>
                <a:ea typeface="Roboto Condensed" panose="020B0604020202020204" charset="0"/>
              </a:rPr>
              <a:t>/</a:t>
            </a:r>
            <a:r>
              <a:rPr lang="hr-HR" sz="1600" dirty="0" err="1">
                <a:latin typeface="Garamond" panose="02020404030301010803" pitchFamily="18" charset="0"/>
                <a:ea typeface="Roboto Condensed" panose="020B0604020202020204" charset="0"/>
              </a:rPr>
              <a:t>belonging</a:t>
            </a:r>
            <a:r>
              <a:rPr lang="hr-HR" sz="1600" dirty="0">
                <a:latin typeface="Garamond" panose="02020404030301010803" pitchFamily="18" charset="0"/>
                <a:ea typeface="Roboto Condensed" panose="020B0604020202020204" charset="0"/>
              </a:rPr>
              <a:t> to</a:t>
            </a:r>
            <a:endParaRPr lang="en-US" sz="1600" dirty="0">
              <a:latin typeface="Garamond" panose="02020404030301010803" pitchFamily="18" charset="0"/>
              <a:ea typeface="Roboto Condensed" panose="020B0604020202020204" charset="0"/>
            </a:endParaRPr>
          </a:p>
        </p:txBody>
      </p:sp>
      <p:sp>
        <p:nvSpPr>
          <p:cNvPr id="26" name="TekstniOkvir 26"/>
          <p:cNvSpPr txBox="1"/>
          <p:nvPr/>
        </p:nvSpPr>
        <p:spPr>
          <a:xfrm>
            <a:off x="7673953" y="1348802"/>
            <a:ext cx="1273105" cy="338554"/>
          </a:xfrm>
          <a:prstGeom prst="rect">
            <a:avLst/>
          </a:prstGeom>
          <a:solidFill>
            <a:srgbClr val="FFFFFF"/>
          </a:solidFill>
          <a:ln w="12701" cap="flat">
            <a:solidFill>
              <a:srgbClr val="FFC000"/>
            </a:solidFill>
            <a:prstDash val="solid"/>
            <a:miter/>
          </a:ln>
        </p:spPr>
        <p:txBody>
          <a:bodyPr vert="horz" wrap="none" lIns="91440" tIns="45720" rIns="91440" bIns="45720" anchor="t" anchorCtr="0" compatLnSpc="1">
            <a:spAutoFit/>
          </a:bodyPr>
          <a:lstStyle/>
          <a:p>
            <a:pPr defTabSz="914377">
              <a:defRPr sz="1800" b="0" i="0" u="none" strike="noStrike" kern="0" cap="none" spc="0" baseline="0">
                <a:solidFill>
                  <a:srgbClr val="000000"/>
                </a:solidFill>
                <a:uFillTx/>
              </a:defRPr>
            </a:pPr>
            <a:r>
              <a:rPr lang="en-US" sz="1600">
                <a:latin typeface="Garamond" panose="02020404030301010803" pitchFamily="18" charset="0"/>
                <a:ea typeface="Roboto Condensed" panose="020B0604020202020204" charset="0"/>
              </a:rPr>
              <a:t>perfectionism</a:t>
            </a:r>
            <a:endParaRPr lang="en-US" sz="1600" dirty="0">
              <a:latin typeface="Garamond" panose="02020404030301010803" pitchFamily="18" charset="0"/>
              <a:ea typeface="Roboto Condensed" panose="020B0604020202020204" charset="0"/>
            </a:endParaRPr>
          </a:p>
        </p:txBody>
      </p:sp>
      <p:sp>
        <p:nvSpPr>
          <p:cNvPr id="27" name="TekstniOkvir 26"/>
          <p:cNvSpPr txBox="1"/>
          <p:nvPr/>
        </p:nvSpPr>
        <p:spPr>
          <a:xfrm>
            <a:off x="8079901" y="3588055"/>
            <a:ext cx="784895" cy="338554"/>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hr-HR" sz="1600" dirty="0" err="1">
                <a:solidFill>
                  <a:schemeClr val="tx1"/>
                </a:solidFill>
                <a:latin typeface="Garamond" panose="02020404030301010803" pitchFamily="18" charset="0"/>
                <a:ea typeface="Roboto Condensed" panose="020B0604020202020204" charset="0"/>
              </a:rPr>
              <a:t>poverty</a:t>
            </a:r>
            <a:endParaRPr lang="hr-HR" sz="1600" dirty="0">
              <a:solidFill>
                <a:schemeClr val="tx1"/>
              </a:solidFill>
              <a:latin typeface="Garamond" panose="02020404030301010803" pitchFamily="18" charset="0"/>
              <a:ea typeface="Roboto Condensed" panose="020B0604020202020204" charset="0"/>
            </a:endParaRPr>
          </a:p>
        </p:txBody>
      </p:sp>
    </p:spTree>
    <p:extLst>
      <p:ext uri="{BB962C8B-B14F-4D97-AF65-F5344CB8AC3E}">
        <p14:creationId xmlns:p14="http://schemas.microsoft.com/office/powerpoint/2010/main" val="30731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7" grpId="0" animBg="1"/>
      <p:bldP spid="24" grpId="0" animBg="1"/>
      <p:bldP spid="25"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en-US" sz="3200" dirty="0">
                <a:latin typeface="Garamond" panose="02020404030301010803" pitchFamily="18" charset="0"/>
              </a:rPr>
              <a:t>which student behaviors are a problem</a:t>
            </a:r>
            <a:r>
              <a:rPr lang="hr-HR" sz="3200" dirty="0">
                <a:latin typeface="Garamond" panose="02020404030301010803" pitchFamily="18" charset="0"/>
              </a:rPr>
              <a:t>?</a:t>
            </a:r>
          </a:p>
        </p:txBody>
      </p:sp>
      <p:sp>
        <p:nvSpPr>
          <p:cNvPr id="7" name="Content Placeholder 5"/>
          <p:cNvSpPr>
            <a:spLocks noGrp="1"/>
          </p:cNvSpPr>
          <p:nvPr>
            <p:ph type="body" idx="1"/>
          </p:nvPr>
        </p:nvSpPr>
        <p:spPr>
          <a:xfrm>
            <a:off x="809040" y="2323510"/>
            <a:ext cx="5327991" cy="1492354"/>
          </a:xfrm>
          <a:prstGeom prst="rect">
            <a:avLst/>
          </a:prstGeom>
        </p:spPr>
        <p:style>
          <a:lnRef idx="2">
            <a:schemeClr val="accent4"/>
          </a:lnRef>
          <a:fillRef idx="1">
            <a:schemeClr val="lt1"/>
          </a:fillRef>
          <a:effectRef idx="0">
            <a:schemeClr val="accent4"/>
          </a:effectRef>
          <a:fontRef idx="minor">
            <a:schemeClr val="dk1"/>
          </a:fontRef>
        </p:style>
        <p:txBody>
          <a:bodyPr>
            <a:normAutofit/>
          </a:bodyPr>
          <a:lstStyle/>
          <a:p>
            <a:pPr algn="l"/>
            <a:r>
              <a:rPr lang="en-US" sz="2133" dirty="0">
                <a:latin typeface="Garamond" panose="02020404030301010803" pitchFamily="18" charset="0"/>
              </a:rPr>
              <a:t>for example intrusiveness, defiance, lying, disobedience, opposing authorities, violent behavior, disobeying rules, regulations, promiscuous behavior..</a:t>
            </a:r>
            <a:endParaRPr lang="hr-HR" sz="2133" dirty="0">
              <a:latin typeface="Garamond" panose="02020404030301010803" pitchFamily="18" charset="0"/>
            </a:endParaRPr>
          </a:p>
        </p:txBody>
      </p:sp>
      <p:sp>
        <p:nvSpPr>
          <p:cNvPr id="5" name="Rezervirano mjesto broja slajda 4"/>
          <p:cNvSpPr>
            <a:spLocks noGrp="1"/>
          </p:cNvSpPr>
          <p:nvPr>
            <p:ph type="sldNum" idx="4294967295"/>
          </p:nvPr>
        </p:nvSpPr>
        <p:spPr/>
        <p:txBody>
          <a:bodyPr/>
          <a:lstStyle/>
          <a:p>
            <a:fld id="{00000000-1234-1234-1234-123412341234}" type="slidenum">
              <a:rPr lang="en-GB" smtClean="0"/>
              <a:pPr/>
              <a:t>33</a:t>
            </a:fld>
            <a:endParaRPr lang="en-GB"/>
          </a:p>
        </p:txBody>
      </p:sp>
      <p:sp>
        <p:nvSpPr>
          <p:cNvPr id="9" name="Content Placeholder 5"/>
          <p:cNvSpPr>
            <a:spLocks noGrp="1"/>
          </p:cNvSpPr>
          <p:nvPr>
            <p:ph type="body" idx="4294967295"/>
          </p:nvPr>
        </p:nvSpPr>
        <p:spPr>
          <a:xfrm>
            <a:off x="6889753" y="2181437"/>
            <a:ext cx="5173294" cy="1634426"/>
          </a:xfrm>
          <a:prstGeom prst="rect">
            <a:avLst/>
          </a:prstGeom>
        </p:spPr>
        <p:style>
          <a:lnRef idx="2">
            <a:schemeClr val="accent4"/>
          </a:lnRef>
          <a:fillRef idx="1">
            <a:schemeClr val="lt1"/>
          </a:fillRef>
          <a:effectRef idx="0">
            <a:schemeClr val="accent4"/>
          </a:effectRef>
          <a:fontRef idx="minor">
            <a:schemeClr val="dk1"/>
          </a:fontRef>
        </p:style>
        <p:txBody>
          <a:bodyPr anchor="ctr">
            <a:noAutofit/>
          </a:bodyPr>
          <a:lstStyle/>
          <a:p>
            <a:r>
              <a:rPr lang="en-US" sz="2133" dirty="0">
                <a:latin typeface="Garamond" panose="02020404030301010803" pitchFamily="18" charset="0"/>
              </a:rPr>
              <a:t>for example excessive timidity, tearfulness, seclusion, depression, carelessness, addictive behaviors, self-harm, suicidality....</a:t>
            </a:r>
          </a:p>
        </p:txBody>
      </p:sp>
      <p:sp>
        <p:nvSpPr>
          <p:cNvPr id="6" name="Text Placeholder 4"/>
          <p:cNvSpPr txBox="1">
            <a:spLocks/>
          </p:cNvSpPr>
          <p:nvPr/>
        </p:nvSpPr>
        <p:spPr>
          <a:xfrm>
            <a:off x="809040" y="1341832"/>
            <a:ext cx="5327992" cy="750737"/>
          </a:xfrm>
          <a:prstGeom prst="rect">
            <a:avLst/>
          </a:prstGeom>
        </p:spPr>
        <p:style>
          <a:lnRef idx="2">
            <a:schemeClr val="accent1"/>
          </a:lnRef>
          <a:fillRef idx="1">
            <a:schemeClr val="lt1"/>
          </a:fillRef>
          <a:effectRef idx="0">
            <a:schemeClr val="accent1"/>
          </a:effectRef>
          <a:fontRef idx="minor">
            <a:schemeClr val="dk1"/>
          </a:fontRef>
        </p:style>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rgbClr val="FF0000"/>
                </a:solidFill>
                <a:latin typeface="Garamond" panose="02020404030301010803" pitchFamily="18" charset="0"/>
              </a:rPr>
              <a:t>Externalized forms of behavioral problems</a:t>
            </a:r>
            <a:endParaRPr lang="hr-HR" sz="2400" dirty="0">
              <a:solidFill>
                <a:srgbClr val="FF0000"/>
              </a:solidFill>
              <a:latin typeface="Garamond" panose="02020404030301010803" pitchFamily="18" charset="0"/>
            </a:endParaRPr>
          </a:p>
        </p:txBody>
      </p:sp>
      <p:sp>
        <p:nvSpPr>
          <p:cNvPr id="8" name="Text Placeholder 4"/>
          <p:cNvSpPr txBox="1">
            <a:spLocks/>
          </p:cNvSpPr>
          <p:nvPr/>
        </p:nvSpPr>
        <p:spPr>
          <a:xfrm>
            <a:off x="6805085" y="1309292"/>
            <a:ext cx="5257962" cy="773765"/>
          </a:xfrm>
          <a:prstGeom prst="rect">
            <a:avLst/>
          </a:prstGeom>
        </p:spPr>
        <p:style>
          <a:lnRef idx="2">
            <a:schemeClr val="accent1"/>
          </a:lnRef>
          <a:fillRef idx="1">
            <a:schemeClr val="lt1"/>
          </a:fillRef>
          <a:effectRef idx="0">
            <a:schemeClr val="accent1"/>
          </a:effectRef>
          <a:fontRef idx="minor">
            <a:schemeClr val="dk1"/>
          </a:fontRef>
        </p:style>
        <p:txBody>
          <a:bodyPr vert="horz" lIns="121920" tIns="60960" rIns="121920" bIns="6096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dirty="0">
                <a:solidFill>
                  <a:srgbClr val="FF0000"/>
                </a:solidFill>
                <a:latin typeface="Garamond" panose="02020404030301010803" pitchFamily="18" charset="0"/>
              </a:rPr>
              <a:t>Internalized forms of behavioral problems</a:t>
            </a:r>
            <a:endParaRPr lang="hr-HR" sz="2400" dirty="0">
              <a:solidFill>
                <a:srgbClr val="FF0000"/>
              </a:solidFill>
              <a:latin typeface="Garamond" panose="02020404030301010803" pitchFamily="18" charset="0"/>
            </a:endParaRPr>
          </a:p>
        </p:txBody>
      </p:sp>
      <p:sp>
        <p:nvSpPr>
          <p:cNvPr id="2" name="Pravokutnik 1"/>
          <p:cNvSpPr/>
          <p:nvPr/>
        </p:nvSpPr>
        <p:spPr>
          <a:xfrm>
            <a:off x="959999" y="4274565"/>
            <a:ext cx="5308915"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000" dirty="0">
                <a:latin typeface="Garamond" panose="02020404030301010803" pitchFamily="18" charset="0"/>
              </a:rPr>
              <a:t>INSUFFICIENTLY CONTROLLED AND OTHER-DIRECTED BEHAVIORS</a:t>
            </a:r>
          </a:p>
        </p:txBody>
      </p:sp>
      <p:sp>
        <p:nvSpPr>
          <p:cNvPr id="3" name="Pravokutnik 2"/>
          <p:cNvSpPr/>
          <p:nvPr/>
        </p:nvSpPr>
        <p:spPr>
          <a:xfrm>
            <a:off x="7074840" y="4109927"/>
            <a:ext cx="4718451"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2000" dirty="0">
                <a:latin typeface="Garamond" panose="02020404030301010803" pitchFamily="18" charset="0"/>
              </a:rPr>
              <a:t>BEHAVIORS THAT ARE EXCESSIVELY CONTROLLING AND SELF-DIRECTED</a:t>
            </a:r>
            <a:endParaRPr lang="hr-HR" sz="2000" dirty="0">
              <a:latin typeface="Garamond" panose="02020404030301010803" pitchFamily="18" charset="0"/>
            </a:endParaRPr>
          </a:p>
        </p:txBody>
      </p:sp>
      <p:sp>
        <p:nvSpPr>
          <p:cNvPr id="10" name="Pravokutnik 9"/>
          <p:cNvSpPr/>
          <p:nvPr/>
        </p:nvSpPr>
        <p:spPr>
          <a:xfrm>
            <a:off x="7165731" y="5604321"/>
            <a:ext cx="4559563" cy="70788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000" dirty="0">
                <a:latin typeface="Garamond" panose="02020404030301010803" pitchFamily="18" charset="0"/>
              </a:rPr>
              <a:t>In recent years, it has been popular to call them mental health problems</a:t>
            </a:r>
          </a:p>
        </p:txBody>
      </p:sp>
      <p:sp>
        <p:nvSpPr>
          <p:cNvPr id="11" name="Strelica udesno 10"/>
          <p:cNvSpPr/>
          <p:nvPr/>
        </p:nvSpPr>
        <p:spPr>
          <a:xfrm rot="16200000">
            <a:off x="9335639" y="4980081"/>
            <a:ext cx="470568" cy="496451"/>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6632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9" grpId="0" build="p" animBg="1"/>
      <p:bldP spid="2" grpId="0" animBg="1"/>
      <p:bldP spid="3"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jagram 6"/>
          <p:cNvGraphicFramePr/>
          <p:nvPr/>
        </p:nvGraphicFramePr>
        <p:xfrm>
          <a:off x="2711269" y="548641"/>
          <a:ext cx="8183155" cy="6400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Slika 1"/>
          <p:cNvPicPr>
            <a:picLocks noChangeAspect="1"/>
          </p:cNvPicPr>
          <p:nvPr/>
        </p:nvPicPr>
        <p:blipFill>
          <a:blip r:embed="rId8"/>
          <a:stretch>
            <a:fillRect/>
          </a:stretch>
        </p:blipFill>
        <p:spPr>
          <a:xfrm>
            <a:off x="-94594" y="1196367"/>
            <a:ext cx="12695151" cy="5105348"/>
          </a:xfrm>
          <a:prstGeom prst="rect">
            <a:avLst/>
          </a:prstGeom>
        </p:spPr>
      </p:pic>
    </p:spTree>
    <p:extLst>
      <p:ext uri="{BB962C8B-B14F-4D97-AF65-F5344CB8AC3E}">
        <p14:creationId xmlns:p14="http://schemas.microsoft.com/office/powerpoint/2010/main" val="283107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3"/>
          <a:stretch>
            <a:fillRect/>
          </a:stretch>
        </p:blipFill>
        <p:spPr>
          <a:xfrm>
            <a:off x="4210908" y="1358097"/>
            <a:ext cx="7630452" cy="4738912"/>
          </a:xfrm>
          <a:prstGeom prst="rect">
            <a:avLst/>
          </a:prstGeom>
        </p:spPr>
      </p:pic>
      <p:sp>
        <p:nvSpPr>
          <p:cNvPr id="6" name="Podnaslov 5"/>
          <p:cNvSpPr txBox="1">
            <a:spLocks noGrp="1"/>
          </p:cNvSpPr>
          <p:nvPr>
            <p:ph type="subTitle" idx="4294967295"/>
          </p:nvPr>
        </p:nvSpPr>
        <p:spPr>
          <a:xfrm>
            <a:off x="5944098" y="271819"/>
            <a:ext cx="3237187" cy="77457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50799" indent="0" algn="ctr">
              <a:buNone/>
            </a:pPr>
            <a:r>
              <a:rPr lang="hr-BA" sz="2000" dirty="0" err="1">
                <a:solidFill>
                  <a:schemeClr val="tx1"/>
                </a:solidFill>
                <a:latin typeface="Garamond" panose="02020404030301010803" pitchFamily="18" charset="0"/>
              </a:rPr>
              <a:t>Spectrum</a:t>
            </a:r>
            <a:r>
              <a:rPr lang="hr-BA" sz="2000" dirty="0">
                <a:solidFill>
                  <a:schemeClr val="tx1"/>
                </a:solidFill>
                <a:latin typeface="Garamond" panose="02020404030301010803" pitchFamily="18" charset="0"/>
              </a:rPr>
              <a:t> </a:t>
            </a:r>
            <a:r>
              <a:rPr lang="hr-BA" sz="2000" dirty="0" err="1">
                <a:solidFill>
                  <a:schemeClr val="tx1"/>
                </a:solidFill>
                <a:latin typeface="Garamond" panose="02020404030301010803" pitchFamily="18" charset="0"/>
              </a:rPr>
              <a:t>of</a:t>
            </a:r>
            <a:r>
              <a:rPr lang="hr-BA" sz="2000" dirty="0">
                <a:solidFill>
                  <a:schemeClr val="tx1"/>
                </a:solidFill>
                <a:latin typeface="Garamond" panose="02020404030301010803" pitchFamily="18" charset="0"/>
              </a:rPr>
              <a:t> </a:t>
            </a:r>
            <a:r>
              <a:rPr lang="hr-BA" sz="2000" dirty="0" err="1">
                <a:solidFill>
                  <a:schemeClr val="tx1"/>
                </a:solidFill>
                <a:latin typeface="Garamond" panose="02020404030301010803" pitchFamily="18" charset="0"/>
              </a:rPr>
              <a:t>intervention</a:t>
            </a:r>
            <a:endParaRPr lang="hr-BA" sz="2000" dirty="0">
              <a:solidFill>
                <a:schemeClr val="tx1"/>
              </a:solidFill>
              <a:latin typeface="Garamond" panose="02020404030301010803" pitchFamily="18" charset="0"/>
            </a:endParaRPr>
          </a:p>
          <a:p>
            <a:pPr marL="50799" indent="0" algn="ctr">
              <a:buNone/>
            </a:pPr>
            <a:r>
              <a:rPr lang="hr-BA" sz="2000" dirty="0" err="1">
                <a:solidFill>
                  <a:schemeClr val="tx1"/>
                </a:solidFill>
                <a:latin typeface="Garamond" panose="02020404030301010803" pitchFamily="18" charset="0"/>
              </a:rPr>
              <a:t>Mrazek</a:t>
            </a:r>
            <a:r>
              <a:rPr lang="hr-BA" sz="2000" dirty="0">
                <a:solidFill>
                  <a:schemeClr val="tx1"/>
                </a:solidFill>
                <a:latin typeface="Garamond" panose="02020404030301010803" pitchFamily="18" charset="0"/>
              </a:rPr>
              <a:t> i </a:t>
            </a:r>
            <a:r>
              <a:rPr lang="hr-BA" sz="2000" dirty="0" err="1">
                <a:solidFill>
                  <a:schemeClr val="tx1"/>
                </a:solidFill>
                <a:latin typeface="Garamond" panose="02020404030301010803" pitchFamily="18" charset="0"/>
              </a:rPr>
              <a:t>Haggerty</a:t>
            </a:r>
            <a:r>
              <a:rPr lang="hr-BA" sz="2000" dirty="0">
                <a:solidFill>
                  <a:schemeClr val="tx1"/>
                </a:solidFill>
                <a:latin typeface="Garamond" panose="02020404030301010803" pitchFamily="18" charset="0"/>
              </a:rPr>
              <a:t>, 1994. </a:t>
            </a:r>
            <a:endParaRPr lang="en-GB" sz="2000" dirty="0">
              <a:solidFill>
                <a:schemeClr val="tx1"/>
              </a:solidFill>
              <a:latin typeface="Garamond" panose="02020404030301010803" pitchFamily="18" charset="0"/>
            </a:endParaRPr>
          </a:p>
        </p:txBody>
      </p:sp>
      <p:sp>
        <p:nvSpPr>
          <p:cNvPr id="2" name="Rezervirano mjesto broja slajda 1"/>
          <p:cNvSpPr>
            <a:spLocks noGrp="1"/>
          </p:cNvSpPr>
          <p:nvPr>
            <p:ph type="sldNum" idx="4294967295"/>
          </p:nvPr>
        </p:nvSpPr>
        <p:spPr/>
        <p:txBody>
          <a:bodyPr/>
          <a:lstStyle/>
          <a:p>
            <a:fld id="{00000000-1234-1234-1234-123412341234}" type="slidenum">
              <a:rPr lang="en-GB" smtClean="0"/>
              <a:pPr/>
              <a:t>35</a:t>
            </a:fld>
            <a:endParaRPr lang="en-GB"/>
          </a:p>
        </p:txBody>
      </p:sp>
      <p:sp>
        <p:nvSpPr>
          <p:cNvPr id="8" name="Elipsa 7"/>
          <p:cNvSpPr/>
          <p:nvPr/>
        </p:nvSpPr>
        <p:spPr>
          <a:xfrm rot="724503">
            <a:off x="3851156" y="4736488"/>
            <a:ext cx="5558237" cy="15810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1400"/>
          </a:p>
        </p:txBody>
      </p:sp>
      <p:sp>
        <p:nvSpPr>
          <p:cNvPr id="5" name="TextBox 4"/>
          <p:cNvSpPr txBox="1"/>
          <p:nvPr/>
        </p:nvSpPr>
        <p:spPr>
          <a:xfrm>
            <a:off x="1295768" y="2589925"/>
            <a:ext cx="3034805" cy="10156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a:r>
              <a:rPr lang="en-US" sz="2000" dirty="0">
                <a:solidFill>
                  <a:schemeClr val="tx1"/>
                </a:solidFill>
                <a:latin typeface="Garamond" panose="02020404030301010803" pitchFamily="18" charset="0"/>
              </a:rPr>
              <a:t>13 % students</a:t>
            </a:r>
          </a:p>
          <a:p>
            <a:pPr algn="ctr"/>
            <a:r>
              <a:rPr lang="en-US" sz="2000" dirty="0">
                <a:solidFill>
                  <a:schemeClr val="tx1"/>
                </a:solidFill>
                <a:latin typeface="Garamond" panose="02020404030301010803" pitchFamily="18" charset="0"/>
              </a:rPr>
              <a:t>school counselors </a:t>
            </a:r>
          </a:p>
          <a:p>
            <a:pPr algn="ctr"/>
            <a:r>
              <a:rPr lang="en-US" sz="2000" dirty="0">
                <a:solidFill>
                  <a:schemeClr val="tx1"/>
                </a:solidFill>
                <a:latin typeface="Garamond" panose="02020404030301010803" pitchFamily="18" charset="0"/>
              </a:rPr>
              <a:t>(professional associates) task</a:t>
            </a:r>
          </a:p>
        </p:txBody>
      </p:sp>
      <p:sp>
        <p:nvSpPr>
          <p:cNvPr id="7" name="TextBox 6"/>
          <p:cNvSpPr txBox="1"/>
          <p:nvPr/>
        </p:nvSpPr>
        <p:spPr>
          <a:xfrm>
            <a:off x="1342727" y="865230"/>
            <a:ext cx="4195700" cy="70788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algn="ctr"/>
            <a:r>
              <a:rPr lang="en-US" sz="2000" dirty="0">
                <a:latin typeface="Garamond" panose="02020404030301010803" pitchFamily="18" charset="0"/>
              </a:rPr>
              <a:t>2-3%</a:t>
            </a:r>
          </a:p>
          <a:p>
            <a:r>
              <a:rPr lang="en-US" sz="2000" dirty="0">
                <a:latin typeface="Garamond" panose="02020404030301010803" pitchFamily="18" charset="0"/>
              </a:rPr>
              <a:t>help from external institutions is needed</a:t>
            </a:r>
          </a:p>
        </p:txBody>
      </p:sp>
      <p:sp>
        <p:nvSpPr>
          <p:cNvPr id="10" name="Left Brace 9"/>
          <p:cNvSpPr/>
          <p:nvPr/>
        </p:nvSpPr>
        <p:spPr>
          <a:xfrm rot="2174363">
            <a:off x="5616732" y="1719622"/>
            <a:ext cx="1247427" cy="673117"/>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rot="20881676">
            <a:off x="4755385" y="2868422"/>
            <a:ext cx="1300966" cy="1153129"/>
          </a:xfrm>
          <a:prstGeom prst="rect">
            <a:avLst/>
          </a:prstGeom>
        </p:spPr>
      </p:pic>
      <p:sp>
        <p:nvSpPr>
          <p:cNvPr id="13" name="Rectangle 2"/>
          <p:cNvSpPr>
            <a:spLocks noChangeArrowheads="1"/>
          </p:cNvSpPr>
          <p:nvPr/>
        </p:nvSpPr>
        <p:spPr bwMode="auto">
          <a:xfrm>
            <a:off x="2904550" y="5306642"/>
            <a:ext cx="2364828" cy="615553"/>
          </a:xfrm>
          <a:prstGeom prst="rect">
            <a:avLst/>
          </a:prstGeom>
          <a:ln w="28575"/>
        </p:spPr>
        <p:style>
          <a:lnRef idx="2">
            <a:schemeClr val="accent4"/>
          </a:lnRef>
          <a:fillRef idx="1">
            <a:schemeClr val="lt1"/>
          </a:fillRef>
          <a:effectRef idx="0">
            <a:schemeClr val="accent4"/>
          </a:effectRef>
          <a:fontRef idx="minor">
            <a:schemeClr val="dk1"/>
          </a:fontRef>
        </p:style>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F1F1F"/>
                </a:solidFill>
                <a:effectLst/>
                <a:latin typeface="Garamond" panose="02020404030301010803" pitchFamily="18" charset="0"/>
                <a:cs typeface="Arial" panose="020B0604020202020204" pitchFamily="34" charset="0"/>
              </a:rPr>
              <a:t>It is basically the (class)  teacher's job.</a:t>
            </a:r>
            <a:endParaRPr kumimoji="0" lang="en-US" altLang="en-US" sz="2000" b="0" i="0" u="none" strike="noStrike" cap="none" normalizeH="0" baseline="0" dirty="0">
              <a:ln>
                <a:noFill/>
              </a:ln>
              <a:solidFill>
                <a:schemeClr val="tx1"/>
              </a:solidFill>
              <a:effectLst/>
              <a:latin typeface="Garamond" panose="02020404030301010803" pitchFamily="18" charset="0"/>
            </a:endParaRPr>
          </a:p>
        </p:txBody>
      </p:sp>
    </p:spTree>
    <p:extLst>
      <p:ext uri="{BB962C8B-B14F-4D97-AF65-F5344CB8AC3E}">
        <p14:creationId xmlns:p14="http://schemas.microsoft.com/office/powerpoint/2010/main" val="412124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32337" y="417880"/>
            <a:ext cx="9676794" cy="874590"/>
          </a:xfrm>
        </p:spPr>
        <p:style>
          <a:lnRef idx="2">
            <a:schemeClr val="accent4">
              <a:shade val="50000"/>
            </a:schemeClr>
          </a:lnRef>
          <a:fillRef idx="1">
            <a:schemeClr val="accent4"/>
          </a:fillRef>
          <a:effectRef idx="0">
            <a:schemeClr val="accent4"/>
          </a:effectRef>
          <a:fontRef idx="minor">
            <a:schemeClr val="lt1"/>
          </a:fontRef>
        </p:style>
        <p:txBody>
          <a:bodyPr>
            <a:normAutofit/>
          </a:bodyPr>
          <a:lstStyle/>
          <a:p>
            <a:pPr algn="ctr"/>
            <a:r>
              <a:rPr lang="hr-HR" sz="3200" b="1" dirty="0">
                <a:latin typeface="Garamond" panose="02020404030301010803" pitchFamily="18" charset="0"/>
              </a:rPr>
              <a:t>Preventive </a:t>
            </a:r>
            <a:r>
              <a:rPr lang="hr-HR" sz="3200" b="1" dirty="0" err="1">
                <a:latin typeface="Garamond" panose="02020404030301010803" pitchFamily="18" charset="0"/>
              </a:rPr>
              <a:t>policies</a:t>
            </a:r>
            <a:r>
              <a:rPr lang="hr-HR" sz="3200" b="1" dirty="0">
                <a:latin typeface="Garamond" panose="02020404030301010803" pitchFamily="18" charset="0"/>
              </a:rPr>
              <a:t> </a:t>
            </a:r>
            <a:r>
              <a:rPr lang="hr-HR" sz="3200" b="1" dirty="0" err="1">
                <a:latin typeface="Garamond" panose="02020404030301010803" pitchFamily="18" charset="0"/>
              </a:rPr>
              <a:t>of</a:t>
            </a:r>
            <a:r>
              <a:rPr lang="hr-HR" sz="3200" b="1" dirty="0">
                <a:latin typeface="Garamond" panose="02020404030301010803" pitchFamily="18" charset="0"/>
              </a:rPr>
              <a:t>  ETTA / AZOO</a:t>
            </a:r>
          </a:p>
        </p:txBody>
      </p:sp>
      <p:sp>
        <p:nvSpPr>
          <p:cNvPr id="6" name="Rezervirano mjesto teksta 5"/>
          <p:cNvSpPr>
            <a:spLocks noGrp="1"/>
          </p:cNvSpPr>
          <p:nvPr>
            <p:ph type="body" idx="2"/>
          </p:nvPr>
        </p:nvSpPr>
        <p:spPr>
          <a:xfrm>
            <a:off x="914399" y="1690688"/>
            <a:ext cx="5598696" cy="1474955"/>
          </a:xfrm>
        </p:spPr>
        <p:style>
          <a:lnRef idx="2">
            <a:schemeClr val="accent1"/>
          </a:lnRef>
          <a:fillRef idx="1">
            <a:schemeClr val="lt1"/>
          </a:fillRef>
          <a:effectRef idx="0">
            <a:schemeClr val="accent1"/>
          </a:effectRef>
          <a:fontRef idx="minor">
            <a:schemeClr val="dk1"/>
          </a:fontRef>
        </p:style>
        <p:txBody>
          <a:bodyPr>
            <a:normAutofit/>
          </a:bodyPr>
          <a:lstStyle/>
          <a:p>
            <a:r>
              <a:rPr lang="en-GB" sz="2000" dirty="0">
                <a:latin typeface="Garamond" panose="02020404030301010803" pitchFamily="18" charset="0"/>
              </a:rPr>
              <a:t>unfortunately, teachers do not acquire competencies for preventive work during their studies</a:t>
            </a:r>
            <a:r>
              <a:rPr lang="hr-HR" sz="2000" dirty="0">
                <a:latin typeface="Garamond" panose="02020404030301010803" pitchFamily="18" charset="0"/>
              </a:rPr>
              <a:t>, </a:t>
            </a:r>
            <a:r>
              <a:rPr lang="en-GB" sz="2000" dirty="0">
                <a:latin typeface="Garamond" panose="02020404030301010803" pitchFamily="18" charset="0"/>
              </a:rPr>
              <a:t>that then remains the task of lifelong learning</a:t>
            </a:r>
            <a:r>
              <a:rPr lang="hr-HR" sz="2000" dirty="0">
                <a:latin typeface="Garamond" panose="02020404030301010803" pitchFamily="18" charset="0"/>
              </a:rPr>
              <a:t> </a:t>
            </a:r>
            <a:endParaRPr lang="en-US" sz="2000" dirty="0">
              <a:latin typeface="Garamond" panose="02020404030301010803" pitchFamily="18" charset="0"/>
            </a:endParaRPr>
          </a:p>
          <a:p>
            <a:r>
              <a:rPr lang="hr-HR" sz="2000" dirty="0">
                <a:latin typeface="Garamond" panose="02020404030301010803" pitchFamily="18" charset="0"/>
              </a:rPr>
              <a:t>ETTA </a:t>
            </a:r>
            <a:r>
              <a:rPr lang="en-GB" sz="2000" dirty="0">
                <a:latin typeface="Garamond" panose="02020404030301010803" pitchFamily="18" charset="0"/>
              </a:rPr>
              <a:t>also deals with this</a:t>
            </a:r>
            <a:endParaRPr lang="hr-HR" sz="2000" dirty="0">
              <a:latin typeface="Garamond" panose="02020404030301010803" pitchFamily="18" charset="0"/>
            </a:endParaRPr>
          </a:p>
          <a:p>
            <a:endParaRPr lang="hr-HR" sz="2000" dirty="0">
              <a:latin typeface="Garamond" panose="02020404030301010803" pitchFamily="18" charset="0"/>
            </a:endParaRPr>
          </a:p>
        </p:txBody>
      </p:sp>
      <p:sp>
        <p:nvSpPr>
          <p:cNvPr id="8" name="Pravokutnik 7"/>
          <p:cNvSpPr/>
          <p:nvPr/>
        </p:nvSpPr>
        <p:spPr>
          <a:xfrm>
            <a:off x="1687764" y="3703727"/>
            <a:ext cx="822625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hr-HR" sz="2000" dirty="0" err="1">
                <a:latin typeface="Garamond" panose="02020404030301010803" pitchFamily="18" charset="0"/>
              </a:rPr>
              <a:t>We</a:t>
            </a:r>
            <a:r>
              <a:rPr lang="hr-HR" sz="2000" dirty="0">
                <a:latin typeface="Garamond" panose="02020404030301010803" pitchFamily="18" charset="0"/>
              </a:rPr>
              <a:t> </a:t>
            </a:r>
            <a:r>
              <a:rPr lang="hr-HR" sz="2000" dirty="0" err="1">
                <a:latin typeface="Garamond" panose="02020404030301010803" pitchFamily="18" charset="0"/>
              </a:rPr>
              <a:t>want</a:t>
            </a:r>
            <a:r>
              <a:rPr lang="hr-HR" sz="2000" dirty="0">
                <a:latin typeface="Garamond" panose="02020404030301010803" pitchFamily="18" charset="0"/>
              </a:rPr>
              <a:t> </a:t>
            </a:r>
            <a:r>
              <a:rPr lang="hr-HR" sz="2000" dirty="0" err="1">
                <a:latin typeface="Garamond" panose="02020404030301010803" pitchFamily="18" charset="0"/>
              </a:rPr>
              <a:t>evidence-based</a:t>
            </a:r>
            <a:r>
              <a:rPr lang="hr-HR" sz="2000" dirty="0">
                <a:latin typeface="Garamond" panose="02020404030301010803" pitchFamily="18" charset="0"/>
              </a:rPr>
              <a:t> </a:t>
            </a:r>
            <a:r>
              <a:rPr lang="hr-HR" sz="2000" dirty="0" err="1">
                <a:latin typeface="Garamond" panose="02020404030301010803" pitchFamily="18" charset="0"/>
              </a:rPr>
              <a:t>prevention</a:t>
            </a:r>
            <a:r>
              <a:rPr lang="hr-HR" sz="2000" dirty="0">
                <a:latin typeface="Garamond" panose="02020404030301010803" pitchFamily="18" charset="0"/>
              </a:rPr>
              <a:t> </a:t>
            </a:r>
            <a:r>
              <a:rPr lang="hr-HR" sz="2000" dirty="0" err="1">
                <a:latin typeface="Garamond" panose="02020404030301010803" pitchFamily="18" charset="0"/>
              </a:rPr>
              <a:t>programs</a:t>
            </a:r>
            <a:r>
              <a:rPr lang="hr-HR" sz="2000" dirty="0">
                <a:latin typeface="Garamond" panose="02020404030301010803" pitchFamily="18" charset="0"/>
              </a:rPr>
              <a:t> to </a:t>
            </a:r>
            <a:r>
              <a:rPr lang="hr-HR" sz="2000" dirty="0" err="1">
                <a:latin typeface="Garamond" panose="02020404030301010803" pitchFamily="18" charset="0"/>
              </a:rPr>
              <a:t>be</a:t>
            </a:r>
            <a:r>
              <a:rPr lang="hr-HR" sz="2000" dirty="0">
                <a:latin typeface="Garamond" panose="02020404030301010803" pitchFamily="18" charset="0"/>
              </a:rPr>
              <a:t> </a:t>
            </a:r>
            <a:r>
              <a:rPr lang="hr-HR" sz="2000" dirty="0" err="1">
                <a:latin typeface="Garamond" panose="02020404030301010803" pitchFamily="18" charset="0"/>
              </a:rPr>
              <a:t>avialable</a:t>
            </a:r>
            <a:r>
              <a:rPr lang="hr-HR" sz="2000" dirty="0">
                <a:latin typeface="Garamond" panose="02020404030301010803" pitchFamily="18" charset="0"/>
              </a:rPr>
              <a:t> to </a:t>
            </a:r>
            <a:r>
              <a:rPr lang="hr-HR" sz="2000" dirty="0" err="1">
                <a:latin typeface="Garamond" panose="02020404030301010803" pitchFamily="18" charset="0"/>
              </a:rPr>
              <a:t>schools</a:t>
            </a:r>
            <a:r>
              <a:rPr lang="en-US" sz="2000" dirty="0">
                <a:latin typeface="Garamond" panose="02020404030301010803" pitchFamily="18" charset="0"/>
              </a:rPr>
              <a:t>.</a:t>
            </a:r>
            <a:endParaRPr lang="hr-HR" sz="2000" dirty="0">
              <a:latin typeface="Garamond" panose="02020404030301010803" pitchFamily="18" charset="0"/>
            </a:endParaRPr>
          </a:p>
          <a:p>
            <a:endParaRPr lang="hr-HR" sz="2000" dirty="0">
              <a:latin typeface="Garamond" panose="02020404030301010803" pitchFamily="18" charset="0"/>
            </a:endParaRPr>
          </a:p>
          <a:p>
            <a:r>
              <a:rPr lang="hr-HR" sz="2000" dirty="0">
                <a:latin typeface="Garamond" panose="02020404030301010803" pitchFamily="18" charset="0"/>
              </a:rPr>
              <a:t>W</a:t>
            </a:r>
            <a:r>
              <a:rPr lang="en-GB" sz="2000" dirty="0">
                <a:latin typeface="Garamond" panose="02020404030301010803" pitchFamily="18" charset="0"/>
              </a:rPr>
              <a:t>e train trainers in various regions for preventive programs.</a:t>
            </a:r>
            <a:endParaRPr lang="hr-HR" sz="2000" dirty="0">
              <a:latin typeface="Garamond" panose="02020404030301010803" pitchFamily="18" charset="0"/>
            </a:endParaRPr>
          </a:p>
          <a:p>
            <a:endParaRPr lang="hr-HR" sz="2000" dirty="0">
              <a:latin typeface="Garamond" panose="02020404030301010803" pitchFamily="18" charset="0"/>
            </a:endParaRPr>
          </a:p>
          <a:p>
            <a:r>
              <a:rPr lang="hr-HR" sz="2000" dirty="0">
                <a:latin typeface="Garamond" panose="02020404030301010803" pitchFamily="18" charset="0"/>
              </a:rPr>
              <a:t>E</a:t>
            </a:r>
            <a:r>
              <a:rPr lang="en-GB" sz="2000" dirty="0">
                <a:latin typeface="Garamond" panose="02020404030301010803" pitchFamily="18" charset="0"/>
              </a:rPr>
              <a:t>very year the Ministry of Education sends a public invitation to schools through which it finances the introduction of preventive programs in schools, and the schools choose the one that suits them best.</a:t>
            </a:r>
            <a:endParaRPr lang="hr-HR" sz="2000" dirty="0">
              <a:latin typeface="Garamond" panose="02020404030301010803" pitchFamily="18" charset="0"/>
            </a:endParaRPr>
          </a:p>
        </p:txBody>
      </p:sp>
    </p:spTree>
    <p:extLst>
      <p:ext uri="{BB962C8B-B14F-4D97-AF65-F5344CB8AC3E}">
        <p14:creationId xmlns:p14="http://schemas.microsoft.com/office/powerpoint/2010/main" val="286682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8"/>
          <p:cNvSpPr/>
          <p:nvPr/>
        </p:nvSpPr>
        <p:spPr>
          <a:xfrm>
            <a:off x="4530136" y="2184967"/>
            <a:ext cx="2725200" cy="2725200"/>
          </a:xfrm>
          <a:prstGeom prst="pie">
            <a:avLst>
              <a:gd name="adj1" fmla="val 10821860"/>
              <a:gd name="adj2" fmla="val 16200000"/>
            </a:avLst>
          </a:prstGeom>
          <a:ln/>
        </p:spPr>
        <p:style>
          <a:lnRef idx="3">
            <a:schemeClr val="lt1"/>
          </a:lnRef>
          <a:fillRef idx="1">
            <a:schemeClr val="accent4"/>
          </a:fillRef>
          <a:effectRef idx="1">
            <a:schemeClr val="accent4"/>
          </a:effectRef>
          <a:fontRef idx="minor">
            <a:schemeClr val="lt1"/>
          </a:fontRef>
        </p:style>
        <p:txBody>
          <a:bodyPr spcFirstLastPara="1" wrap="square" lIns="121900" tIns="121900" rIns="121900" bIns="121900" anchor="ctr" anchorCtr="0">
            <a:noAutofit/>
          </a:bodyPr>
          <a:lstStyle/>
          <a:p>
            <a:pPr algn="ctr"/>
            <a:endParaRPr sz="2400">
              <a:latin typeface="Mada"/>
              <a:ea typeface="Mada"/>
              <a:cs typeface="Mada"/>
              <a:sym typeface="Mada"/>
            </a:endParaRPr>
          </a:p>
        </p:txBody>
      </p:sp>
      <p:sp>
        <p:nvSpPr>
          <p:cNvPr id="286" name="Google Shape;286;p28"/>
          <p:cNvSpPr/>
          <p:nvPr/>
        </p:nvSpPr>
        <p:spPr>
          <a:xfrm flipH="1">
            <a:off x="4936536" y="2184967"/>
            <a:ext cx="2725200" cy="2725200"/>
          </a:xfrm>
          <a:prstGeom prst="pie">
            <a:avLst>
              <a:gd name="adj1" fmla="val 10821860"/>
              <a:gd name="adj2" fmla="val 16200000"/>
            </a:avLst>
          </a:prstGeom>
          <a:solidFill>
            <a:schemeClr val="dk2"/>
          </a:solidFill>
          <a:ln>
            <a:noFill/>
          </a:ln>
        </p:spPr>
        <p:txBody>
          <a:bodyPr spcFirstLastPara="1" wrap="square" lIns="121900" tIns="121900" rIns="121900" bIns="121900" anchor="ctr" anchorCtr="0">
            <a:noAutofit/>
          </a:bodyPr>
          <a:lstStyle/>
          <a:p>
            <a:pPr algn="ctr"/>
            <a:endParaRPr sz="2400">
              <a:latin typeface="Mada"/>
              <a:ea typeface="Mada"/>
              <a:cs typeface="Mada"/>
              <a:sym typeface="Mada"/>
            </a:endParaRPr>
          </a:p>
        </p:txBody>
      </p:sp>
      <p:sp>
        <p:nvSpPr>
          <p:cNvPr id="287" name="Google Shape;287;p28"/>
          <p:cNvSpPr/>
          <p:nvPr/>
        </p:nvSpPr>
        <p:spPr>
          <a:xfrm rot="10800000" flipH="1">
            <a:off x="4530136" y="2591367"/>
            <a:ext cx="2725200" cy="2725200"/>
          </a:xfrm>
          <a:prstGeom prst="pie">
            <a:avLst>
              <a:gd name="adj1" fmla="val 10821860"/>
              <a:gd name="adj2" fmla="val 16200000"/>
            </a:avLst>
          </a:prstGeom>
          <a:solidFill>
            <a:schemeClr val="lt2"/>
          </a:solidFill>
          <a:ln>
            <a:noFill/>
          </a:ln>
        </p:spPr>
        <p:txBody>
          <a:bodyPr spcFirstLastPara="1" wrap="square" lIns="121900" tIns="121900" rIns="121900" bIns="121900" anchor="ctr" anchorCtr="0">
            <a:noAutofit/>
          </a:bodyPr>
          <a:lstStyle/>
          <a:p>
            <a:pPr algn="ctr"/>
            <a:endParaRPr sz="2400">
              <a:latin typeface="Mada"/>
              <a:ea typeface="Mada"/>
              <a:cs typeface="Mada"/>
              <a:sym typeface="Mada"/>
            </a:endParaRPr>
          </a:p>
        </p:txBody>
      </p:sp>
      <p:sp>
        <p:nvSpPr>
          <p:cNvPr id="288" name="Google Shape;288;p28"/>
          <p:cNvSpPr/>
          <p:nvPr/>
        </p:nvSpPr>
        <p:spPr>
          <a:xfrm rot="10800000">
            <a:off x="4936536" y="2591367"/>
            <a:ext cx="2725200" cy="2725200"/>
          </a:xfrm>
          <a:prstGeom prst="pie">
            <a:avLst>
              <a:gd name="adj1" fmla="val 10821860"/>
              <a:gd name="adj2" fmla="val 16200000"/>
            </a:avLst>
          </a:prstGeom>
          <a:solidFill>
            <a:schemeClr val="accent2"/>
          </a:solidFill>
          <a:ln>
            <a:noFill/>
          </a:ln>
        </p:spPr>
        <p:txBody>
          <a:bodyPr spcFirstLastPara="1" wrap="square" lIns="121900" tIns="121900" rIns="121900" bIns="121900" anchor="ctr" anchorCtr="0">
            <a:noAutofit/>
          </a:bodyPr>
          <a:lstStyle/>
          <a:p>
            <a:pPr algn="ctr"/>
            <a:endParaRPr sz="2400">
              <a:latin typeface="Mada"/>
              <a:ea typeface="Mada"/>
              <a:cs typeface="Mada"/>
              <a:sym typeface="Mada"/>
            </a:endParaRPr>
          </a:p>
        </p:txBody>
      </p:sp>
      <p:cxnSp>
        <p:nvCxnSpPr>
          <p:cNvPr id="289" name="Google Shape;289;p28"/>
          <p:cNvCxnSpPr/>
          <p:nvPr/>
        </p:nvCxnSpPr>
        <p:spPr>
          <a:xfrm>
            <a:off x="1317000" y="3750767"/>
            <a:ext cx="9558000" cy="0"/>
          </a:xfrm>
          <a:prstGeom prst="straightConnector1">
            <a:avLst/>
          </a:prstGeom>
          <a:noFill/>
          <a:ln w="19050" cap="flat" cmpd="sng">
            <a:solidFill>
              <a:schemeClr val="dk1"/>
            </a:solidFill>
            <a:prstDash val="dot"/>
            <a:round/>
            <a:headEnd type="none" w="med" len="med"/>
            <a:tailEnd type="none" w="med" len="med"/>
          </a:ln>
        </p:spPr>
      </p:cxnSp>
      <p:cxnSp>
        <p:nvCxnSpPr>
          <p:cNvPr id="290" name="Google Shape;290;p28"/>
          <p:cNvCxnSpPr/>
          <p:nvPr/>
        </p:nvCxnSpPr>
        <p:spPr>
          <a:xfrm>
            <a:off x="6095933" y="1805533"/>
            <a:ext cx="0" cy="3890400"/>
          </a:xfrm>
          <a:prstGeom prst="straightConnector1">
            <a:avLst/>
          </a:prstGeom>
          <a:noFill/>
          <a:ln w="19050" cap="flat" cmpd="sng">
            <a:solidFill>
              <a:schemeClr val="dk1"/>
            </a:solidFill>
            <a:prstDash val="dot"/>
            <a:round/>
            <a:headEnd type="none" w="med" len="med"/>
            <a:tailEnd type="none" w="med" len="med"/>
          </a:ln>
        </p:spPr>
      </p:cxnSp>
      <p:sp>
        <p:nvSpPr>
          <p:cNvPr id="295" name="Google Shape;295;p28"/>
          <p:cNvSpPr txBox="1"/>
          <p:nvPr/>
        </p:nvSpPr>
        <p:spPr>
          <a:xfrm>
            <a:off x="7036183" y="4769098"/>
            <a:ext cx="5094559" cy="211326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b" anchorCtr="0">
            <a:noAutofit/>
          </a:bodyPr>
          <a:lstStyle/>
          <a:p>
            <a:pPr algn="ctr"/>
            <a:r>
              <a:rPr lang="hr-HR" b="1" dirty="0" err="1">
                <a:solidFill>
                  <a:schemeClr val="dk1"/>
                </a:solidFill>
                <a:latin typeface="Garamond" panose="02020404030301010803" pitchFamily="18" charset="0"/>
                <a:ea typeface="Archivo"/>
                <a:cs typeface="Archivo"/>
                <a:sym typeface="Archivo"/>
              </a:rPr>
              <a:t>Secundary</a:t>
            </a:r>
            <a:r>
              <a:rPr lang="hr-HR" b="1" dirty="0">
                <a:solidFill>
                  <a:schemeClr val="dk1"/>
                </a:solidFill>
                <a:latin typeface="Garamond" panose="02020404030301010803" pitchFamily="18" charset="0"/>
                <a:ea typeface="Archivo"/>
                <a:cs typeface="Archivo"/>
                <a:sym typeface="Archivo"/>
              </a:rPr>
              <a:t> </a:t>
            </a:r>
            <a:r>
              <a:rPr lang="hr-HR" b="1" dirty="0" err="1">
                <a:solidFill>
                  <a:schemeClr val="dk1"/>
                </a:solidFill>
                <a:latin typeface="Garamond" panose="02020404030301010803" pitchFamily="18" charset="0"/>
                <a:ea typeface="Archivo"/>
                <a:cs typeface="Archivo"/>
                <a:sym typeface="Archivo"/>
              </a:rPr>
              <a:t>school</a:t>
            </a:r>
            <a:r>
              <a:rPr lang="hr-HR" b="1" dirty="0">
                <a:solidFill>
                  <a:schemeClr val="dk1"/>
                </a:solidFill>
                <a:latin typeface="Garamond" panose="02020404030301010803" pitchFamily="18" charset="0"/>
                <a:ea typeface="Archivo"/>
                <a:cs typeface="Archivo"/>
                <a:sym typeface="Archivo"/>
              </a:rPr>
              <a:t>:</a:t>
            </a:r>
          </a:p>
          <a:p>
            <a:pPr lvl="0" algn="ctr"/>
            <a:r>
              <a:rPr lang="en-GB" dirty="0">
                <a:solidFill>
                  <a:schemeClr val="dk1"/>
                </a:solidFill>
                <a:latin typeface="Garamond" panose="02020404030301010803" pitchFamily="18" charset="0"/>
                <a:ea typeface="Archivo"/>
                <a:cs typeface="Archivo"/>
                <a:sym typeface="Archivo"/>
              </a:rPr>
              <a:t>Who actually wins? prevention of gambling and betting</a:t>
            </a:r>
            <a:r>
              <a:rPr lang="hr-HR" dirty="0">
                <a:solidFill>
                  <a:schemeClr val="dk1"/>
                </a:solidFill>
                <a:latin typeface="Garamond" panose="02020404030301010803" pitchFamily="18" charset="0"/>
                <a:ea typeface="Archivo"/>
                <a:cs typeface="Archivo"/>
                <a:sym typeface="Archivo"/>
              </a:rPr>
              <a:t> (ERF)</a:t>
            </a:r>
            <a:endParaRPr lang="en-US" dirty="0">
              <a:solidFill>
                <a:schemeClr val="dk1"/>
              </a:solidFill>
              <a:latin typeface="Garamond" panose="02020404030301010803" pitchFamily="18" charset="0"/>
              <a:ea typeface="Archivo"/>
              <a:cs typeface="Archivo"/>
              <a:sym typeface="Archivo"/>
            </a:endParaRPr>
          </a:p>
          <a:p>
            <a:pPr lvl="0" algn="ctr"/>
            <a:r>
              <a:rPr lang="hr-HR" dirty="0" err="1">
                <a:solidFill>
                  <a:schemeClr val="dk1"/>
                </a:solidFill>
                <a:latin typeface="Garamond" panose="02020404030301010803" pitchFamily="18" charset="0"/>
                <a:ea typeface="Archivo"/>
                <a:cs typeface="Archivo"/>
                <a:sym typeface="Archivo"/>
              </a:rPr>
              <a:t>Lions</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quest</a:t>
            </a:r>
            <a:r>
              <a:rPr lang="hr-HR" dirty="0">
                <a:solidFill>
                  <a:schemeClr val="dk1"/>
                </a:solidFill>
                <a:latin typeface="Garamond" panose="02020404030301010803" pitchFamily="18" charset="0"/>
                <a:ea typeface="Archivo"/>
                <a:cs typeface="Archivo"/>
                <a:sym typeface="Archivo"/>
              </a:rPr>
              <a:t> – </a:t>
            </a:r>
            <a:r>
              <a:rPr lang="hr-HR" dirty="0" err="1">
                <a:solidFill>
                  <a:schemeClr val="dk1"/>
                </a:solidFill>
                <a:latin typeface="Garamond" panose="02020404030301010803" pitchFamily="18" charset="0"/>
                <a:ea typeface="Archivo"/>
                <a:cs typeface="Archivo"/>
                <a:sym typeface="Archivo"/>
              </a:rPr>
              <a:t>Skills</a:t>
            </a:r>
            <a:r>
              <a:rPr lang="hr-HR" dirty="0">
                <a:solidFill>
                  <a:schemeClr val="dk1"/>
                </a:solidFill>
                <a:latin typeface="Garamond" panose="02020404030301010803" pitchFamily="18" charset="0"/>
                <a:ea typeface="Archivo"/>
                <a:cs typeface="Archivo"/>
                <a:sym typeface="Archivo"/>
              </a:rPr>
              <a:t> for </a:t>
            </a:r>
            <a:r>
              <a:rPr lang="hr-HR" dirty="0" err="1">
                <a:solidFill>
                  <a:schemeClr val="dk1"/>
                </a:solidFill>
                <a:latin typeface="Garamond" panose="02020404030301010803" pitchFamily="18" charset="0"/>
                <a:ea typeface="Archivo"/>
                <a:cs typeface="Archivo"/>
                <a:sym typeface="Archivo"/>
              </a:rPr>
              <a:t>action</a:t>
            </a:r>
            <a:r>
              <a:rPr lang="hr-HR" dirty="0">
                <a:solidFill>
                  <a:schemeClr val="dk1"/>
                </a:solidFill>
                <a:latin typeface="Garamond" panose="02020404030301010803" pitchFamily="18" charset="0"/>
                <a:ea typeface="Archivo"/>
                <a:cs typeface="Archivo"/>
                <a:sym typeface="Archivo"/>
              </a:rPr>
              <a:t> SEL (UNODC)</a:t>
            </a:r>
          </a:p>
          <a:p>
            <a:pPr lvl="0" algn="ctr"/>
            <a:r>
              <a:rPr lang="hr-HR" dirty="0" err="1">
                <a:solidFill>
                  <a:schemeClr val="dk1"/>
                </a:solidFill>
                <a:latin typeface="Garamond" panose="02020404030301010803" pitchFamily="18" charset="0"/>
                <a:ea typeface="Archivo"/>
                <a:cs typeface="Archivo"/>
                <a:sym typeface="Archivo"/>
              </a:rPr>
              <a:t>Violence</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in</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youth</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relationships</a:t>
            </a:r>
            <a:endParaRPr lang="hr-HR" dirty="0">
              <a:solidFill>
                <a:schemeClr val="dk1"/>
              </a:solidFill>
              <a:latin typeface="Garamond" panose="02020404030301010803" pitchFamily="18" charset="0"/>
              <a:ea typeface="Archivo"/>
              <a:cs typeface="Archivo"/>
              <a:sym typeface="Archivo"/>
            </a:endParaRPr>
          </a:p>
          <a:p>
            <a:pPr lvl="0" algn="ctr"/>
            <a:r>
              <a:rPr lang="hr-HR" dirty="0">
                <a:solidFill>
                  <a:schemeClr val="dk1"/>
                </a:solidFill>
                <a:latin typeface="Garamond" panose="02020404030301010803" pitchFamily="18" charset="0"/>
                <a:ea typeface="Archivo"/>
                <a:cs typeface="Archivo"/>
                <a:sym typeface="Archivo"/>
              </a:rPr>
              <a:t>SNEP – </a:t>
            </a:r>
            <a:r>
              <a:rPr lang="hr-HR" dirty="0" err="1">
                <a:solidFill>
                  <a:schemeClr val="dk1"/>
                </a:solidFill>
                <a:latin typeface="Garamond" panose="02020404030301010803" pitchFamily="18" charset="0"/>
                <a:ea typeface="Archivo"/>
                <a:cs typeface="Archivo"/>
                <a:sym typeface="Archivo"/>
              </a:rPr>
              <a:t>prevention</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of</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sexual</a:t>
            </a:r>
            <a:r>
              <a:rPr lang="hr-HR" dirty="0">
                <a:solidFill>
                  <a:schemeClr val="dk1"/>
                </a:solidFill>
                <a:latin typeface="Garamond" panose="02020404030301010803" pitchFamily="18" charset="0"/>
                <a:ea typeface="Archivo"/>
                <a:cs typeface="Archivo"/>
                <a:sym typeface="Archivo"/>
              </a:rPr>
              <a:t> </a:t>
            </a:r>
            <a:r>
              <a:rPr lang="hr-HR" dirty="0" err="1">
                <a:solidFill>
                  <a:schemeClr val="dk1"/>
                </a:solidFill>
                <a:latin typeface="Garamond" panose="02020404030301010803" pitchFamily="18" charset="0"/>
                <a:ea typeface="Archivo"/>
                <a:cs typeface="Archivo"/>
                <a:sym typeface="Archivo"/>
              </a:rPr>
              <a:t>violence</a:t>
            </a:r>
            <a:r>
              <a:rPr lang="hr-HR" dirty="0">
                <a:solidFill>
                  <a:schemeClr val="dk1"/>
                </a:solidFill>
                <a:latin typeface="Garamond" panose="02020404030301010803" pitchFamily="18" charset="0"/>
                <a:ea typeface="Archivo"/>
                <a:cs typeface="Archivo"/>
                <a:sym typeface="Archivo"/>
              </a:rPr>
              <a:t> </a:t>
            </a:r>
            <a:endParaRPr lang="en-US" dirty="0">
              <a:solidFill>
                <a:schemeClr val="dk1"/>
              </a:solidFill>
              <a:latin typeface="Garamond" panose="02020404030301010803" pitchFamily="18" charset="0"/>
              <a:ea typeface="Archivo"/>
              <a:cs typeface="Archivo"/>
              <a:sym typeface="Archivo"/>
            </a:endParaRPr>
          </a:p>
          <a:p>
            <a:pPr lvl="0" algn="ctr"/>
            <a:r>
              <a:rPr lang="en-US" dirty="0">
                <a:solidFill>
                  <a:schemeClr val="dk1"/>
                </a:solidFill>
                <a:latin typeface="Garamond" panose="02020404030301010803" pitchFamily="18" charset="0"/>
                <a:ea typeface="Archivo"/>
                <a:cs typeface="Archivo"/>
                <a:sym typeface="Archivo"/>
              </a:rPr>
              <a:t>Who is that in the mirror?</a:t>
            </a:r>
            <a:endParaRPr dirty="0">
              <a:solidFill>
                <a:schemeClr val="dk1"/>
              </a:solidFill>
              <a:latin typeface="Garamond" panose="02020404030301010803" pitchFamily="18" charset="0"/>
              <a:ea typeface="Archivo"/>
              <a:cs typeface="Archivo"/>
              <a:sym typeface="Archivo"/>
            </a:endParaRPr>
          </a:p>
        </p:txBody>
      </p:sp>
      <p:sp>
        <p:nvSpPr>
          <p:cNvPr id="300" name="Google Shape;300;p28"/>
          <p:cNvSpPr/>
          <p:nvPr/>
        </p:nvSpPr>
        <p:spPr>
          <a:xfrm>
            <a:off x="4993870" y="2648517"/>
            <a:ext cx="2204133" cy="2204499"/>
          </a:xfrm>
          <a:custGeom>
            <a:avLst/>
            <a:gdLst/>
            <a:ahLst/>
            <a:cxnLst/>
            <a:rect l="l" t="t" r="r" b="b"/>
            <a:pathLst>
              <a:path w="6032" h="6033" extrusionOk="0">
                <a:moveTo>
                  <a:pt x="6032" y="3018"/>
                </a:moveTo>
                <a:lnTo>
                  <a:pt x="6032" y="3018"/>
                </a:lnTo>
                <a:cubicBezTo>
                  <a:pt x="6032" y="4683"/>
                  <a:pt x="4683" y="6033"/>
                  <a:pt x="3018" y="6033"/>
                </a:cubicBezTo>
                <a:cubicBezTo>
                  <a:pt x="1352" y="6033"/>
                  <a:pt x="0" y="4683"/>
                  <a:pt x="0" y="3018"/>
                </a:cubicBezTo>
                <a:cubicBezTo>
                  <a:pt x="0" y="1352"/>
                  <a:pt x="1352" y="0"/>
                  <a:pt x="3018" y="0"/>
                </a:cubicBezTo>
                <a:cubicBezTo>
                  <a:pt x="4683" y="0"/>
                  <a:pt x="6032" y="1352"/>
                  <a:pt x="6032" y="3018"/>
                </a:cubicBezTo>
                <a:close/>
              </a:path>
            </a:pathLst>
          </a:custGeom>
          <a:solidFill>
            <a:schemeClr val="accent1"/>
          </a:solidFill>
          <a:ln>
            <a:noFill/>
          </a:ln>
        </p:spPr>
        <p:txBody>
          <a:bodyPr spcFirstLastPara="1" wrap="square" lIns="120000" tIns="60000" rIns="120000" bIns="60000" anchor="ctr" anchorCtr="1">
            <a:noAutofit/>
          </a:bodyPr>
          <a:lstStyle/>
          <a:p>
            <a:endParaRPr sz="2400">
              <a:solidFill>
                <a:srgbClr val="000000"/>
              </a:solidFill>
              <a:latin typeface="Arial"/>
              <a:ea typeface="Arial"/>
              <a:cs typeface="Arial"/>
              <a:sym typeface="Arial"/>
            </a:endParaRPr>
          </a:p>
        </p:txBody>
      </p:sp>
      <p:sp>
        <p:nvSpPr>
          <p:cNvPr id="23" name="Google Shape;295;p28"/>
          <p:cNvSpPr txBox="1"/>
          <p:nvPr/>
        </p:nvSpPr>
        <p:spPr>
          <a:xfrm>
            <a:off x="1003900" y="1686412"/>
            <a:ext cx="2628000" cy="738800"/>
          </a:xfrm>
          <a:prstGeom prst="rect">
            <a:avLst/>
          </a:prstGeom>
          <a:noFill/>
          <a:ln>
            <a:noFill/>
          </a:ln>
        </p:spPr>
        <p:txBody>
          <a:bodyPr spcFirstLastPara="1" wrap="square" lIns="121900" tIns="121900" rIns="121900" bIns="121900" anchor="b" anchorCtr="0">
            <a:noAutofit/>
          </a:bodyPr>
          <a:lstStyle/>
          <a:p>
            <a:pPr algn="ctr"/>
            <a:endParaRPr sz="2667" b="1" dirty="0">
              <a:solidFill>
                <a:schemeClr val="dk1"/>
              </a:solidFill>
              <a:ea typeface="Archivo"/>
              <a:cs typeface="Archivo"/>
              <a:sym typeface="Archivo"/>
            </a:endParaRPr>
          </a:p>
        </p:txBody>
      </p:sp>
      <p:sp>
        <p:nvSpPr>
          <p:cNvPr id="3" name="Naslov 2"/>
          <p:cNvSpPr>
            <a:spLocks noGrp="1"/>
          </p:cNvSpPr>
          <p:nvPr>
            <p:ph type="title"/>
          </p:nvPr>
        </p:nvSpPr>
        <p:spPr>
          <a:xfrm>
            <a:off x="780716" y="585216"/>
            <a:ext cx="10769600" cy="840952"/>
          </a:xfrm>
        </p:spPr>
        <p:style>
          <a:lnRef idx="2">
            <a:schemeClr val="accent1"/>
          </a:lnRef>
          <a:fillRef idx="1">
            <a:schemeClr val="lt1"/>
          </a:fillRef>
          <a:effectRef idx="0">
            <a:schemeClr val="accent1"/>
          </a:effectRef>
          <a:fontRef idx="minor">
            <a:schemeClr val="dk1"/>
          </a:fontRef>
        </p:style>
        <p:txBody>
          <a:bodyPr>
            <a:normAutofit/>
          </a:bodyPr>
          <a:lstStyle/>
          <a:p>
            <a:r>
              <a:rPr lang="hr-HR" sz="2800" dirty="0">
                <a:latin typeface="Garamond" panose="02020404030301010803" pitchFamily="18" charset="0"/>
              </a:rPr>
              <a:t>Preventive </a:t>
            </a:r>
            <a:r>
              <a:rPr lang="hr-HR" sz="2800" dirty="0" err="1">
                <a:latin typeface="Garamond" panose="02020404030301010803" pitchFamily="18" charset="0"/>
              </a:rPr>
              <a:t>programs</a:t>
            </a:r>
            <a:r>
              <a:rPr lang="hr-HR" sz="2800" dirty="0">
                <a:latin typeface="Garamond" panose="02020404030301010803" pitchFamily="18" charset="0"/>
              </a:rPr>
              <a:t> </a:t>
            </a:r>
            <a:r>
              <a:rPr lang="hr-HR" sz="2800" dirty="0" err="1">
                <a:latin typeface="Garamond" panose="02020404030301010803" pitchFamily="18" charset="0"/>
              </a:rPr>
              <a:t>implemented</a:t>
            </a:r>
            <a:r>
              <a:rPr lang="hr-HR" sz="2800" dirty="0">
                <a:latin typeface="Garamond" panose="02020404030301010803" pitchFamily="18" charset="0"/>
              </a:rPr>
              <a:t> </a:t>
            </a:r>
            <a:r>
              <a:rPr lang="hr-HR" sz="2800" dirty="0" err="1">
                <a:latin typeface="Garamond" panose="02020404030301010803" pitchFamily="18" charset="0"/>
              </a:rPr>
              <a:t>by</a:t>
            </a:r>
            <a:r>
              <a:rPr lang="hr-HR" sz="2800" dirty="0">
                <a:latin typeface="Garamond" panose="02020404030301010803" pitchFamily="18" charset="0"/>
              </a:rPr>
              <a:t> </a:t>
            </a:r>
            <a:r>
              <a:rPr lang="en-US" sz="2800" dirty="0">
                <a:latin typeface="Garamond" panose="02020404030301010803" pitchFamily="18" charset="0"/>
              </a:rPr>
              <a:t> E</a:t>
            </a:r>
            <a:r>
              <a:rPr lang="hr-HR" sz="2800" dirty="0">
                <a:latin typeface="Garamond" panose="02020404030301010803" pitchFamily="18" charset="0"/>
              </a:rPr>
              <a:t>TTA </a:t>
            </a:r>
          </a:p>
        </p:txBody>
      </p:sp>
      <p:sp>
        <p:nvSpPr>
          <p:cNvPr id="17" name="Rezervirano mjesto teksta 2"/>
          <p:cNvSpPr txBox="1">
            <a:spLocks/>
          </p:cNvSpPr>
          <p:nvPr/>
        </p:nvSpPr>
        <p:spPr>
          <a:xfrm>
            <a:off x="467772" y="1737887"/>
            <a:ext cx="3917731" cy="1545139"/>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1pPr>
            <a:lvl2pPr marL="914400" marR="0" lvl="1"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2pPr>
            <a:lvl3pPr marL="1371600" marR="0" lvl="2"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3pPr>
            <a:lvl4pPr marL="1828800" marR="0" lvl="3"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4pPr>
            <a:lvl5pPr marL="2286000" marR="0" lvl="4"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5pPr>
            <a:lvl6pPr marL="2743200" marR="0" lvl="5"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6pPr>
            <a:lvl7pPr marL="3200400" marR="0" lvl="6"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7pPr>
            <a:lvl8pPr marL="3657600" marR="0" lvl="7" indent="-317500" algn="l" rtl="0">
              <a:lnSpc>
                <a:spcPct val="100000"/>
              </a:lnSpc>
              <a:spcBef>
                <a:spcPts val="1600"/>
              </a:spcBef>
              <a:spcAft>
                <a:spcPts val="0"/>
              </a:spcAft>
              <a:buClr>
                <a:schemeClr val="dk1"/>
              </a:buClr>
              <a:buSzPts val="1400"/>
              <a:buFont typeface="Hind"/>
              <a:buChar char="○"/>
              <a:defRPr sz="1400" b="0" i="0" u="none" strike="noStrike" cap="none">
                <a:solidFill>
                  <a:schemeClr val="dk1"/>
                </a:solidFill>
                <a:latin typeface="Hind"/>
                <a:ea typeface="Hind"/>
                <a:cs typeface="Hind"/>
                <a:sym typeface="Hind"/>
              </a:defRPr>
            </a:lvl8pPr>
            <a:lvl9pPr marL="4114800" marR="0" lvl="8" indent="-317500" algn="l" rtl="0">
              <a:lnSpc>
                <a:spcPct val="100000"/>
              </a:lnSpc>
              <a:spcBef>
                <a:spcPts val="1600"/>
              </a:spcBef>
              <a:spcAft>
                <a:spcPts val="1600"/>
              </a:spcAft>
              <a:buClr>
                <a:schemeClr val="dk1"/>
              </a:buClr>
              <a:buSzPts val="1400"/>
              <a:buFont typeface="Hind"/>
              <a:buChar char="■"/>
              <a:defRPr sz="1400" b="0" i="0" u="none" strike="noStrike" cap="none">
                <a:solidFill>
                  <a:schemeClr val="dk1"/>
                </a:solidFill>
                <a:latin typeface="Hind"/>
                <a:ea typeface="Hind"/>
                <a:cs typeface="Hind"/>
                <a:sym typeface="Hind"/>
              </a:defRPr>
            </a:lvl9pPr>
          </a:lstStyle>
          <a:p>
            <a:pPr marL="186262" indent="0" defTabSz="1219170">
              <a:buClr>
                <a:sysClr val="windowText" lastClr="000000"/>
              </a:buClr>
              <a:buNone/>
              <a:defRPr/>
            </a:pPr>
            <a:r>
              <a:rPr lang="sr-Latn-RS" altLang="sr-Latn-RS" sz="1800" b="1" kern="0" dirty="0" err="1">
                <a:solidFill>
                  <a:srgbClr val="1F1F1F"/>
                </a:solidFill>
                <a:latin typeface="Garamond" panose="02020404030301010803"/>
              </a:rPr>
              <a:t>Mental</a:t>
            </a:r>
            <a:r>
              <a:rPr lang="sr-Latn-RS" altLang="sr-Latn-RS" sz="1800" b="1" kern="0" dirty="0">
                <a:solidFill>
                  <a:srgbClr val="1F1F1F"/>
                </a:solidFill>
                <a:latin typeface="Garamond" panose="02020404030301010803"/>
              </a:rPr>
              <a:t> </a:t>
            </a:r>
            <a:r>
              <a:rPr lang="sr-Latn-RS" altLang="sr-Latn-RS" sz="1800" b="1" kern="0" dirty="0" err="1">
                <a:solidFill>
                  <a:srgbClr val="1F1F1F"/>
                </a:solidFill>
                <a:latin typeface="Garamond" panose="02020404030301010803"/>
              </a:rPr>
              <a:t>health</a:t>
            </a:r>
            <a:r>
              <a:rPr lang="sr-Latn-RS" altLang="sr-Latn-RS" sz="1800" b="1" kern="0" dirty="0">
                <a:solidFill>
                  <a:srgbClr val="1F1F1F"/>
                </a:solidFill>
                <a:latin typeface="Garamond" panose="02020404030301010803"/>
              </a:rPr>
              <a:t> </a:t>
            </a:r>
            <a:r>
              <a:rPr lang="sr-Latn-RS" altLang="sr-Latn-RS" sz="1800" b="1" kern="0" dirty="0" err="1">
                <a:solidFill>
                  <a:srgbClr val="1F1F1F"/>
                </a:solidFill>
                <a:latin typeface="Garamond" panose="02020404030301010803"/>
              </a:rPr>
              <a:t>protection</a:t>
            </a:r>
            <a:r>
              <a:rPr lang="sr-Latn-RS" altLang="sr-Latn-RS" sz="1800" b="1" kern="0" dirty="0">
                <a:solidFill>
                  <a:srgbClr val="1F1F1F"/>
                </a:solidFill>
                <a:latin typeface="Garamond" panose="02020404030301010803"/>
              </a:rPr>
              <a:t> </a:t>
            </a:r>
            <a:r>
              <a:rPr lang="sr-Latn-RS" altLang="sr-Latn-RS" sz="1800" b="1" kern="0" dirty="0" err="1">
                <a:solidFill>
                  <a:srgbClr val="1F1F1F"/>
                </a:solidFill>
                <a:latin typeface="Garamond" panose="02020404030301010803"/>
              </a:rPr>
              <a:t>programs</a:t>
            </a:r>
            <a:r>
              <a:rPr lang="sr-Latn-RS" altLang="sr-Latn-RS" sz="1800" kern="0" dirty="0">
                <a:solidFill>
                  <a:srgbClr val="1F1F1F"/>
                </a:solidFill>
                <a:latin typeface="Garamond" panose="02020404030301010803"/>
              </a:rPr>
              <a:t>:</a:t>
            </a:r>
          </a:p>
          <a:p>
            <a:pPr marL="186262" indent="0" defTabSz="1219170">
              <a:buClr>
                <a:sysClr val="windowText" lastClr="000000"/>
              </a:buClr>
              <a:buNone/>
              <a:defRPr/>
            </a:pPr>
            <a:r>
              <a:rPr lang="sr-Latn-RS" altLang="sr-Latn-RS" sz="1800" kern="0" dirty="0">
                <a:solidFill>
                  <a:srgbClr val="1F1F1F"/>
                </a:solidFill>
                <a:latin typeface="Garamond" panose="02020404030301010803"/>
              </a:rPr>
              <a:t>- </a:t>
            </a:r>
            <a:r>
              <a:rPr lang="sr-Latn-RS" altLang="sr-Latn-RS" sz="1800" kern="0" dirty="0" err="1">
                <a:solidFill>
                  <a:srgbClr val="1F1F1F"/>
                </a:solidFill>
                <a:latin typeface="Garamond" panose="02020404030301010803"/>
              </a:rPr>
              <a:t>PoMoZiDa</a:t>
            </a:r>
            <a:r>
              <a:rPr lang="en-US" altLang="sr-Latn-RS" sz="1800" kern="0" dirty="0">
                <a:solidFill>
                  <a:srgbClr val="1F1F1F"/>
                </a:solidFill>
                <a:latin typeface="Garamond" panose="02020404030301010803"/>
              </a:rPr>
              <a:t> (</a:t>
            </a:r>
            <a:r>
              <a:rPr lang="en-US" altLang="sr-Latn-RS" sz="1800" kern="0" dirty="0" err="1">
                <a:solidFill>
                  <a:srgbClr val="1F1F1F"/>
                </a:solidFill>
                <a:latin typeface="Garamond" panose="02020404030301010803"/>
              </a:rPr>
              <a:t>HelpTo</a:t>
            </a:r>
            <a:r>
              <a:rPr lang="en-US" altLang="sr-Latn-RS" sz="1800" kern="0" dirty="0">
                <a:solidFill>
                  <a:srgbClr val="1F1F1F"/>
                </a:solidFill>
                <a:latin typeface="Garamond" panose="02020404030301010803"/>
              </a:rPr>
              <a:t>)</a:t>
            </a:r>
            <a:endParaRPr lang="sr-Latn-RS" altLang="sr-Latn-RS" sz="1800" kern="0" dirty="0">
              <a:solidFill>
                <a:srgbClr val="1F1F1F"/>
              </a:solidFill>
              <a:latin typeface="Garamond" panose="02020404030301010803"/>
            </a:endParaRPr>
          </a:p>
          <a:p>
            <a:pPr marL="186262" indent="0">
              <a:buClr>
                <a:sysClr val="windowText" lastClr="000000"/>
              </a:buClr>
              <a:buNone/>
              <a:defRPr/>
            </a:pPr>
            <a:r>
              <a:rPr lang="sr-Latn-RS" altLang="sr-Latn-RS" sz="1800" kern="0" dirty="0">
                <a:solidFill>
                  <a:srgbClr val="1F1F1F"/>
                </a:solidFill>
                <a:latin typeface="Garamond" panose="02020404030301010803"/>
              </a:rPr>
              <a:t>- 5c pukotine</a:t>
            </a:r>
            <a:r>
              <a:rPr lang="en-US" altLang="sr-Latn-RS" sz="1800" dirty="0">
                <a:solidFill>
                  <a:srgbClr val="1F1F1F"/>
                </a:solidFill>
                <a:latin typeface="Garamond" panose="02020404030301010803"/>
              </a:rPr>
              <a:t> (Cracks)</a:t>
            </a:r>
            <a:endParaRPr lang="sr-Latn-RS" altLang="sr-Latn-RS" sz="1800" kern="0" dirty="0">
              <a:solidFill>
                <a:srgbClr val="1F1F1F"/>
              </a:solidFill>
              <a:latin typeface="Garamond" panose="02020404030301010803"/>
            </a:endParaRPr>
          </a:p>
          <a:p>
            <a:pPr marL="186262" indent="0">
              <a:buClr>
                <a:sysClr val="windowText" lastClr="000000"/>
              </a:buClr>
              <a:buNone/>
            </a:pPr>
            <a:r>
              <a:rPr lang="sr-Latn-RS" altLang="sr-Latn-RS" sz="1800" dirty="0">
                <a:solidFill>
                  <a:srgbClr val="1F1F1F"/>
                </a:solidFill>
                <a:latin typeface="Garamond" panose="02020404030301010803"/>
              </a:rPr>
              <a:t>- </a:t>
            </a:r>
            <a:r>
              <a:rPr lang="sr-Latn-RS" altLang="sr-Latn-RS" sz="1800" dirty="0" err="1">
                <a:solidFill>
                  <a:srgbClr val="1F1F1F"/>
                </a:solidFill>
                <a:latin typeface="Garamond" panose="02020404030301010803"/>
              </a:rPr>
              <a:t>Promehs</a:t>
            </a:r>
            <a:r>
              <a:rPr lang="sr-Latn-RS" altLang="sr-Latn-RS" sz="1800" dirty="0">
                <a:solidFill>
                  <a:srgbClr val="1F1F1F"/>
                </a:solidFill>
                <a:latin typeface="Garamond" panose="02020404030301010803"/>
              </a:rPr>
              <a:t> </a:t>
            </a:r>
            <a:r>
              <a:rPr lang="sr-Latn-RS" altLang="sr-Latn-RS" sz="1800" dirty="0" err="1">
                <a:solidFill>
                  <a:srgbClr val="1F1F1F"/>
                </a:solidFill>
                <a:latin typeface="Garamond" panose="02020404030301010803"/>
              </a:rPr>
              <a:t>curriculum</a:t>
            </a:r>
            <a:endParaRPr lang="sr-Latn-RS" altLang="sr-Latn-RS" sz="1800" kern="0" dirty="0">
              <a:solidFill>
                <a:srgbClr val="1F1F1F"/>
              </a:solidFill>
              <a:latin typeface="Garamond" panose="02020404030301010803"/>
            </a:endParaRPr>
          </a:p>
          <a:p>
            <a:pPr marL="609585" indent="-423323" defTabSz="1219170">
              <a:buClr>
                <a:sysClr val="windowText" lastClr="000000"/>
              </a:buClr>
              <a:defRPr/>
            </a:pPr>
            <a:endParaRPr lang="sr-Latn-RS" altLang="sr-Latn-RS" sz="1800" kern="0" dirty="0">
              <a:solidFill>
                <a:srgbClr val="1F1F1F"/>
              </a:solidFill>
              <a:latin typeface="Garamond" panose="02020404030301010803"/>
            </a:endParaRPr>
          </a:p>
          <a:p>
            <a:pPr marL="609585" indent="-423323" defTabSz="1219170">
              <a:buClr>
                <a:sysClr val="windowText" lastClr="000000"/>
              </a:buClr>
              <a:defRPr/>
            </a:pPr>
            <a:endParaRPr lang="sr-Latn-RS" altLang="sr-Latn-RS" sz="1800" kern="0" dirty="0">
              <a:solidFill>
                <a:srgbClr val="1F1F1F"/>
              </a:solidFill>
              <a:latin typeface="Garamond" panose="02020404030301010803"/>
            </a:endParaRPr>
          </a:p>
          <a:p>
            <a:pPr marL="186262" indent="0" defTabSz="1219170">
              <a:buClr>
                <a:sysClr val="windowText" lastClr="000000"/>
              </a:buClr>
              <a:buNone/>
              <a:defRPr/>
            </a:pPr>
            <a:endParaRPr lang="sr-Latn-RS" altLang="sr-Latn-RS" sz="1800" kern="0" dirty="0">
              <a:solidFill>
                <a:sysClr val="windowText" lastClr="000000"/>
              </a:solidFill>
              <a:latin typeface="Garamond" panose="02020404030301010803"/>
            </a:endParaRPr>
          </a:p>
          <a:p>
            <a:pPr marL="609585" indent="-423323" defTabSz="1219170">
              <a:buClr>
                <a:sysClr val="windowText" lastClr="000000"/>
              </a:buClr>
              <a:defRPr/>
            </a:pPr>
            <a:endParaRPr lang="sr-Latn-RS" altLang="sr-Latn-RS" sz="1800" kern="0" dirty="0">
              <a:solidFill>
                <a:sysClr val="windowText" lastClr="000000"/>
              </a:solidFill>
              <a:latin typeface="Garamond" panose="02020404030301010803"/>
            </a:endParaRPr>
          </a:p>
          <a:p>
            <a:pPr marL="609585" indent="-423323" defTabSz="1219170">
              <a:buClr>
                <a:sysClr val="windowText" lastClr="000000"/>
              </a:buClr>
              <a:defRPr/>
            </a:pPr>
            <a:endParaRPr lang="hr-HR" sz="1800" kern="0" dirty="0">
              <a:solidFill>
                <a:sysClr val="windowText" lastClr="000000"/>
              </a:solidFill>
              <a:latin typeface="Garamond" panose="02020404030301010803"/>
            </a:endParaRPr>
          </a:p>
        </p:txBody>
      </p:sp>
      <p:pic>
        <p:nvPicPr>
          <p:cNvPr id="4" name="Slika 3"/>
          <p:cNvPicPr>
            <a:picLocks noChangeAspect="1"/>
          </p:cNvPicPr>
          <p:nvPr/>
        </p:nvPicPr>
        <p:blipFill>
          <a:blip r:embed="rId3"/>
          <a:stretch>
            <a:fillRect/>
          </a:stretch>
        </p:blipFill>
        <p:spPr>
          <a:xfrm>
            <a:off x="5589641" y="3055299"/>
            <a:ext cx="1110464" cy="984535"/>
          </a:xfrm>
          <a:prstGeom prst="rect">
            <a:avLst/>
          </a:prstGeom>
        </p:spPr>
      </p:pic>
      <p:sp>
        <p:nvSpPr>
          <p:cNvPr id="6" name="TekstniOkvir 5"/>
          <p:cNvSpPr txBox="1"/>
          <p:nvPr/>
        </p:nvSpPr>
        <p:spPr>
          <a:xfrm>
            <a:off x="7793773" y="1571789"/>
            <a:ext cx="3883219" cy="175432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hr-HR" b="1" dirty="0" err="1">
                <a:latin typeface="Garamond" panose="02020404030301010803" pitchFamily="18" charset="0"/>
              </a:rPr>
              <a:t>Preeschool</a:t>
            </a:r>
            <a:endParaRPr lang="hr-HR" b="1" dirty="0">
              <a:latin typeface="Garamond" panose="02020404030301010803" pitchFamily="18" charset="0"/>
            </a:endParaRPr>
          </a:p>
          <a:p>
            <a:r>
              <a:rPr lang="hr-HR" dirty="0">
                <a:latin typeface="Garamond" panose="02020404030301010803" pitchFamily="18" charset="0"/>
              </a:rPr>
              <a:t>RESCUR: on </a:t>
            </a:r>
            <a:r>
              <a:rPr lang="hr-HR" dirty="0" err="1">
                <a:latin typeface="Garamond" panose="02020404030301010803" pitchFamily="18" charset="0"/>
              </a:rPr>
              <a:t>the</a:t>
            </a:r>
            <a:r>
              <a:rPr lang="hr-HR" dirty="0">
                <a:latin typeface="Garamond" panose="02020404030301010803" pitchFamily="18" charset="0"/>
              </a:rPr>
              <a:t> </a:t>
            </a:r>
            <a:r>
              <a:rPr lang="hr-HR" dirty="0" err="1">
                <a:latin typeface="Garamond" panose="02020404030301010803" pitchFamily="18" charset="0"/>
              </a:rPr>
              <a:t>vaves</a:t>
            </a:r>
            <a:r>
              <a:rPr lang="hr-HR" dirty="0">
                <a:latin typeface="Garamond" panose="02020404030301010803" pitchFamily="18" charset="0"/>
              </a:rPr>
              <a:t>, </a:t>
            </a:r>
            <a:r>
              <a:rPr lang="en-US" dirty="0">
                <a:latin typeface="Garamond" panose="02020404030301010803" pitchFamily="18" charset="0"/>
              </a:rPr>
              <a:t>r</a:t>
            </a:r>
            <a:r>
              <a:rPr lang="hr-HR" dirty="0" err="1">
                <a:latin typeface="Garamond" panose="02020404030301010803" pitchFamily="18" charset="0"/>
              </a:rPr>
              <a:t>esiliense</a:t>
            </a:r>
            <a:r>
              <a:rPr lang="hr-HR" dirty="0">
                <a:latin typeface="Garamond" panose="02020404030301010803" pitchFamily="18" charset="0"/>
              </a:rPr>
              <a:t> </a:t>
            </a:r>
            <a:r>
              <a:rPr lang="hr-HR" dirty="0" err="1">
                <a:latin typeface="Garamond" panose="02020404030301010803" pitchFamily="18" charset="0"/>
              </a:rPr>
              <a:t>curriculum</a:t>
            </a:r>
            <a:r>
              <a:rPr lang="hr-HR" dirty="0">
                <a:latin typeface="Garamond" panose="02020404030301010803" pitchFamily="18" charset="0"/>
              </a:rPr>
              <a:t> </a:t>
            </a:r>
          </a:p>
          <a:p>
            <a:endParaRPr lang="hr-HR" dirty="0">
              <a:latin typeface="Garamond" panose="02020404030301010803" pitchFamily="18" charset="0"/>
            </a:endParaRPr>
          </a:p>
          <a:p>
            <a:r>
              <a:rPr lang="hr-HR" dirty="0">
                <a:latin typeface="Garamond" panose="02020404030301010803" pitchFamily="18" charset="0"/>
              </a:rPr>
              <a:t>L</a:t>
            </a:r>
            <a:r>
              <a:rPr lang="en-GB" dirty="0" err="1">
                <a:latin typeface="Garamond" panose="02020404030301010803" pitchFamily="18" charset="0"/>
              </a:rPr>
              <a:t>et's</a:t>
            </a:r>
            <a:r>
              <a:rPr lang="en-GB" dirty="0">
                <a:latin typeface="Garamond" panose="02020404030301010803" pitchFamily="18" charset="0"/>
              </a:rPr>
              <a:t> grow together, AZOO supports,</a:t>
            </a:r>
            <a:endParaRPr lang="hr-HR" dirty="0">
              <a:latin typeface="Garamond" panose="02020404030301010803" pitchFamily="18" charset="0"/>
            </a:endParaRPr>
          </a:p>
          <a:p>
            <a:r>
              <a:rPr lang="en-GB" dirty="0">
                <a:latin typeface="Garamond" panose="02020404030301010803" pitchFamily="18" charset="0"/>
              </a:rPr>
              <a:t>implemented by NGO</a:t>
            </a:r>
            <a:endParaRPr lang="hr-HR" dirty="0">
              <a:latin typeface="Garamond" panose="02020404030301010803" pitchFamily="18" charset="0"/>
            </a:endParaRPr>
          </a:p>
        </p:txBody>
      </p:sp>
      <p:sp>
        <p:nvSpPr>
          <p:cNvPr id="7" name="TekstniOkvir 6"/>
          <p:cNvSpPr txBox="1"/>
          <p:nvPr/>
        </p:nvSpPr>
        <p:spPr>
          <a:xfrm>
            <a:off x="-9168" y="3766122"/>
            <a:ext cx="5174967"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hr-HR" b="1" dirty="0" err="1">
                <a:latin typeface="Garamond" panose="02020404030301010803" pitchFamily="18" charset="0"/>
              </a:rPr>
              <a:t>Primary</a:t>
            </a:r>
            <a:r>
              <a:rPr lang="hr-HR" b="1" dirty="0">
                <a:latin typeface="Garamond" panose="02020404030301010803" pitchFamily="18" charset="0"/>
              </a:rPr>
              <a:t> </a:t>
            </a:r>
            <a:r>
              <a:rPr lang="hr-HR" b="1" dirty="0" err="1">
                <a:latin typeface="Garamond" panose="02020404030301010803" pitchFamily="18" charset="0"/>
              </a:rPr>
              <a:t>school</a:t>
            </a:r>
            <a:r>
              <a:rPr lang="hr-HR" dirty="0">
                <a:latin typeface="Garamond" panose="02020404030301010803" pitchFamily="18" charset="0"/>
              </a:rPr>
              <a:t>:</a:t>
            </a:r>
          </a:p>
          <a:p>
            <a:r>
              <a:rPr lang="hr-HR" dirty="0">
                <a:latin typeface="Garamond" panose="02020404030301010803" pitchFamily="18" charset="0"/>
              </a:rPr>
              <a:t>RESCUR: on </a:t>
            </a:r>
            <a:r>
              <a:rPr lang="hr-HR" dirty="0" err="1">
                <a:latin typeface="Garamond" panose="02020404030301010803" pitchFamily="18" charset="0"/>
              </a:rPr>
              <a:t>the</a:t>
            </a:r>
            <a:r>
              <a:rPr lang="hr-HR" dirty="0">
                <a:latin typeface="Garamond" panose="02020404030301010803" pitchFamily="18" charset="0"/>
              </a:rPr>
              <a:t> </a:t>
            </a:r>
            <a:r>
              <a:rPr lang="hr-HR" dirty="0" err="1">
                <a:latin typeface="Garamond" panose="02020404030301010803" pitchFamily="18" charset="0"/>
              </a:rPr>
              <a:t>vaves</a:t>
            </a:r>
            <a:r>
              <a:rPr lang="hr-HR" dirty="0">
                <a:latin typeface="Garamond" panose="02020404030301010803" pitchFamily="18" charset="0"/>
              </a:rPr>
              <a:t> </a:t>
            </a:r>
          </a:p>
          <a:p>
            <a:r>
              <a:rPr lang="hr-HR" dirty="0" err="1">
                <a:latin typeface="Garamond" panose="02020404030301010803" pitchFamily="18" charset="0"/>
              </a:rPr>
              <a:t>Lions</a:t>
            </a:r>
            <a:r>
              <a:rPr lang="hr-HR" dirty="0">
                <a:latin typeface="Garamond" panose="02020404030301010803" pitchFamily="18" charset="0"/>
              </a:rPr>
              <a:t> </a:t>
            </a:r>
            <a:r>
              <a:rPr lang="hr-HR" dirty="0" err="1">
                <a:latin typeface="Garamond" panose="02020404030301010803" pitchFamily="18" charset="0"/>
              </a:rPr>
              <a:t>quet</a:t>
            </a:r>
            <a:r>
              <a:rPr lang="hr-HR" dirty="0">
                <a:latin typeface="Garamond" panose="02020404030301010803" pitchFamily="18" charset="0"/>
              </a:rPr>
              <a:t> </a:t>
            </a:r>
            <a:r>
              <a:rPr lang="hr-HR" dirty="0" err="1">
                <a:latin typeface="Garamond" panose="02020404030301010803" pitchFamily="18" charset="0"/>
              </a:rPr>
              <a:t>Skills</a:t>
            </a:r>
            <a:r>
              <a:rPr lang="hr-HR" dirty="0">
                <a:latin typeface="Garamond" panose="02020404030301010803" pitchFamily="18" charset="0"/>
              </a:rPr>
              <a:t> for </a:t>
            </a:r>
            <a:r>
              <a:rPr lang="hr-HR" dirty="0" err="1">
                <a:latin typeface="Garamond" panose="02020404030301010803" pitchFamily="18" charset="0"/>
              </a:rPr>
              <a:t>adolescence</a:t>
            </a:r>
            <a:r>
              <a:rPr lang="hr-HR" dirty="0">
                <a:latin typeface="Garamond" panose="02020404030301010803" pitchFamily="18" charset="0"/>
              </a:rPr>
              <a:t>, SEL (UNODC)</a:t>
            </a:r>
          </a:p>
          <a:p>
            <a:r>
              <a:rPr lang="hr-HR" dirty="0" err="1">
                <a:latin typeface="Garamond" panose="02020404030301010803" pitchFamily="18" charset="0"/>
              </a:rPr>
              <a:t>Unplagged</a:t>
            </a:r>
            <a:r>
              <a:rPr lang="hr-HR" dirty="0">
                <a:latin typeface="Garamond" panose="02020404030301010803" pitchFamily="18" charset="0"/>
              </a:rPr>
              <a:t>, </a:t>
            </a:r>
            <a:r>
              <a:rPr lang="hr-HR" dirty="0" err="1">
                <a:latin typeface="Garamond" panose="02020404030301010803" pitchFamily="18" charset="0"/>
              </a:rPr>
              <a:t>addiction</a:t>
            </a:r>
            <a:r>
              <a:rPr lang="hr-HR" dirty="0">
                <a:latin typeface="Garamond" panose="02020404030301010803" pitchFamily="18" charset="0"/>
              </a:rPr>
              <a:t> </a:t>
            </a:r>
            <a:r>
              <a:rPr lang="hr-HR" dirty="0" err="1">
                <a:latin typeface="Garamond" panose="02020404030301010803" pitchFamily="18" charset="0"/>
              </a:rPr>
              <a:t>prevention</a:t>
            </a:r>
            <a:endParaRPr lang="hr-HR" dirty="0">
              <a:latin typeface="Garamond" panose="02020404030301010803" pitchFamily="18" charset="0"/>
            </a:endParaRPr>
          </a:p>
          <a:p>
            <a:r>
              <a:rPr lang="hr-HR" dirty="0">
                <a:latin typeface="Garamond" panose="02020404030301010803" pitchFamily="18" charset="0"/>
              </a:rPr>
              <a:t>Li</a:t>
            </a:r>
            <a:r>
              <a:rPr lang="en-GB" dirty="0" err="1">
                <a:latin typeface="Garamond" panose="02020404030301010803" pitchFamily="18" charset="0"/>
              </a:rPr>
              <a:t>fe</a:t>
            </a:r>
            <a:r>
              <a:rPr lang="en-GB" dirty="0">
                <a:latin typeface="Garamond" panose="02020404030301010803" pitchFamily="18" charset="0"/>
              </a:rPr>
              <a:t> skills training (according to </a:t>
            </a:r>
            <a:r>
              <a:rPr lang="en-GB" dirty="0" err="1">
                <a:latin typeface="Garamond" panose="02020404030301010803" pitchFamily="18" charset="0"/>
              </a:rPr>
              <a:t>Botvin</a:t>
            </a:r>
            <a:r>
              <a:rPr lang="en-GB" dirty="0">
                <a:latin typeface="Garamond" panose="02020404030301010803" pitchFamily="18" charset="0"/>
              </a:rPr>
              <a:t>)</a:t>
            </a:r>
            <a:r>
              <a:rPr lang="hr-HR" dirty="0">
                <a:latin typeface="Garamond" panose="02020404030301010803" pitchFamily="18" charset="0"/>
              </a:rPr>
              <a:t> - Institute </a:t>
            </a:r>
          </a:p>
          <a:p>
            <a:r>
              <a:rPr lang="hr-HR" dirty="0">
                <a:latin typeface="Garamond" panose="02020404030301010803" pitchFamily="18" charset="0"/>
              </a:rPr>
              <a:t>for </a:t>
            </a:r>
            <a:r>
              <a:rPr lang="en-US" dirty="0" err="1">
                <a:latin typeface="Garamond" panose="02020404030301010803" pitchFamily="18" charset="0"/>
              </a:rPr>
              <a:t>P</a:t>
            </a:r>
            <a:r>
              <a:rPr lang="hr-HR" dirty="0" err="1">
                <a:latin typeface="Garamond" panose="02020404030301010803" pitchFamily="18" charset="0"/>
              </a:rPr>
              <a:t>ublic</a:t>
            </a:r>
            <a:r>
              <a:rPr lang="hr-HR" dirty="0">
                <a:latin typeface="Garamond" panose="02020404030301010803" pitchFamily="18" charset="0"/>
              </a:rPr>
              <a:t> </a:t>
            </a:r>
            <a:r>
              <a:rPr lang="en-US" dirty="0" err="1">
                <a:latin typeface="Garamond" panose="02020404030301010803" pitchFamily="18" charset="0"/>
              </a:rPr>
              <a:t>H</a:t>
            </a:r>
            <a:r>
              <a:rPr lang="hr-HR" dirty="0" err="1">
                <a:latin typeface="Garamond" panose="02020404030301010803" pitchFamily="18" charset="0"/>
              </a:rPr>
              <a:t>ealt</a:t>
            </a:r>
            <a:r>
              <a:rPr lang="hr-HR" dirty="0">
                <a:latin typeface="Garamond" panose="02020404030301010803" pitchFamily="18" charset="0"/>
              </a:rPr>
              <a:t>, AZOO </a:t>
            </a:r>
            <a:r>
              <a:rPr lang="hr-HR" dirty="0" err="1">
                <a:latin typeface="Garamond" panose="02020404030301010803" pitchFamily="18" charset="0"/>
              </a:rPr>
              <a:t>support</a:t>
            </a:r>
            <a:endParaRPr lang="hr-HR" dirty="0">
              <a:latin typeface="Garamond" panose="02020404030301010803" pitchFamily="18" charset="0"/>
            </a:endParaRPr>
          </a:p>
          <a:p>
            <a:r>
              <a:rPr lang="en-GB" dirty="0">
                <a:latin typeface="Garamond" panose="02020404030301010803" pitchFamily="18" charset="0"/>
              </a:rPr>
              <a:t>Tools for modern times, prevention of </a:t>
            </a:r>
            <a:r>
              <a:rPr lang="en-GB" dirty="0" err="1">
                <a:latin typeface="Garamond" panose="02020404030301010803" pitchFamily="18" charset="0"/>
              </a:rPr>
              <a:t>behavioral</a:t>
            </a:r>
            <a:r>
              <a:rPr lang="en-GB" dirty="0">
                <a:latin typeface="Garamond" panose="02020404030301010803" pitchFamily="18" charset="0"/>
              </a:rPr>
              <a:t> addictions</a:t>
            </a:r>
            <a:r>
              <a:rPr lang="hr-HR" dirty="0">
                <a:latin typeface="Garamond" panose="02020404030301010803" pitchFamily="18" charset="0"/>
              </a:rPr>
              <a:t> (ERF)</a:t>
            </a:r>
          </a:p>
          <a:p>
            <a:r>
              <a:rPr lang="en-GB" dirty="0">
                <a:latin typeface="Garamond" panose="02020404030301010803" pitchFamily="18" charset="0"/>
              </a:rPr>
              <a:t>The development of social self-image</a:t>
            </a:r>
            <a:endParaRPr lang="hr-HR" dirty="0">
              <a:latin typeface="Garamond" panose="02020404030301010803" pitchFamily="18" charset="0"/>
            </a:endParaRPr>
          </a:p>
          <a:p>
            <a:r>
              <a:rPr lang="en-GB" dirty="0">
                <a:latin typeface="Garamond" panose="02020404030301010803" pitchFamily="18" charset="0"/>
              </a:rPr>
              <a:t>SNEP </a:t>
            </a:r>
            <a:r>
              <a:rPr lang="hr-HR" dirty="0">
                <a:latin typeface="Garamond" panose="02020404030301010803" pitchFamily="18" charset="0"/>
              </a:rPr>
              <a:t>junior</a:t>
            </a:r>
            <a:r>
              <a:rPr lang="en-GB" dirty="0">
                <a:latin typeface="Garamond" panose="02020404030301010803" pitchFamily="18" charset="0"/>
              </a:rPr>
              <a:t>- prevention of sexual violence</a:t>
            </a:r>
            <a:endParaRPr lang="hr-HR" dirty="0">
              <a:latin typeface="Garamond" panose="02020404030301010803" pitchFamily="18" charset="0"/>
            </a:endParaRPr>
          </a:p>
        </p:txBody>
      </p:sp>
    </p:spTree>
    <p:extLst>
      <p:ext uri="{BB962C8B-B14F-4D97-AF65-F5344CB8AC3E}">
        <p14:creationId xmlns:p14="http://schemas.microsoft.com/office/powerpoint/2010/main" val="293571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0" animBg="1"/>
      <p:bldP spid="23" grpId="0"/>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837592" y="677008"/>
            <a:ext cx="8906608" cy="720969"/>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200" dirty="0">
                <a:latin typeface="Garamond" panose="02020404030301010803" pitchFamily="18" charset="0"/>
              </a:rPr>
              <a:t>support for teachers in protecting their mental health</a:t>
            </a:r>
          </a:p>
        </p:txBody>
      </p:sp>
      <p:sp>
        <p:nvSpPr>
          <p:cNvPr id="4" name="Pravokutnik 3"/>
          <p:cNvSpPr/>
          <p:nvPr/>
        </p:nvSpPr>
        <p:spPr>
          <a:xfrm>
            <a:off x="485531" y="2108178"/>
            <a:ext cx="7336589" cy="12003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2400" b="1" dirty="0">
                <a:latin typeface="Garamond" panose="02020404030301010803" pitchFamily="18" charset="0"/>
              </a:rPr>
              <a:t>Are you ok? </a:t>
            </a:r>
          </a:p>
          <a:p>
            <a:r>
              <a:rPr lang="en-US" sz="2400" dirty="0">
                <a:latin typeface="Garamond" panose="02020404030301010803" pitchFamily="18" charset="0"/>
              </a:rPr>
              <a:t>4 modules focused on prevention of burnout at work, easier handling of stress and preservation of mental health</a:t>
            </a:r>
          </a:p>
        </p:txBody>
      </p:sp>
      <p:sp>
        <p:nvSpPr>
          <p:cNvPr id="5" name="Pravokutnik 4"/>
          <p:cNvSpPr/>
          <p:nvPr/>
        </p:nvSpPr>
        <p:spPr>
          <a:xfrm>
            <a:off x="4526185" y="4360139"/>
            <a:ext cx="5529271" cy="707886"/>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r>
              <a:rPr lang="en-US" sz="2000" dirty="0">
                <a:latin typeface="Garamond" panose="02020404030301010803" pitchFamily="18" charset="0"/>
              </a:rPr>
              <a:t>In 2024 it participated 1.776 teachers</a:t>
            </a:r>
          </a:p>
          <a:p>
            <a:r>
              <a:rPr lang="en-US" sz="2000" dirty="0">
                <a:latin typeface="Garamond" panose="02020404030301010803" pitchFamily="18" charset="0"/>
              </a:rPr>
              <a:t>The evaluation score is 4.95 (out of a maximum of 5)</a:t>
            </a:r>
          </a:p>
        </p:txBody>
      </p:sp>
      <p:pic>
        <p:nvPicPr>
          <p:cNvPr id="3" name="Picture 2"/>
          <p:cNvPicPr>
            <a:picLocks noChangeAspect="1"/>
          </p:cNvPicPr>
          <p:nvPr/>
        </p:nvPicPr>
        <p:blipFill>
          <a:blip r:embed="rId3"/>
          <a:stretch>
            <a:fillRect/>
          </a:stretch>
        </p:blipFill>
        <p:spPr>
          <a:xfrm>
            <a:off x="162897" y="4124232"/>
            <a:ext cx="4057410" cy="2373723"/>
          </a:xfrm>
          <a:prstGeom prst="rect">
            <a:avLst/>
          </a:prstGeom>
        </p:spPr>
      </p:pic>
      <p:sp>
        <p:nvSpPr>
          <p:cNvPr id="6" name="TextBox 5"/>
          <p:cNvSpPr txBox="1"/>
          <p:nvPr/>
        </p:nvSpPr>
        <p:spPr>
          <a:xfrm>
            <a:off x="4698124" y="5696607"/>
            <a:ext cx="6082114" cy="707886"/>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2000" dirty="0">
                <a:solidFill>
                  <a:schemeClr val="tx1"/>
                </a:solidFill>
                <a:latin typeface="Garamond" panose="02020404030301010803" pitchFamily="18" charset="0"/>
              </a:rPr>
              <a:t>In 2025. until now, it participated 911 teachers in 2 </a:t>
            </a:r>
            <a:r>
              <a:rPr lang="en-US" sz="2000" dirty="0" err="1">
                <a:solidFill>
                  <a:schemeClr val="tx1"/>
                </a:solidFill>
                <a:latin typeface="Garamond" panose="02020404030301010803" pitchFamily="18" charset="0"/>
              </a:rPr>
              <a:t>moduls</a:t>
            </a:r>
            <a:endParaRPr lang="en-US" sz="2000" dirty="0">
              <a:solidFill>
                <a:schemeClr val="tx1"/>
              </a:solidFill>
              <a:latin typeface="Garamond" panose="02020404030301010803" pitchFamily="18" charset="0"/>
            </a:endParaRPr>
          </a:p>
          <a:p>
            <a:r>
              <a:rPr lang="en-US" sz="2000" dirty="0">
                <a:solidFill>
                  <a:schemeClr val="tx1"/>
                </a:solidFill>
                <a:latin typeface="Garamond" panose="02020404030301010803" pitchFamily="18" charset="0"/>
              </a:rPr>
              <a:t>The evaluation score is 4.89 (out of a maximum of 5)</a:t>
            </a:r>
          </a:p>
        </p:txBody>
      </p:sp>
    </p:spTree>
    <p:extLst>
      <p:ext uri="{BB962C8B-B14F-4D97-AF65-F5344CB8AC3E}">
        <p14:creationId xmlns:p14="http://schemas.microsoft.com/office/powerpoint/2010/main" val="70551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3" name="Google Shape;643;p39"/>
          <p:cNvSpPr/>
          <p:nvPr/>
        </p:nvSpPr>
        <p:spPr>
          <a:xfrm>
            <a:off x="2704740" y="3922444"/>
            <a:ext cx="5899600" cy="5899600"/>
          </a:xfrm>
          <a:prstGeom prst="blockArc">
            <a:avLst>
              <a:gd name="adj1" fmla="val 10822636"/>
              <a:gd name="adj2" fmla="val 21578533"/>
              <a:gd name="adj3" fmla="val 5678"/>
            </a:avLst>
          </a:prstGeom>
          <a:solidFill>
            <a:srgbClr val="5E54B5">
              <a:alpha val="20000"/>
            </a:srgbClr>
          </a:solidFill>
          <a:ln>
            <a:noFill/>
          </a:ln>
        </p:spPr>
        <p:txBody>
          <a:bodyPr spcFirstLastPara="1" wrap="square" lIns="121900" tIns="121900" rIns="121900" bIns="121900" anchor="ctr" anchorCtr="0">
            <a:noAutofit/>
          </a:bodyPr>
          <a:lstStyle/>
          <a:p>
            <a:pPr algn="ctr"/>
            <a:endParaRPr sz="2400">
              <a:latin typeface="Nunito Sans"/>
              <a:ea typeface="Nunito Sans"/>
              <a:cs typeface="Nunito Sans"/>
              <a:sym typeface="Nunito Sans"/>
            </a:endParaRPr>
          </a:p>
        </p:txBody>
      </p:sp>
      <p:sp>
        <p:nvSpPr>
          <p:cNvPr id="644" name="Google Shape;644;p39"/>
          <p:cNvSpPr/>
          <p:nvPr/>
        </p:nvSpPr>
        <p:spPr>
          <a:xfrm>
            <a:off x="3182945" y="4377592"/>
            <a:ext cx="4943200" cy="4943600"/>
          </a:xfrm>
          <a:prstGeom prst="blockArc">
            <a:avLst>
              <a:gd name="adj1" fmla="val 10800000"/>
              <a:gd name="adj2" fmla="val 21594154"/>
              <a:gd name="adj3" fmla="val 6666"/>
            </a:avLst>
          </a:prstGeom>
          <a:solidFill>
            <a:srgbClr val="5E54B5">
              <a:alpha val="20000"/>
            </a:srgbClr>
          </a:solidFill>
          <a:ln>
            <a:noFill/>
          </a:ln>
        </p:spPr>
        <p:txBody>
          <a:bodyPr spcFirstLastPara="1" wrap="square" lIns="121900" tIns="121900" rIns="121900" bIns="121900" anchor="ctr" anchorCtr="0">
            <a:noAutofit/>
          </a:bodyPr>
          <a:lstStyle/>
          <a:p>
            <a:pPr algn="ctr"/>
            <a:endParaRPr sz="2400">
              <a:latin typeface="Nunito Sans"/>
              <a:ea typeface="Nunito Sans"/>
              <a:cs typeface="Nunito Sans"/>
              <a:sym typeface="Nunito Sans"/>
            </a:endParaRPr>
          </a:p>
        </p:txBody>
      </p:sp>
      <p:sp>
        <p:nvSpPr>
          <p:cNvPr id="645" name="Google Shape;645;p39"/>
          <p:cNvSpPr/>
          <p:nvPr/>
        </p:nvSpPr>
        <p:spPr>
          <a:xfrm>
            <a:off x="3635287" y="4854160"/>
            <a:ext cx="4038800" cy="4038800"/>
          </a:xfrm>
          <a:prstGeom prst="blockArc">
            <a:avLst>
              <a:gd name="adj1" fmla="val 10835460"/>
              <a:gd name="adj2" fmla="val 21557351"/>
              <a:gd name="adj3" fmla="val 8579"/>
            </a:avLst>
          </a:prstGeom>
          <a:solidFill>
            <a:srgbClr val="5E54B5">
              <a:alpha val="20000"/>
            </a:srgbClr>
          </a:solidFill>
          <a:ln>
            <a:noFill/>
          </a:ln>
        </p:spPr>
        <p:txBody>
          <a:bodyPr spcFirstLastPara="1" wrap="square" lIns="121900" tIns="121900" rIns="121900" bIns="121900" anchor="ctr" anchorCtr="0">
            <a:noAutofit/>
          </a:bodyPr>
          <a:lstStyle/>
          <a:p>
            <a:pPr algn="ctr"/>
            <a:endParaRPr sz="2400">
              <a:latin typeface="Nunito Sans"/>
              <a:ea typeface="Nunito Sans"/>
              <a:cs typeface="Nunito Sans"/>
              <a:sym typeface="Nunito Sans"/>
            </a:endParaRPr>
          </a:p>
        </p:txBody>
      </p:sp>
      <p:sp>
        <p:nvSpPr>
          <p:cNvPr id="646" name="Google Shape;646;p39"/>
          <p:cNvSpPr/>
          <p:nvPr/>
        </p:nvSpPr>
        <p:spPr>
          <a:xfrm>
            <a:off x="2704740" y="3923815"/>
            <a:ext cx="5899600" cy="5899600"/>
          </a:xfrm>
          <a:prstGeom prst="blockArc">
            <a:avLst>
              <a:gd name="adj1" fmla="val 10822636"/>
              <a:gd name="adj2" fmla="val 14857877"/>
              <a:gd name="adj3" fmla="val 5821"/>
            </a:avLst>
          </a:prstGeom>
          <a:solidFill>
            <a:schemeClr val="dk2"/>
          </a:solidFill>
          <a:ln>
            <a:noFill/>
          </a:ln>
        </p:spPr>
        <p:txBody>
          <a:bodyPr spcFirstLastPara="1" wrap="square" lIns="121900" tIns="121900" rIns="121900" bIns="121900" anchor="ctr" anchorCtr="0">
            <a:noAutofit/>
          </a:bodyPr>
          <a:lstStyle/>
          <a:p>
            <a:pPr algn="ctr">
              <a:lnSpc>
                <a:spcPct val="115000"/>
              </a:lnSpc>
            </a:pPr>
            <a:endParaRPr sz="2400">
              <a:latin typeface="Nunito Sans"/>
              <a:ea typeface="Nunito Sans"/>
              <a:cs typeface="Nunito Sans"/>
              <a:sym typeface="Nunito Sans"/>
            </a:endParaRPr>
          </a:p>
        </p:txBody>
      </p:sp>
      <p:sp>
        <p:nvSpPr>
          <p:cNvPr id="647" name="Google Shape;647;p39"/>
          <p:cNvSpPr/>
          <p:nvPr/>
        </p:nvSpPr>
        <p:spPr>
          <a:xfrm>
            <a:off x="3182945" y="4377592"/>
            <a:ext cx="4943200" cy="4943600"/>
          </a:xfrm>
          <a:prstGeom prst="blockArc">
            <a:avLst>
              <a:gd name="adj1" fmla="val 10800000"/>
              <a:gd name="adj2" fmla="val 16822109"/>
              <a:gd name="adj3" fmla="val 7344"/>
            </a:avLst>
          </a:prstGeom>
          <a:solidFill>
            <a:schemeClr val="accent1"/>
          </a:solidFill>
          <a:ln>
            <a:noFill/>
          </a:ln>
        </p:spPr>
        <p:txBody>
          <a:bodyPr spcFirstLastPara="1" wrap="square" lIns="121900" tIns="121900" rIns="121900" bIns="121900" anchor="ctr" anchorCtr="0">
            <a:noAutofit/>
          </a:bodyPr>
          <a:lstStyle/>
          <a:p>
            <a:pPr algn="ctr">
              <a:lnSpc>
                <a:spcPct val="115000"/>
              </a:lnSpc>
            </a:pPr>
            <a:endParaRPr sz="2400">
              <a:latin typeface="Nunito Sans"/>
              <a:ea typeface="Nunito Sans"/>
              <a:cs typeface="Nunito Sans"/>
              <a:sym typeface="Nunito Sans"/>
            </a:endParaRPr>
          </a:p>
        </p:txBody>
      </p:sp>
      <p:sp>
        <p:nvSpPr>
          <p:cNvPr id="648" name="Google Shape;648;p39"/>
          <p:cNvSpPr/>
          <p:nvPr/>
        </p:nvSpPr>
        <p:spPr>
          <a:xfrm>
            <a:off x="3635287" y="4852791"/>
            <a:ext cx="4038800" cy="4038800"/>
          </a:xfrm>
          <a:prstGeom prst="blockArc">
            <a:avLst>
              <a:gd name="adj1" fmla="val 10835460"/>
              <a:gd name="adj2" fmla="val 20644597"/>
              <a:gd name="adj3" fmla="val 8578"/>
            </a:avLst>
          </a:prstGeom>
          <a:solidFill>
            <a:schemeClr val="accent2"/>
          </a:solidFill>
          <a:ln>
            <a:noFill/>
          </a:ln>
        </p:spPr>
        <p:txBody>
          <a:bodyPr spcFirstLastPara="1" wrap="square" lIns="121900" tIns="121900" rIns="121900" bIns="121900" anchor="ctr" anchorCtr="0">
            <a:noAutofit/>
          </a:bodyPr>
          <a:lstStyle/>
          <a:p>
            <a:pPr algn="ctr"/>
            <a:endParaRPr sz="2400">
              <a:latin typeface="Nunito Sans"/>
              <a:ea typeface="Nunito Sans"/>
              <a:cs typeface="Nunito Sans"/>
              <a:sym typeface="Nunito Sans"/>
            </a:endParaRPr>
          </a:p>
        </p:txBody>
      </p:sp>
      <p:sp>
        <p:nvSpPr>
          <p:cNvPr id="653" name="Google Shape;653;p39"/>
          <p:cNvSpPr txBox="1"/>
          <p:nvPr/>
        </p:nvSpPr>
        <p:spPr>
          <a:xfrm>
            <a:off x="432936" y="2435221"/>
            <a:ext cx="2787200" cy="139785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21900" tIns="60933" rIns="121900" bIns="60933" anchor="b" anchorCtr="0">
            <a:noAutofit/>
          </a:bodyPr>
          <a:lstStyle/>
          <a:p>
            <a:pPr lvl="0" algn="ctr">
              <a:lnSpc>
                <a:spcPct val="115000"/>
              </a:lnSpc>
            </a:pPr>
            <a:r>
              <a:rPr lang="en-GB" sz="2133" dirty="0">
                <a:latin typeface="Garamond" panose="02020404030301010803" pitchFamily="18" charset="0"/>
              </a:rPr>
              <a:t>▪ standardization of prevention practices in Croatian schools</a:t>
            </a:r>
            <a:endParaRPr sz="2133" dirty="0">
              <a:latin typeface="Garamond" panose="02020404030301010803" pitchFamily="18" charset="0"/>
              <a:ea typeface="Archivo"/>
              <a:cs typeface="Archivo"/>
              <a:sym typeface="Archivo"/>
            </a:endParaRPr>
          </a:p>
        </p:txBody>
      </p:sp>
      <p:sp>
        <p:nvSpPr>
          <p:cNvPr id="655" name="Google Shape;655;p39"/>
          <p:cNvSpPr/>
          <p:nvPr/>
        </p:nvSpPr>
        <p:spPr>
          <a:xfrm>
            <a:off x="4356508" y="3923823"/>
            <a:ext cx="833200" cy="833200"/>
          </a:xfrm>
          <a:prstGeom prst="ellipse">
            <a:avLst/>
          </a:prstGeom>
          <a:solidFill>
            <a:schemeClr val="dk2"/>
          </a:solidFill>
          <a:ln>
            <a:noFill/>
          </a:ln>
        </p:spPr>
        <p:txBody>
          <a:bodyPr spcFirstLastPara="1" wrap="square" lIns="121900" tIns="121900" rIns="121900" bIns="121900" anchor="ctr" anchorCtr="0">
            <a:noAutofit/>
          </a:bodyPr>
          <a:lstStyle/>
          <a:p>
            <a:pPr algn="ctr"/>
            <a:endParaRPr sz="2400">
              <a:latin typeface="Lexend"/>
              <a:ea typeface="Lexend"/>
              <a:cs typeface="Lexend"/>
              <a:sym typeface="Lexend"/>
            </a:endParaRPr>
          </a:p>
        </p:txBody>
      </p:sp>
      <p:cxnSp>
        <p:nvCxnSpPr>
          <p:cNvPr id="656" name="Google Shape;656;p39"/>
          <p:cNvCxnSpPr>
            <a:stCxn id="655" idx="0"/>
            <a:endCxn id="649" idx="3"/>
          </p:cNvCxnSpPr>
          <p:nvPr/>
        </p:nvCxnSpPr>
        <p:spPr>
          <a:xfrm rot="5400000" flipH="1">
            <a:off x="3988908" y="3139623"/>
            <a:ext cx="643600" cy="924800"/>
          </a:xfrm>
          <a:prstGeom prst="bentConnector2">
            <a:avLst/>
          </a:prstGeom>
          <a:noFill/>
          <a:ln w="19050" cap="flat" cmpd="sng">
            <a:solidFill>
              <a:schemeClr val="dk1"/>
            </a:solidFill>
            <a:prstDash val="dot"/>
            <a:round/>
            <a:headEnd type="oval" w="med" len="med"/>
            <a:tailEnd type="none" w="med" len="med"/>
          </a:ln>
        </p:spPr>
      </p:cxnSp>
      <p:sp>
        <p:nvSpPr>
          <p:cNvPr id="657" name="Google Shape;657;p39"/>
          <p:cNvSpPr/>
          <p:nvPr/>
        </p:nvSpPr>
        <p:spPr>
          <a:xfrm>
            <a:off x="5734108" y="4189289"/>
            <a:ext cx="833200" cy="833200"/>
          </a:xfrm>
          <a:prstGeom prst="ellipse">
            <a:avLst/>
          </a:prstGeom>
          <a:solidFill>
            <a:schemeClr val="accent1"/>
          </a:solidFill>
          <a:ln>
            <a:noFill/>
          </a:ln>
        </p:spPr>
        <p:txBody>
          <a:bodyPr spcFirstLastPara="1" wrap="square" lIns="121900" tIns="121900" rIns="121900" bIns="121900" anchor="ctr" anchorCtr="0">
            <a:noAutofit/>
          </a:bodyPr>
          <a:lstStyle/>
          <a:p>
            <a:pPr algn="ctr"/>
            <a:endParaRPr sz="2400">
              <a:latin typeface="Lexend"/>
              <a:ea typeface="Lexend"/>
              <a:cs typeface="Lexend"/>
              <a:sym typeface="Lexend"/>
            </a:endParaRPr>
          </a:p>
        </p:txBody>
      </p:sp>
      <p:cxnSp>
        <p:nvCxnSpPr>
          <p:cNvPr id="658" name="Google Shape;658;p39"/>
          <p:cNvCxnSpPr>
            <a:stCxn id="657" idx="0"/>
            <a:endCxn id="651" idx="1"/>
          </p:cNvCxnSpPr>
          <p:nvPr/>
        </p:nvCxnSpPr>
        <p:spPr>
          <a:xfrm rot="-5400000">
            <a:off x="5482108" y="3103889"/>
            <a:ext cx="1754000" cy="416800"/>
          </a:xfrm>
          <a:prstGeom prst="bentConnector2">
            <a:avLst/>
          </a:prstGeom>
          <a:noFill/>
          <a:ln w="19050" cap="flat" cmpd="sng">
            <a:solidFill>
              <a:schemeClr val="dk1"/>
            </a:solidFill>
            <a:prstDash val="dot"/>
            <a:round/>
            <a:headEnd type="oval" w="med" len="med"/>
            <a:tailEnd type="none" w="med" len="med"/>
          </a:ln>
        </p:spPr>
      </p:cxnSp>
      <p:sp>
        <p:nvSpPr>
          <p:cNvPr id="659" name="Google Shape;659;p39"/>
          <p:cNvSpPr/>
          <p:nvPr/>
        </p:nvSpPr>
        <p:spPr>
          <a:xfrm>
            <a:off x="7002275" y="5887189"/>
            <a:ext cx="833200" cy="833200"/>
          </a:xfrm>
          <a:prstGeom prst="ellipse">
            <a:avLst/>
          </a:prstGeom>
          <a:solidFill>
            <a:schemeClr val="accent2"/>
          </a:solidFill>
          <a:ln>
            <a:noFill/>
          </a:ln>
        </p:spPr>
        <p:txBody>
          <a:bodyPr spcFirstLastPara="1" wrap="square" lIns="121900" tIns="121900" rIns="121900" bIns="121900" anchor="ctr" anchorCtr="0">
            <a:noAutofit/>
          </a:bodyPr>
          <a:lstStyle/>
          <a:p>
            <a:pPr algn="ctr"/>
            <a:endParaRPr sz="2400">
              <a:latin typeface="Lexend"/>
              <a:ea typeface="Lexend"/>
              <a:cs typeface="Lexend"/>
              <a:sym typeface="Lexend"/>
            </a:endParaRPr>
          </a:p>
        </p:txBody>
      </p:sp>
      <p:cxnSp>
        <p:nvCxnSpPr>
          <p:cNvPr id="660" name="Google Shape;660;p39"/>
          <p:cNvCxnSpPr>
            <a:stCxn id="659" idx="0"/>
          </p:cNvCxnSpPr>
          <p:nvPr/>
        </p:nvCxnSpPr>
        <p:spPr>
          <a:xfrm rot="5400000" flipH="1" flipV="1">
            <a:off x="5859952" y="4228731"/>
            <a:ext cx="3217381" cy="99536"/>
          </a:xfrm>
          <a:prstGeom prst="bentConnector3">
            <a:avLst>
              <a:gd name="adj1" fmla="val 50000"/>
            </a:avLst>
          </a:prstGeom>
          <a:noFill/>
          <a:ln w="19050" cap="flat" cmpd="sng">
            <a:solidFill>
              <a:schemeClr val="dk1"/>
            </a:solidFill>
            <a:prstDash val="dot"/>
            <a:round/>
            <a:headEnd type="oval" w="med" len="med"/>
            <a:tailEnd type="none" w="med" len="med"/>
          </a:ln>
        </p:spPr>
      </p:cxnSp>
      <p:sp>
        <p:nvSpPr>
          <p:cNvPr id="675" name="Google Shape;675;p39"/>
          <p:cNvSpPr txBox="1"/>
          <p:nvPr/>
        </p:nvSpPr>
        <p:spPr>
          <a:xfrm>
            <a:off x="7672373" y="1397655"/>
            <a:ext cx="3542928" cy="1313455"/>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121900" tIns="60933" rIns="121900" bIns="60933" anchor="b" anchorCtr="0">
            <a:noAutofit/>
          </a:bodyPr>
          <a:lstStyle/>
          <a:p>
            <a:pPr lvl="0" algn="ctr">
              <a:lnSpc>
                <a:spcPct val="115000"/>
              </a:lnSpc>
            </a:pPr>
            <a:r>
              <a:rPr lang="en-GB" sz="2133" dirty="0">
                <a:latin typeface="Garamond" panose="02020404030301010803" pitchFamily="18" charset="0"/>
                <a:ea typeface="Archivo"/>
                <a:cs typeface="Archivo"/>
                <a:sym typeface="Archivo"/>
              </a:rPr>
              <a:t>conducted by class teachers, with the support of professional associates</a:t>
            </a:r>
            <a:endParaRPr sz="2133" dirty="0">
              <a:latin typeface="Garamond" panose="02020404030301010803" pitchFamily="18" charset="0"/>
              <a:ea typeface="Archivo"/>
              <a:cs typeface="Archivo"/>
              <a:sym typeface="Archivo"/>
            </a:endParaRPr>
          </a:p>
        </p:txBody>
      </p:sp>
      <p:sp>
        <p:nvSpPr>
          <p:cNvPr id="676" name="Google Shape;676;p39"/>
          <p:cNvSpPr txBox="1"/>
          <p:nvPr/>
        </p:nvSpPr>
        <p:spPr>
          <a:xfrm>
            <a:off x="172482" y="4446001"/>
            <a:ext cx="2629604" cy="1680563"/>
          </a:xfrm>
          <a:prstGeom prst="rect">
            <a:avLst/>
          </a:prstGeom>
          <a:ln/>
        </p:spPr>
        <p:style>
          <a:lnRef idx="2">
            <a:schemeClr val="accent5"/>
          </a:lnRef>
          <a:fillRef idx="1">
            <a:schemeClr val="lt1"/>
          </a:fillRef>
          <a:effectRef idx="0">
            <a:schemeClr val="accent5"/>
          </a:effectRef>
          <a:fontRef idx="minor">
            <a:schemeClr val="dk1"/>
          </a:fontRef>
        </p:style>
        <p:txBody>
          <a:bodyPr spcFirstLastPara="1" wrap="square" lIns="121900" tIns="60933" rIns="121900" bIns="60933" anchor="b" anchorCtr="0">
            <a:noAutofit/>
          </a:bodyPr>
          <a:lstStyle/>
          <a:p>
            <a:pPr lvl="0" algn="ctr">
              <a:lnSpc>
                <a:spcPct val="115000"/>
              </a:lnSpc>
            </a:pPr>
            <a:r>
              <a:rPr lang="en-GB" sz="2133" dirty="0">
                <a:latin typeface="Garamond" panose="02020404030301010803" pitchFamily="18" charset="0"/>
                <a:ea typeface="Archivo"/>
                <a:cs typeface="Archivo"/>
                <a:sym typeface="Archivo"/>
              </a:rPr>
              <a:t>three guides were created: 1st-4th grade, 5th-8th grade and high school</a:t>
            </a:r>
            <a:endParaRPr sz="2133" dirty="0">
              <a:latin typeface="Garamond" panose="02020404030301010803" pitchFamily="18" charset="0"/>
              <a:ea typeface="Archivo"/>
              <a:cs typeface="Archivo"/>
              <a:sym typeface="Archivo"/>
            </a:endParaRPr>
          </a:p>
        </p:txBody>
      </p:sp>
      <p:sp>
        <p:nvSpPr>
          <p:cNvPr id="677" name="Google Shape;677;p39"/>
          <p:cNvSpPr txBox="1"/>
          <p:nvPr/>
        </p:nvSpPr>
        <p:spPr>
          <a:xfrm>
            <a:off x="3848308" y="1234506"/>
            <a:ext cx="3140896" cy="2366828"/>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21900" tIns="60933" rIns="121900" bIns="60933" anchor="b" anchorCtr="0">
            <a:noAutofit/>
          </a:bodyPr>
          <a:lstStyle/>
          <a:p>
            <a:pPr lvl="0" algn="ctr">
              <a:lnSpc>
                <a:spcPct val="115000"/>
              </a:lnSpc>
            </a:pPr>
            <a:r>
              <a:rPr lang="en-GB" sz="2133" dirty="0">
                <a:latin typeface="Garamond" panose="02020404030301010803" pitchFamily="18" charset="0"/>
              </a:rPr>
              <a:t>development of a sustainable system of support for teachers in planning implementation of school preventive strategies</a:t>
            </a:r>
            <a:endParaRPr sz="2133" dirty="0">
              <a:latin typeface="Garamond" panose="02020404030301010803" pitchFamily="18" charset="0"/>
              <a:ea typeface="Archivo"/>
              <a:cs typeface="Archivo"/>
              <a:sym typeface="Archivo"/>
            </a:endParaRPr>
          </a:p>
        </p:txBody>
      </p:sp>
      <p:sp>
        <p:nvSpPr>
          <p:cNvPr id="3" name="TekstniOkvir 2"/>
          <p:cNvSpPr txBox="1"/>
          <p:nvPr/>
        </p:nvSpPr>
        <p:spPr>
          <a:xfrm>
            <a:off x="172483" y="137593"/>
            <a:ext cx="12237836" cy="9131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hr-HR" sz="2667" b="1" dirty="0" err="1">
                <a:latin typeface="Garamond" panose="02020404030301010803" pitchFamily="18" charset="0"/>
              </a:rPr>
              <a:t>Alphabet</a:t>
            </a:r>
            <a:r>
              <a:rPr lang="hr-HR" sz="2667" b="1" dirty="0">
                <a:latin typeface="Garamond" panose="02020404030301010803" pitchFamily="18" charset="0"/>
              </a:rPr>
              <a:t> </a:t>
            </a:r>
            <a:r>
              <a:rPr lang="hr-HR" sz="2667" b="1" dirty="0" err="1">
                <a:latin typeface="Garamond" panose="02020404030301010803" pitchFamily="18" charset="0"/>
              </a:rPr>
              <a:t>of</a:t>
            </a:r>
            <a:r>
              <a:rPr lang="hr-HR" sz="2667" b="1" dirty="0">
                <a:latin typeface="Garamond" panose="02020404030301010803" pitchFamily="18" charset="0"/>
              </a:rPr>
              <a:t> </a:t>
            </a:r>
            <a:r>
              <a:rPr lang="hr-HR" sz="2667" b="1" dirty="0" err="1">
                <a:latin typeface="Garamond" panose="02020404030301010803" pitchFamily="18" charset="0"/>
              </a:rPr>
              <a:t>prevention</a:t>
            </a:r>
            <a:endParaRPr lang="hr-HR" sz="2667" b="1" dirty="0">
              <a:latin typeface="Garamond" panose="02020404030301010803" pitchFamily="18" charset="0"/>
            </a:endParaRPr>
          </a:p>
          <a:p>
            <a:r>
              <a:rPr lang="en-GB" sz="2667" dirty="0">
                <a:latin typeface="Garamond" panose="02020404030301010803" pitchFamily="18" charset="0"/>
              </a:rPr>
              <a:t>support for schools to standardize the quality and content of school preventive strategies</a:t>
            </a:r>
            <a:endParaRPr lang="hr-HR" sz="2667" dirty="0">
              <a:latin typeface="Garamond" panose="02020404030301010803" pitchFamily="18" charset="0"/>
            </a:endParaRPr>
          </a:p>
        </p:txBody>
      </p:sp>
      <p:sp>
        <p:nvSpPr>
          <p:cNvPr id="35" name="Google Shape;653;p39"/>
          <p:cNvSpPr txBox="1"/>
          <p:nvPr/>
        </p:nvSpPr>
        <p:spPr>
          <a:xfrm>
            <a:off x="8554129" y="3154948"/>
            <a:ext cx="2787200" cy="83162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121900" tIns="60933" rIns="121900" bIns="60933" anchor="b" anchorCtr="0">
            <a:noAutofit/>
          </a:bodyPr>
          <a:lstStyle/>
          <a:p>
            <a:pPr lvl="0" algn="ctr">
              <a:lnSpc>
                <a:spcPct val="115000"/>
              </a:lnSpc>
            </a:pPr>
            <a:endParaRPr lang="hr-HR" sz="2133" dirty="0">
              <a:latin typeface="Garamond" panose="02020404030301010803" pitchFamily="18" charset="0"/>
              <a:ea typeface="Archivo"/>
              <a:cs typeface="Archivo"/>
              <a:sym typeface="Archivo"/>
            </a:endParaRPr>
          </a:p>
          <a:p>
            <a:pPr lvl="0" algn="ctr">
              <a:lnSpc>
                <a:spcPct val="115000"/>
              </a:lnSpc>
            </a:pPr>
            <a:r>
              <a:rPr lang="en-GB" sz="2133" dirty="0">
                <a:latin typeface="Garamond" panose="02020404030301010803" pitchFamily="18" charset="0"/>
                <a:ea typeface="Archivo"/>
                <a:cs typeface="Archivo"/>
                <a:sym typeface="Archivo"/>
              </a:rPr>
              <a:t>support of the principal and parents</a:t>
            </a:r>
            <a:endParaRPr sz="2133" dirty="0">
              <a:latin typeface="Garamond" panose="02020404030301010803" pitchFamily="18" charset="0"/>
              <a:ea typeface="Archivo"/>
              <a:cs typeface="Archivo"/>
              <a:sym typeface="Archivo"/>
            </a:endParaRPr>
          </a:p>
        </p:txBody>
      </p:sp>
      <p:cxnSp>
        <p:nvCxnSpPr>
          <p:cNvPr id="36" name="Google Shape;658;p39"/>
          <p:cNvCxnSpPr/>
          <p:nvPr/>
        </p:nvCxnSpPr>
        <p:spPr>
          <a:xfrm rot="5400000" flipH="1" flipV="1">
            <a:off x="7106594" y="4727700"/>
            <a:ext cx="2587031" cy="973779"/>
          </a:xfrm>
          <a:prstGeom prst="bentConnector3">
            <a:avLst>
              <a:gd name="adj1" fmla="val 50000"/>
            </a:avLst>
          </a:prstGeom>
          <a:noFill/>
          <a:ln w="19050" cap="flat" cmpd="sng">
            <a:solidFill>
              <a:schemeClr val="dk1"/>
            </a:solidFill>
            <a:prstDash val="dot"/>
            <a:round/>
            <a:headEnd type="oval" w="med" len="med"/>
            <a:tailEnd type="none" w="med" len="med"/>
          </a:ln>
        </p:spPr>
      </p:cxnSp>
      <p:cxnSp>
        <p:nvCxnSpPr>
          <p:cNvPr id="39" name="Google Shape;658;p39"/>
          <p:cNvCxnSpPr/>
          <p:nvPr/>
        </p:nvCxnSpPr>
        <p:spPr>
          <a:xfrm rot="16200000" flipV="1">
            <a:off x="2156351" y="5080486"/>
            <a:ext cx="1355795" cy="840356"/>
          </a:xfrm>
          <a:prstGeom prst="bentConnector3">
            <a:avLst>
              <a:gd name="adj1" fmla="val 50000"/>
            </a:avLst>
          </a:prstGeom>
          <a:noFill/>
          <a:ln w="19050" cap="flat" cmpd="sng">
            <a:solidFill>
              <a:schemeClr val="dk1"/>
            </a:solidFill>
            <a:prstDash val="dot"/>
            <a:round/>
            <a:headEnd type="oval" w="med" len="med"/>
            <a:tailEnd type="none" w="med" len="med"/>
          </a:ln>
        </p:spPr>
      </p:cxnSp>
      <p:cxnSp>
        <p:nvCxnSpPr>
          <p:cNvPr id="44" name="Google Shape;658;p39"/>
          <p:cNvCxnSpPr/>
          <p:nvPr/>
        </p:nvCxnSpPr>
        <p:spPr>
          <a:xfrm flipV="1">
            <a:off x="7956618" y="6178562"/>
            <a:ext cx="1977679" cy="125231"/>
          </a:xfrm>
          <a:prstGeom prst="bentConnector3">
            <a:avLst>
              <a:gd name="adj1" fmla="val 50000"/>
            </a:avLst>
          </a:prstGeom>
          <a:noFill/>
          <a:ln w="19050" cap="flat" cmpd="sng">
            <a:solidFill>
              <a:schemeClr val="dk1"/>
            </a:solidFill>
            <a:prstDash val="dot"/>
            <a:round/>
            <a:headEnd type="oval" w="med" len="med"/>
            <a:tailEnd type="none" w="med" len="med"/>
          </a:ln>
        </p:spPr>
      </p:cxnSp>
      <p:sp>
        <p:nvSpPr>
          <p:cNvPr id="12" name="TekstniOkvir 11"/>
          <p:cNvSpPr txBox="1"/>
          <p:nvPr/>
        </p:nvSpPr>
        <p:spPr>
          <a:xfrm>
            <a:off x="9385728" y="4660196"/>
            <a:ext cx="2440197" cy="10770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133">
                <a:latin typeface="Garamond" panose="02020404030301010803" pitchFamily="18" charset="0"/>
              </a:rPr>
              <a:t>we started this school year, we are currently piloting</a:t>
            </a:r>
            <a:endParaRPr lang="hr-HR" sz="2133" dirty="0">
              <a:latin typeface="Garamond" panose="02020404030301010803" pitchFamily="18" charset="0"/>
            </a:endParaRPr>
          </a:p>
        </p:txBody>
      </p:sp>
      <p:pic>
        <p:nvPicPr>
          <p:cNvPr id="4" name="Slika 3"/>
          <p:cNvPicPr>
            <a:picLocks noChangeAspect="1"/>
          </p:cNvPicPr>
          <p:nvPr/>
        </p:nvPicPr>
        <p:blipFill>
          <a:blip r:embed="rId3"/>
          <a:stretch>
            <a:fillRect/>
          </a:stretch>
        </p:blipFill>
        <p:spPr>
          <a:xfrm>
            <a:off x="5200828" y="5632054"/>
            <a:ext cx="1105504" cy="983573"/>
          </a:xfrm>
          <a:prstGeom prst="rect">
            <a:avLst/>
          </a:prstGeom>
        </p:spPr>
      </p:pic>
    </p:spTree>
    <p:extLst>
      <p:ext uri="{BB962C8B-B14F-4D97-AF65-F5344CB8AC3E}">
        <p14:creationId xmlns:p14="http://schemas.microsoft.com/office/powerpoint/2010/main" val="90914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 grpId="0" animBg="1"/>
      <p:bldP spid="675" grpId="0" animBg="1"/>
      <p:bldP spid="676" grpId="0" animBg="1"/>
      <p:bldP spid="677" grpId="0" animBg="1"/>
      <p:bldP spid="35"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What Is Peer-on-Peer Online Sexual Abuse?</a:t>
            </a:r>
            <a:endParaRPr lang="en-GB" dirty="0"/>
          </a:p>
        </p:txBody>
      </p:sp>
      <p:sp>
        <p:nvSpPr>
          <p:cNvPr id="3" name="Označba mesta vsebine 2"/>
          <p:cNvSpPr>
            <a:spLocks noGrp="1"/>
          </p:cNvSpPr>
          <p:nvPr>
            <p:ph idx="1"/>
          </p:nvPr>
        </p:nvSpPr>
        <p:spPr/>
        <p:txBody>
          <a:bodyPr/>
          <a:lstStyle/>
          <a:p>
            <a:pPr marL="457200" indent="-457200">
              <a:buFont typeface="Arial" panose="020B0604020202020204" pitchFamily="34" charset="0"/>
              <a:buChar char="•"/>
            </a:pPr>
            <a:r>
              <a:rPr lang="en-GB" dirty="0"/>
              <a:t>Non-consensual sexual </a:t>
            </a:r>
            <a:r>
              <a:rPr lang="en-GB" dirty="0" err="1"/>
              <a:t>behaviors</a:t>
            </a:r>
            <a:r>
              <a:rPr lang="en-GB" dirty="0"/>
              <a:t> between peers</a:t>
            </a:r>
          </a:p>
          <a:p>
            <a:pPr marL="457200" indent="-457200">
              <a:buFont typeface="Arial" panose="020B0604020202020204" pitchFamily="34" charset="0"/>
              <a:buChar char="•"/>
            </a:pPr>
            <a:r>
              <a:rPr lang="en-GB" dirty="0"/>
              <a:t>Facilitated via digital platforms</a:t>
            </a:r>
          </a:p>
          <a:p>
            <a:pPr marL="457200" indent="-457200">
              <a:buFont typeface="Arial" panose="020B0604020202020204" pitchFamily="34" charset="0"/>
              <a:buChar char="•"/>
            </a:pPr>
            <a:r>
              <a:rPr lang="en-GB" dirty="0"/>
              <a:t>Includes sexting, sextortion, image-based abuse</a:t>
            </a:r>
          </a:p>
          <a:p>
            <a:pPr marL="457200" indent="-457200">
              <a:buFont typeface="Arial" panose="020B0604020202020204" pitchFamily="34" charset="0"/>
              <a:buChar char="•"/>
            </a:pPr>
            <a:r>
              <a:rPr lang="en-GB" dirty="0"/>
              <a:t>Often overlaps with face-to-face harassment</a:t>
            </a:r>
          </a:p>
        </p:txBody>
      </p:sp>
    </p:spTree>
    <p:extLst>
      <p:ext uri="{BB962C8B-B14F-4D97-AF65-F5344CB8AC3E}">
        <p14:creationId xmlns:p14="http://schemas.microsoft.com/office/powerpoint/2010/main" val="65076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a:xfrm>
            <a:off x="633600" y="103767"/>
            <a:ext cx="10272000" cy="763600"/>
          </a:xfrm>
        </p:spPr>
        <p:style>
          <a:lnRef idx="3">
            <a:schemeClr val="lt1"/>
          </a:lnRef>
          <a:fillRef idx="1">
            <a:schemeClr val="accent2"/>
          </a:fillRef>
          <a:effectRef idx="1">
            <a:schemeClr val="accent2"/>
          </a:effectRef>
          <a:fontRef idx="minor">
            <a:schemeClr val="lt1"/>
          </a:fontRef>
        </p:style>
        <p:txBody>
          <a:bodyPr/>
          <a:lstStyle/>
          <a:p>
            <a:r>
              <a:rPr lang="hr-HR" sz="2800" dirty="0" err="1">
                <a:latin typeface="Garamond" panose="02020404030301010803" pitchFamily="18" charset="0"/>
              </a:rPr>
              <a:t>Primary</a:t>
            </a:r>
            <a:r>
              <a:rPr lang="hr-HR" sz="2800" dirty="0">
                <a:latin typeface="Garamond" panose="02020404030301010803" pitchFamily="18" charset="0"/>
              </a:rPr>
              <a:t> </a:t>
            </a:r>
            <a:r>
              <a:rPr lang="hr-HR" sz="2800" dirty="0" err="1">
                <a:latin typeface="Garamond" panose="02020404030301010803" pitchFamily="18" charset="0"/>
              </a:rPr>
              <a:t>school</a:t>
            </a:r>
            <a:r>
              <a:rPr lang="hr-HR" sz="2800" dirty="0">
                <a:latin typeface="Garamond" panose="02020404030301010803" pitchFamily="18" charset="0"/>
              </a:rPr>
              <a:t> – </a:t>
            </a:r>
            <a:r>
              <a:rPr lang="hr-HR" sz="2800" dirty="0" err="1">
                <a:latin typeface="Garamond" panose="02020404030301010803" pitchFamily="18" charset="0"/>
              </a:rPr>
              <a:t>specific</a:t>
            </a:r>
            <a:r>
              <a:rPr lang="hr-HR" sz="2800" dirty="0">
                <a:latin typeface="Garamond" panose="02020404030301010803" pitchFamily="18" charset="0"/>
              </a:rPr>
              <a:t> </a:t>
            </a:r>
            <a:r>
              <a:rPr lang="hr-HR" sz="2800" dirty="0" err="1">
                <a:latin typeface="Garamond" panose="02020404030301010803" pitchFamily="18" charset="0"/>
              </a:rPr>
              <a:t>goals</a:t>
            </a:r>
            <a:endParaRPr lang="hr-HR" sz="2800" dirty="0">
              <a:latin typeface="Garamond" panose="02020404030301010803" pitchFamily="18" charset="0"/>
            </a:endParaRPr>
          </a:p>
        </p:txBody>
      </p:sp>
      <p:graphicFrame>
        <p:nvGraphicFramePr>
          <p:cNvPr id="5" name="Dijagram 4"/>
          <p:cNvGraphicFramePr/>
          <p:nvPr/>
        </p:nvGraphicFramePr>
        <p:xfrm>
          <a:off x="1324469" y="1919931"/>
          <a:ext cx="7999218" cy="3684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ravokutnik 6"/>
          <p:cNvSpPr/>
          <p:nvPr/>
        </p:nvSpPr>
        <p:spPr>
          <a:xfrm>
            <a:off x="1110601" y="1094983"/>
            <a:ext cx="6795515" cy="420564"/>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r>
              <a:rPr lang="en-GB" sz="2133" dirty="0">
                <a:latin typeface="Garamond" panose="02020404030301010803" pitchFamily="18" charset="0"/>
              </a:rPr>
              <a:t>5 activities were developed for each specific goal</a:t>
            </a:r>
            <a:r>
              <a:rPr lang="hr-HR" sz="2133" dirty="0">
                <a:latin typeface="Garamond" panose="02020404030301010803" pitchFamily="18" charset="0"/>
              </a:rPr>
              <a:t> for </a:t>
            </a:r>
            <a:r>
              <a:rPr lang="hr-HR" sz="2133" dirty="0" err="1">
                <a:latin typeface="Garamond" panose="02020404030301010803" pitchFamily="18" charset="0"/>
              </a:rPr>
              <a:t>each</a:t>
            </a:r>
            <a:r>
              <a:rPr lang="hr-HR" sz="2133" dirty="0">
                <a:latin typeface="Garamond" panose="02020404030301010803" pitchFamily="18" charset="0"/>
              </a:rPr>
              <a:t> </a:t>
            </a:r>
            <a:r>
              <a:rPr lang="hr-HR" sz="2133" dirty="0" err="1">
                <a:latin typeface="Garamond" panose="02020404030301010803" pitchFamily="18" charset="0"/>
              </a:rPr>
              <a:t>class</a:t>
            </a:r>
            <a:endParaRPr lang="hr-HR" sz="2133" dirty="0">
              <a:latin typeface="Garamond" panose="02020404030301010803" pitchFamily="18" charset="0"/>
            </a:endParaRPr>
          </a:p>
        </p:txBody>
      </p:sp>
      <p:sp>
        <p:nvSpPr>
          <p:cNvPr id="8" name="Pravokutnik 6"/>
          <p:cNvSpPr/>
          <p:nvPr/>
        </p:nvSpPr>
        <p:spPr>
          <a:xfrm>
            <a:off x="2877437" y="5908105"/>
            <a:ext cx="8462064" cy="7487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hr-HR" sz="2133" dirty="0">
                <a:latin typeface="Garamond" panose="02020404030301010803" pitchFamily="18" charset="0"/>
              </a:rPr>
              <a:t>T</a:t>
            </a:r>
            <a:r>
              <a:rPr lang="en-GB" sz="2133" dirty="0">
                <a:latin typeface="Garamond" panose="02020404030301010803" pitchFamily="18" charset="0"/>
              </a:rPr>
              <a:t>wo short professional lectures for parents were prepared for each class; PPTs were created</a:t>
            </a:r>
            <a:endParaRPr lang="hr-HR" sz="2133" dirty="0">
              <a:latin typeface="Garamond" panose="02020404030301010803" pitchFamily="18" charset="0"/>
            </a:endParaRPr>
          </a:p>
        </p:txBody>
      </p:sp>
    </p:spTree>
    <p:extLst>
      <p:ext uri="{BB962C8B-B14F-4D97-AF65-F5344CB8AC3E}">
        <p14:creationId xmlns:p14="http://schemas.microsoft.com/office/powerpoint/2010/main" val="13581530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dirty="0">
                <a:latin typeface="Garamond" panose="02020404030301010803" pitchFamily="18" charset="0"/>
              </a:rPr>
              <a:t>S</a:t>
            </a:r>
            <a:r>
              <a:rPr lang="hr-HR" sz="3200" dirty="0" err="1">
                <a:latin typeface="Garamond" panose="02020404030301010803" pitchFamily="18" charset="0"/>
              </a:rPr>
              <a:t>ec</a:t>
            </a:r>
            <a:r>
              <a:rPr lang="en-US" sz="3200" dirty="0">
                <a:latin typeface="Garamond" panose="02020404030301010803" pitchFamily="18" charset="0"/>
              </a:rPr>
              <a:t>u</a:t>
            </a:r>
            <a:r>
              <a:rPr lang="hr-HR" sz="3200" dirty="0" err="1">
                <a:latin typeface="Garamond" panose="02020404030301010803" pitchFamily="18" charset="0"/>
              </a:rPr>
              <a:t>ndary</a:t>
            </a:r>
            <a:r>
              <a:rPr lang="hr-HR" sz="3200" dirty="0">
                <a:latin typeface="Garamond" panose="02020404030301010803" pitchFamily="18" charset="0"/>
              </a:rPr>
              <a:t> </a:t>
            </a:r>
            <a:r>
              <a:rPr lang="hr-HR" sz="3200" dirty="0" err="1">
                <a:latin typeface="Garamond" panose="02020404030301010803" pitchFamily="18" charset="0"/>
              </a:rPr>
              <a:t>school</a:t>
            </a:r>
            <a:r>
              <a:rPr lang="en-US" sz="3200" dirty="0">
                <a:latin typeface="Garamond" panose="02020404030301010803" pitchFamily="18" charset="0"/>
              </a:rPr>
              <a:t> </a:t>
            </a:r>
            <a:r>
              <a:rPr lang="hr-HR" sz="3200" dirty="0">
                <a:latin typeface="Garamond" panose="02020404030301010803" pitchFamily="18" charset="0"/>
              </a:rPr>
              <a:t>- </a:t>
            </a:r>
            <a:r>
              <a:rPr lang="hr-HR" sz="3200" dirty="0" err="1">
                <a:latin typeface="Garamond" panose="02020404030301010803" pitchFamily="18" charset="0"/>
              </a:rPr>
              <a:t>specific</a:t>
            </a:r>
            <a:r>
              <a:rPr lang="hr-HR" sz="3200" dirty="0">
                <a:latin typeface="Garamond" panose="02020404030301010803" pitchFamily="18" charset="0"/>
              </a:rPr>
              <a:t> </a:t>
            </a:r>
            <a:r>
              <a:rPr lang="hr-HR" sz="3200" dirty="0" err="1">
                <a:latin typeface="Garamond" panose="02020404030301010803" pitchFamily="18" charset="0"/>
              </a:rPr>
              <a:t>goals</a:t>
            </a:r>
            <a:endParaRPr lang="hr-HR" sz="3200" dirty="0">
              <a:latin typeface="Garamond" panose="02020404030301010803" pitchFamily="18" charset="0"/>
            </a:endParaRPr>
          </a:p>
        </p:txBody>
      </p:sp>
      <p:graphicFrame>
        <p:nvGraphicFramePr>
          <p:cNvPr id="3" name="Dijagram 2"/>
          <p:cNvGraphicFramePr/>
          <p:nvPr/>
        </p:nvGraphicFramePr>
        <p:xfrm>
          <a:off x="1661625" y="2727414"/>
          <a:ext cx="7910321" cy="2631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Pravokutnik 3"/>
          <p:cNvSpPr/>
          <p:nvPr/>
        </p:nvSpPr>
        <p:spPr>
          <a:xfrm>
            <a:off x="1411707" y="1455986"/>
            <a:ext cx="8812461"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400" dirty="0">
                <a:latin typeface="Garamond" panose="02020404030301010803" pitchFamily="18" charset="0"/>
              </a:rPr>
              <a:t>minimum 2 (3) activities lasting 30/45 minutes in each semester</a:t>
            </a:r>
            <a:r>
              <a:rPr lang="hr-HR" sz="2400" dirty="0">
                <a:latin typeface="Garamond" panose="02020404030301010803" pitchFamily="18" charset="0"/>
              </a:rPr>
              <a:t>; 36 </a:t>
            </a:r>
            <a:r>
              <a:rPr lang="hr-HR" sz="2400" dirty="0" err="1">
                <a:latin typeface="Garamond" panose="02020404030301010803" pitchFamily="18" charset="0"/>
              </a:rPr>
              <a:t>activities</a:t>
            </a:r>
            <a:r>
              <a:rPr lang="hr-HR" sz="2400" dirty="0">
                <a:latin typeface="Garamond" panose="02020404030301010803" pitchFamily="18" charset="0"/>
              </a:rPr>
              <a:t> </a:t>
            </a:r>
            <a:r>
              <a:rPr lang="hr-HR" sz="2400" dirty="0" err="1">
                <a:latin typeface="Garamond" panose="02020404030301010803" pitchFamily="18" charset="0"/>
              </a:rPr>
              <a:t>were</a:t>
            </a:r>
            <a:r>
              <a:rPr lang="hr-HR" sz="2400" dirty="0">
                <a:latin typeface="Garamond" panose="02020404030301010803" pitchFamily="18" charset="0"/>
              </a:rPr>
              <a:t> </a:t>
            </a:r>
            <a:r>
              <a:rPr lang="hr-HR" sz="2400" dirty="0" err="1">
                <a:latin typeface="Garamond" panose="02020404030301010803" pitchFamily="18" charset="0"/>
              </a:rPr>
              <a:t>created</a:t>
            </a:r>
            <a:r>
              <a:rPr lang="hr-HR" sz="2400" dirty="0">
                <a:latin typeface="Garamond" panose="02020404030301010803" pitchFamily="18" charset="0"/>
              </a:rPr>
              <a:t> </a:t>
            </a:r>
          </a:p>
        </p:txBody>
      </p:sp>
      <p:sp>
        <p:nvSpPr>
          <p:cNvPr id="7" name="Pravokutnik 6"/>
          <p:cNvSpPr/>
          <p:nvPr/>
        </p:nvSpPr>
        <p:spPr>
          <a:xfrm>
            <a:off x="2908968" y="5779926"/>
            <a:ext cx="8462064" cy="7487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hr-HR" sz="2133" dirty="0">
                <a:latin typeface="Garamond" panose="02020404030301010803" pitchFamily="18" charset="0"/>
              </a:rPr>
              <a:t>T</a:t>
            </a:r>
            <a:r>
              <a:rPr lang="en-GB" sz="2133" dirty="0">
                <a:latin typeface="Garamond" panose="02020404030301010803" pitchFamily="18" charset="0"/>
              </a:rPr>
              <a:t>wo short professional lectures for parents were prepared for each class; PPTs were created</a:t>
            </a:r>
            <a:endParaRPr lang="hr-HR" sz="2133" dirty="0">
              <a:latin typeface="Garamond" panose="02020404030301010803" pitchFamily="18" charset="0"/>
            </a:endParaRPr>
          </a:p>
        </p:txBody>
      </p:sp>
    </p:spTree>
    <p:extLst>
      <p:ext uri="{BB962C8B-B14F-4D97-AF65-F5344CB8AC3E}">
        <p14:creationId xmlns:p14="http://schemas.microsoft.com/office/powerpoint/2010/main" val="1739523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Grp="1" noChangeArrowheads="1"/>
          </p:cNvSpPr>
          <p:nvPr>
            <p:ph type="title"/>
          </p:nvPr>
        </p:nvSpPr>
        <p:spPr bwMode="auto">
          <a:xfrm>
            <a:off x="966952" y="1727875"/>
            <a:ext cx="5002924" cy="154402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1F1F1F"/>
                </a:solidFill>
                <a:effectLst/>
                <a:latin typeface="Garamond" panose="02020404030301010803" pitchFamily="18" charset="0"/>
              </a:rPr>
              <a:t/>
            </a:r>
            <a:br>
              <a:rPr kumimoji="0" lang="en-US" altLang="en-US" sz="2000" b="0" i="0" u="none" strike="noStrike" cap="none" normalizeH="0" baseline="0" dirty="0">
                <a:ln>
                  <a:noFill/>
                </a:ln>
                <a:solidFill>
                  <a:srgbClr val="1F1F1F"/>
                </a:solidFill>
                <a:effectLst/>
                <a:latin typeface="Garamond" panose="02020404030301010803" pitchFamily="18" charset="0"/>
              </a:rPr>
            </a:br>
            <a:r>
              <a:rPr kumimoji="0" lang="en-US" altLang="en-US" sz="2000" b="0" i="0" u="none" strike="noStrike" cap="none" normalizeH="0" baseline="0" dirty="0">
                <a:ln>
                  <a:noFill/>
                </a:ln>
                <a:solidFill>
                  <a:srgbClr val="1F1F1F"/>
                </a:solidFill>
                <a:effectLst/>
                <a:latin typeface="Garamond" panose="02020404030301010803" pitchFamily="18" charset="0"/>
              </a:rPr>
              <a:t>   </a:t>
            </a:r>
            <a:r>
              <a:rPr lang="en-US" altLang="en-US" sz="2000" dirty="0">
                <a:solidFill>
                  <a:srgbClr val="1F1F1F"/>
                </a:solidFill>
                <a:latin typeface="Garamond" panose="02020404030301010803" pitchFamily="18" charset="0"/>
              </a:rPr>
              <a:t>T</a:t>
            </a:r>
            <a:r>
              <a:rPr kumimoji="0" lang="en-US" altLang="en-US" sz="2000" b="0" i="0" u="none" strike="noStrike" cap="none" normalizeH="0" baseline="0" dirty="0">
                <a:ln>
                  <a:noFill/>
                </a:ln>
                <a:solidFill>
                  <a:srgbClr val="1F1F1F"/>
                </a:solidFill>
                <a:effectLst/>
                <a:latin typeface="Garamond" panose="02020404030301010803" pitchFamily="18" charset="0"/>
              </a:rPr>
              <a:t>here is an opportunity and a need for a              	quality prevention program focused primarily on violence prevention.</a:t>
            </a:r>
            <a:r>
              <a:rPr kumimoji="0" lang="en-US" altLang="en-US" sz="2000" b="0" i="0" u="none" strike="noStrike" cap="none" normalizeH="0" baseline="0" dirty="0">
                <a:ln>
                  <a:noFill/>
                </a:ln>
                <a:solidFill>
                  <a:schemeClr val="tx1"/>
                </a:solidFill>
                <a:effectLst/>
                <a:latin typeface="Garamond" panose="02020404030301010803" pitchFamily="18" charset="0"/>
              </a:rPr>
              <a:t> </a:t>
            </a:r>
            <a:br>
              <a:rPr kumimoji="0" lang="en-US" altLang="en-US" sz="2000" b="0" i="0" u="none" strike="noStrike" cap="none" normalizeH="0" baseline="0" dirty="0">
                <a:ln>
                  <a:noFill/>
                </a:ln>
                <a:solidFill>
                  <a:schemeClr val="tx1"/>
                </a:solidFill>
                <a:effectLst/>
                <a:latin typeface="Garamond" panose="02020404030301010803" pitchFamily="18" charset="0"/>
              </a:rPr>
            </a:br>
            <a:endParaRPr kumimoji="0" lang="en-US" altLang="en-US" sz="2000" b="0" i="0" u="none" strike="noStrike" cap="none" normalizeH="0" baseline="0" dirty="0">
              <a:ln>
                <a:noFill/>
              </a:ln>
              <a:solidFill>
                <a:schemeClr val="tx1"/>
              </a:solidFill>
              <a:effectLst/>
              <a:latin typeface="Garamond" panose="02020404030301010803" pitchFamily="18" charset="0"/>
            </a:endParaRPr>
          </a:p>
        </p:txBody>
      </p:sp>
      <p:pic>
        <p:nvPicPr>
          <p:cNvPr id="4" name="Picture 3"/>
          <p:cNvPicPr>
            <a:picLocks noChangeAspect="1"/>
          </p:cNvPicPr>
          <p:nvPr/>
        </p:nvPicPr>
        <p:blipFill>
          <a:blip r:embed="rId2"/>
          <a:stretch>
            <a:fillRect/>
          </a:stretch>
        </p:blipFill>
        <p:spPr>
          <a:xfrm>
            <a:off x="5739304" y="3133396"/>
            <a:ext cx="5609427" cy="3141279"/>
          </a:xfrm>
          <a:prstGeom prst="rect">
            <a:avLst/>
          </a:prstGeom>
        </p:spPr>
      </p:pic>
    </p:spTree>
    <p:extLst>
      <p:ext uri="{BB962C8B-B14F-4D97-AF65-F5344CB8AC3E}">
        <p14:creationId xmlns:p14="http://schemas.microsoft.com/office/powerpoint/2010/main" val="1501737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02272" y="186450"/>
            <a:ext cx="9987455" cy="1001220"/>
          </a:xfrm>
        </p:spPr>
        <p:style>
          <a:lnRef idx="3">
            <a:schemeClr val="lt1"/>
          </a:lnRef>
          <a:fillRef idx="1">
            <a:schemeClr val="accent2"/>
          </a:fillRef>
          <a:effectRef idx="1">
            <a:schemeClr val="accent2"/>
          </a:effectRef>
          <a:fontRef idx="minor">
            <a:schemeClr val="lt1"/>
          </a:fontRef>
        </p:style>
        <p:txBody>
          <a:bodyPr/>
          <a:lstStyle/>
          <a:p>
            <a:r>
              <a:rPr lang="en-US" sz="2400" dirty="0">
                <a:solidFill>
                  <a:schemeClr val="bg1"/>
                </a:solidFill>
                <a:latin typeface="Garamond" panose="02020404030301010803" pitchFamily="18" charset="0"/>
              </a:rPr>
              <a:t>A plan of an upgrade with the “With Knowledge against Bullying” project </a:t>
            </a:r>
            <a:endParaRPr lang="en-US" sz="2400" dirty="0">
              <a:latin typeface="Garamond" panose="02020404030301010803" pitchFamily="18" charset="0"/>
            </a:endParaRPr>
          </a:p>
        </p:txBody>
      </p:sp>
      <p:graphicFrame>
        <p:nvGraphicFramePr>
          <p:cNvPr id="6" name="Diagram 5"/>
          <p:cNvGraphicFramePr/>
          <p:nvPr/>
        </p:nvGraphicFramePr>
        <p:xfrm>
          <a:off x="287283" y="1839311"/>
          <a:ext cx="11337159" cy="4309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712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800" y="1754935"/>
            <a:ext cx="2990166" cy="1114390"/>
          </a:xfrm>
        </p:spPr>
        <p:style>
          <a:lnRef idx="3">
            <a:schemeClr val="lt1"/>
          </a:lnRef>
          <a:fillRef idx="1">
            <a:schemeClr val="accent2"/>
          </a:fillRef>
          <a:effectRef idx="1">
            <a:schemeClr val="accent2"/>
          </a:effectRef>
          <a:fontRef idx="minor">
            <a:schemeClr val="lt1"/>
          </a:fontRef>
        </p:style>
        <p:txBody>
          <a:bodyPr/>
          <a:lstStyle/>
          <a:p>
            <a:r>
              <a:rPr lang="en-US" sz="2400" dirty="0">
                <a:solidFill>
                  <a:schemeClr val="bg1"/>
                </a:solidFill>
                <a:latin typeface="Garamond" panose="02020404030301010803" pitchFamily="18" charset="0"/>
              </a:rPr>
              <a:t>Cooperation with external institutions</a:t>
            </a:r>
          </a:p>
        </p:txBody>
      </p:sp>
      <p:graphicFrame>
        <p:nvGraphicFramePr>
          <p:cNvPr id="3" name="Diagram 2"/>
          <p:cNvGraphicFramePr/>
          <p:nvPr/>
        </p:nvGraphicFramePr>
        <p:xfrm>
          <a:off x="2053021" y="1129568"/>
          <a:ext cx="972907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ular Callout 3"/>
          <p:cNvSpPr/>
          <p:nvPr/>
        </p:nvSpPr>
        <p:spPr>
          <a:xfrm>
            <a:off x="7619999" y="183637"/>
            <a:ext cx="2638097" cy="1329853"/>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latin typeface="Garamond" panose="02020404030301010803" pitchFamily="18" charset="0"/>
              </a:rPr>
              <a:t>Education for teachers and parents; psychotherapy help</a:t>
            </a:r>
          </a:p>
        </p:txBody>
      </p:sp>
      <p:sp>
        <p:nvSpPr>
          <p:cNvPr id="5" name="Rounded Rectangular Callout 4"/>
          <p:cNvSpPr/>
          <p:nvPr/>
        </p:nvSpPr>
        <p:spPr>
          <a:xfrm>
            <a:off x="9143998" y="1935942"/>
            <a:ext cx="2638097" cy="1329853"/>
          </a:xfrm>
          <a:prstGeom prst="wedgeRoundRect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latin typeface="Garamond" panose="02020404030301010803" pitchFamily="18" charset="0"/>
              </a:rPr>
              <a:t>Mobil teams, help for families in need</a:t>
            </a:r>
          </a:p>
        </p:txBody>
      </p:sp>
      <p:sp>
        <p:nvSpPr>
          <p:cNvPr id="6" name="Rounded Rectangular Callout 5"/>
          <p:cNvSpPr/>
          <p:nvPr/>
        </p:nvSpPr>
        <p:spPr>
          <a:xfrm>
            <a:off x="9291144" y="3546799"/>
            <a:ext cx="2638097" cy="1329853"/>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err="1">
                <a:solidFill>
                  <a:schemeClr val="tx1"/>
                </a:solidFill>
                <a:latin typeface="Garamond" panose="02020404030301010803" pitchFamily="18" charset="0"/>
              </a:rPr>
              <a:t>Cooperaton</a:t>
            </a:r>
            <a:r>
              <a:rPr lang="en-US" dirty="0">
                <a:solidFill>
                  <a:schemeClr val="tx1"/>
                </a:solidFill>
                <a:latin typeface="Garamond" panose="02020404030301010803" pitchFamily="18" charset="0"/>
              </a:rPr>
              <a:t> in cases of violence</a:t>
            </a:r>
          </a:p>
        </p:txBody>
      </p:sp>
      <p:sp>
        <p:nvSpPr>
          <p:cNvPr id="7" name="Rounded Rectangular Callout 6"/>
          <p:cNvSpPr/>
          <p:nvPr/>
        </p:nvSpPr>
        <p:spPr>
          <a:xfrm>
            <a:off x="7619998" y="5389247"/>
            <a:ext cx="2638097" cy="132985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Garamond" panose="02020404030301010803" pitchFamily="18" charset="0"/>
              </a:rPr>
              <a:t>Cooperation in cases of violence</a:t>
            </a:r>
          </a:p>
        </p:txBody>
      </p:sp>
    </p:spTree>
    <p:extLst>
      <p:ext uri="{BB962C8B-B14F-4D97-AF65-F5344CB8AC3E}">
        <p14:creationId xmlns:p14="http://schemas.microsoft.com/office/powerpoint/2010/main" val="4557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7188" y="7020910"/>
            <a:ext cx="72300"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endParaRPr lang="en-US" dirty="0"/>
          </a:p>
        </p:txBody>
      </p:sp>
      <p:sp>
        <p:nvSpPr>
          <p:cNvPr id="4" name="Rectangle 1"/>
          <p:cNvSpPr>
            <a:spLocks noChangeArrowheads="1"/>
          </p:cNvSpPr>
          <p:nvPr/>
        </p:nvSpPr>
        <p:spPr bwMode="auto">
          <a:xfrm>
            <a:off x="714704" y="3290078"/>
            <a:ext cx="4771696" cy="897690"/>
          </a:xfrm>
          <a:prstGeom prst="rect">
            <a:avLst/>
          </a:prstGeom>
          <a:ln/>
        </p:spPr>
        <p:style>
          <a:lnRef idx="3">
            <a:schemeClr val="lt1"/>
          </a:lnRef>
          <a:fillRef idx="1">
            <a:schemeClr val="accent4"/>
          </a:fillRef>
          <a:effectRef idx="1">
            <a:schemeClr val="accent4"/>
          </a:effectRef>
          <a:fontRef idx="minor">
            <a:schemeClr val="lt1"/>
          </a:fontRef>
        </p:style>
        <p:txBody>
          <a:bodyPr vert="horz" wrap="square" lIns="0" tIns="-12696" rIns="0" bIns="-12696" numCol="1" anchor="ctr" anchorCtr="0" compatLnSpc="1">
            <a:prstTxWarp prst="textNoShape">
              <a:avLst/>
            </a:prstTxWarp>
            <a:spAutoFit/>
          </a:bodyPr>
          <a:lstStyle/>
          <a:p>
            <a:pPr lvl="0" eaLnBrk="0" fontAlgn="base" hangingPunct="0">
              <a:spcBef>
                <a:spcPct val="0"/>
              </a:spcBef>
              <a:spcAft>
                <a:spcPct val="0"/>
              </a:spcAft>
            </a:pPr>
            <a:r>
              <a:rPr kumimoji="0" lang="en-US" altLang="en-US" sz="2000" b="0" i="0" u="none" strike="noStrike" cap="none" normalizeH="0" baseline="0" dirty="0">
                <a:ln>
                  <a:noFill/>
                </a:ln>
                <a:solidFill>
                  <a:srgbClr val="1F1F1F"/>
                </a:solidFill>
                <a:effectLst/>
                <a:latin typeface="Garamond" panose="02020404030301010803" pitchFamily="18" charset="0"/>
              </a:rPr>
              <a:t>After piloting the program, we want to train trainers and make program </a:t>
            </a:r>
            <a:r>
              <a:rPr lang="en-US" sz="2000" b="1" dirty="0">
                <a:solidFill>
                  <a:schemeClr val="tx1"/>
                </a:solidFill>
                <a:latin typeface="Garamond" panose="02020404030301010803" pitchFamily="18" charset="0"/>
                <a:ea typeface="+mj-ea"/>
                <a:cs typeface="+mj-cs"/>
              </a:rPr>
              <a:t>With Knowledge against Bullying </a:t>
            </a:r>
            <a:r>
              <a:rPr kumimoji="0" lang="en-US" altLang="en-US" sz="2000" b="0" i="0" u="none" strike="noStrike" cap="none" normalizeH="0" baseline="0" dirty="0">
                <a:ln>
                  <a:noFill/>
                </a:ln>
                <a:solidFill>
                  <a:srgbClr val="1F1F1F"/>
                </a:solidFill>
                <a:effectLst/>
                <a:latin typeface="Garamond" panose="02020404030301010803" pitchFamily="18" charset="0"/>
              </a:rPr>
              <a:t>available to schools.</a:t>
            </a:r>
            <a:r>
              <a:rPr kumimoji="0" lang="en-US" altLang="en-US" sz="2000" b="0" i="0" u="none" strike="noStrike" cap="none" normalizeH="0" baseline="0" dirty="0">
                <a:ln>
                  <a:noFill/>
                </a:ln>
                <a:solidFill>
                  <a:schemeClr val="tx1"/>
                </a:solidFill>
                <a:effectLst/>
                <a:latin typeface="Garamond" panose="02020404030301010803" pitchFamily="18" charset="0"/>
              </a:rPr>
              <a:t> </a:t>
            </a:r>
          </a:p>
        </p:txBody>
      </p:sp>
      <p:pic>
        <p:nvPicPr>
          <p:cNvPr id="6" name="Picture 5"/>
          <p:cNvPicPr>
            <a:picLocks noChangeAspect="1"/>
          </p:cNvPicPr>
          <p:nvPr/>
        </p:nvPicPr>
        <p:blipFill>
          <a:blip r:embed="rId2"/>
          <a:stretch>
            <a:fillRect/>
          </a:stretch>
        </p:blipFill>
        <p:spPr>
          <a:xfrm>
            <a:off x="9783268" y="641130"/>
            <a:ext cx="2408732" cy="3211643"/>
          </a:xfrm>
          <a:prstGeom prst="rect">
            <a:avLst/>
          </a:prstGeom>
        </p:spPr>
      </p:pic>
      <p:pic>
        <p:nvPicPr>
          <p:cNvPr id="7" name="Picture 6"/>
          <p:cNvPicPr>
            <a:picLocks noChangeAspect="1"/>
          </p:cNvPicPr>
          <p:nvPr/>
        </p:nvPicPr>
        <p:blipFill>
          <a:blip r:embed="rId3"/>
          <a:stretch>
            <a:fillRect/>
          </a:stretch>
        </p:blipFill>
        <p:spPr>
          <a:xfrm>
            <a:off x="7222755" y="160976"/>
            <a:ext cx="2190750" cy="2085975"/>
          </a:xfrm>
          <a:prstGeom prst="rect">
            <a:avLst/>
          </a:prstGeom>
        </p:spPr>
      </p:pic>
      <p:pic>
        <p:nvPicPr>
          <p:cNvPr id="8" name="Picture 7"/>
          <p:cNvPicPr>
            <a:picLocks noChangeAspect="1"/>
          </p:cNvPicPr>
          <p:nvPr/>
        </p:nvPicPr>
        <p:blipFill rotWithShape="1">
          <a:blip r:embed="rId4"/>
          <a:srcRect r="57724"/>
          <a:stretch/>
        </p:blipFill>
        <p:spPr>
          <a:xfrm>
            <a:off x="9939992" y="4052013"/>
            <a:ext cx="1965109" cy="2603048"/>
          </a:xfrm>
          <a:prstGeom prst="rect">
            <a:avLst/>
          </a:prstGeom>
        </p:spPr>
      </p:pic>
      <p:pic>
        <p:nvPicPr>
          <p:cNvPr id="9" name="Picture 8"/>
          <p:cNvPicPr>
            <a:picLocks noChangeAspect="1"/>
          </p:cNvPicPr>
          <p:nvPr/>
        </p:nvPicPr>
        <p:blipFill>
          <a:blip r:embed="rId5"/>
          <a:stretch>
            <a:fillRect/>
          </a:stretch>
        </p:blipFill>
        <p:spPr>
          <a:xfrm>
            <a:off x="7028633" y="4301104"/>
            <a:ext cx="2544818" cy="2353957"/>
          </a:xfrm>
          <a:prstGeom prst="rect">
            <a:avLst/>
          </a:prstGeom>
        </p:spPr>
      </p:pic>
      <p:pic>
        <p:nvPicPr>
          <p:cNvPr id="10" name="Picture 9"/>
          <p:cNvPicPr>
            <a:picLocks noChangeAspect="1"/>
          </p:cNvPicPr>
          <p:nvPr/>
        </p:nvPicPr>
        <p:blipFill>
          <a:blip r:embed="rId6"/>
          <a:stretch>
            <a:fillRect/>
          </a:stretch>
        </p:blipFill>
        <p:spPr>
          <a:xfrm>
            <a:off x="3953886" y="221449"/>
            <a:ext cx="2847975" cy="1600200"/>
          </a:xfrm>
          <a:prstGeom prst="rect">
            <a:avLst/>
          </a:prstGeom>
        </p:spPr>
      </p:pic>
      <p:pic>
        <p:nvPicPr>
          <p:cNvPr id="11" name="Picture 10"/>
          <p:cNvPicPr>
            <a:picLocks noChangeAspect="1"/>
          </p:cNvPicPr>
          <p:nvPr/>
        </p:nvPicPr>
        <p:blipFill>
          <a:blip r:embed="rId7"/>
          <a:stretch>
            <a:fillRect/>
          </a:stretch>
        </p:blipFill>
        <p:spPr>
          <a:xfrm>
            <a:off x="4045545" y="4780147"/>
            <a:ext cx="2619375" cy="1743075"/>
          </a:xfrm>
          <a:prstGeom prst="rect">
            <a:avLst/>
          </a:prstGeom>
        </p:spPr>
      </p:pic>
      <p:pic>
        <p:nvPicPr>
          <p:cNvPr id="12" name="Picture 11"/>
          <p:cNvPicPr>
            <a:picLocks noChangeAspect="1"/>
          </p:cNvPicPr>
          <p:nvPr/>
        </p:nvPicPr>
        <p:blipFill>
          <a:blip r:embed="rId8"/>
          <a:stretch>
            <a:fillRect/>
          </a:stretch>
        </p:blipFill>
        <p:spPr>
          <a:xfrm>
            <a:off x="455598" y="4581476"/>
            <a:ext cx="2853890" cy="2140418"/>
          </a:xfrm>
          <a:prstGeom prst="rect">
            <a:avLst/>
          </a:prstGeom>
        </p:spPr>
      </p:pic>
      <p:pic>
        <p:nvPicPr>
          <p:cNvPr id="13" name="Picture 12"/>
          <p:cNvPicPr>
            <a:picLocks noChangeAspect="1"/>
          </p:cNvPicPr>
          <p:nvPr/>
        </p:nvPicPr>
        <p:blipFill>
          <a:blip r:embed="rId9"/>
          <a:stretch>
            <a:fillRect/>
          </a:stretch>
        </p:blipFill>
        <p:spPr>
          <a:xfrm>
            <a:off x="406168" y="1235166"/>
            <a:ext cx="2952750" cy="1552575"/>
          </a:xfrm>
          <a:prstGeom prst="rect">
            <a:avLst/>
          </a:prstGeom>
        </p:spPr>
      </p:pic>
      <p:pic>
        <p:nvPicPr>
          <p:cNvPr id="14" name="Picture 13"/>
          <p:cNvPicPr>
            <a:picLocks noChangeAspect="1"/>
          </p:cNvPicPr>
          <p:nvPr/>
        </p:nvPicPr>
        <p:blipFill rotWithShape="1">
          <a:blip r:embed="rId10"/>
          <a:srcRect r="-3220" b="49489"/>
          <a:stretch/>
        </p:blipFill>
        <p:spPr>
          <a:xfrm>
            <a:off x="5986051" y="2809502"/>
            <a:ext cx="3057690" cy="779408"/>
          </a:xfrm>
          <a:prstGeom prst="rect">
            <a:avLst/>
          </a:prstGeom>
        </p:spPr>
      </p:pic>
    </p:spTree>
    <p:extLst>
      <p:ext uri="{BB962C8B-B14F-4D97-AF65-F5344CB8AC3E}">
        <p14:creationId xmlns:p14="http://schemas.microsoft.com/office/powerpoint/2010/main" val="1211263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endParaRPr lang="hr-HR"/>
          </a:p>
        </p:txBody>
      </p:sp>
      <p:pic>
        <p:nvPicPr>
          <p:cNvPr id="4" name="Slika 2"/>
          <p:cNvPicPr>
            <a:picLocks noChangeAspect="1"/>
          </p:cNvPicPr>
          <p:nvPr/>
        </p:nvPicPr>
        <p:blipFill>
          <a:blip r:embed="rId2"/>
          <a:stretch>
            <a:fillRect/>
          </a:stretch>
        </p:blipFill>
        <p:spPr>
          <a:xfrm>
            <a:off x="4150292" y="1646214"/>
            <a:ext cx="5218003" cy="4562054"/>
          </a:xfrm>
          <a:prstGeom prst="rect">
            <a:avLst/>
          </a:prstGeom>
        </p:spPr>
      </p:pic>
    </p:spTree>
    <p:extLst>
      <p:ext uri="{BB962C8B-B14F-4D97-AF65-F5344CB8AC3E}">
        <p14:creationId xmlns:p14="http://schemas.microsoft.com/office/powerpoint/2010/main" val="4290182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41248" y="3429000"/>
            <a:ext cx="7406642" cy="1927773"/>
          </a:xfrm>
        </p:spPr>
        <p:txBody>
          <a:bodyPr>
            <a:noAutofit/>
          </a:bodyPr>
          <a:lstStyle/>
          <a:p>
            <a:r>
              <a:rPr lang="en-US" sz="4400" dirty="0">
                <a:solidFill>
                  <a:schemeClr val="bg1"/>
                </a:solidFill>
              </a:rPr>
              <a:t>Preventing peer violence        and ensuring quality                  in school environment: </a:t>
            </a:r>
            <a:br>
              <a:rPr lang="en-US" sz="4400" dirty="0">
                <a:solidFill>
                  <a:schemeClr val="bg1"/>
                </a:solidFill>
              </a:rPr>
            </a:br>
            <a:r>
              <a:rPr lang="en-US" sz="4400" dirty="0">
                <a:solidFill>
                  <a:schemeClr val="bg1"/>
                </a:solidFill>
              </a:rPr>
              <a:t>German/Bavarian perspective 	</a:t>
            </a:r>
          </a:p>
        </p:txBody>
      </p:sp>
      <p:sp>
        <p:nvSpPr>
          <p:cNvPr id="5" name="Podnaslov 2"/>
          <p:cNvSpPr txBox="1">
            <a:spLocks/>
          </p:cNvSpPr>
          <p:nvPr/>
        </p:nvSpPr>
        <p:spPr>
          <a:xfrm>
            <a:off x="776494" y="5603630"/>
            <a:ext cx="11039586" cy="113440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4500" dirty="0">
                <a:solidFill>
                  <a:schemeClr val="bg1"/>
                </a:solidFill>
              </a:rPr>
              <a:t>Margit Schmidbauer </a:t>
            </a:r>
            <a:endParaRPr lang="sl-SI" sz="4500" dirty="0">
              <a:solidFill>
                <a:schemeClr val="bg1"/>
              </a:solidFill>
            </a:endParaRPr>
          </a:p>
          <a:p>
            <a:r>
              <a:rPr lang="de-DE" sz="2900" dirty="0">
                <a:solidFill>
                  <a:schemeClr val="bg1"/>
                </a:solidFill>
              </a:rPr>
              <a:t>Quality Agency/The Institute for School Quality and Educational Research (Germany/Bavaria) </a:t>
            </a:r>
          </a:p>
          <a:p>
            <a:r>
              <a:rPr lang="sl-SI" sz="2300" dirty="0">
                <a:solidFill>
                  <a:schemeClr val="bg1"/>
                </a:solidFill>
              </a:rPr>
              <a:t>Ljubljana, 21/5/2025</a:t>
            </a:r>
            <a:endParaRPr lang="en-US" sz="2300" dirty="0">
              <a:solidFill>
                <a:schemeClr val="bg1"/>
              </a:solidFill>
            </a:endParaRPr>
          </a:p>
        </p:txBody>
      </p:sp>
      <p:pic>
        <p:nvPicPr>
          <p:cNvPr id="6" name="Grafik 5">
            <a:extLst>
              <a:ext uri="{FF2B5EF4-FFF2-40B4-BE49-F238E27FC236}">
                <a16:creationId xmlns:a16="http://schemas.microsoft.com/office/drawing/2014/main" id="{FD8AA1F6-5A85-46E1-8263-ADF25B34BED4}"/>
              </a:ext>
            </a:extLst>
          </p:cNvPr>
          <p:cNvPicPr>
            <a:picLocks noChangeAspect="1"/>
          </p:cNvPicPr>
          <p:nvPr/>
        </p:nvPicPr>
        <p:blipFill rotWithShape="1">
          <a:blip r:embed="rId3">
            <a:extLst>
              <a:ext uri="{28A0092B-C50C-407E-A947-70E740481C1C}">
                <a14:useLocalDpi xmlns:a14="http://schemas.microsoft.com/office/drawing/2010/main" val="0"/>
              </a:ext>
            </a:extLst>
          </a:blip>
          <a:srcRect l="6819" t="2195" r="8526"/>
          <a:stretch/>
        </p:blipFill>
        <p:spPr>
          <a:xfrm>
            <a:off x="8220152" y="1460315"/>
            <a:ext cx="2976168" cy="3769156"/>
          </a:xfrm>
          <a:prstGeom prst="rect">
            <a:avLst/>
          </a:prstGeom>
        </p:spPr>
      </p:pic>
    </p:spTree>
    <p:extLst>
      <p:ext uri="{BB962C8B-B14F-4D97-AF65-F5344CB8AC3E}">
        <p14:creationId xmlns:p14="http://schemas.microsoft.com/office/powerpoint/2010/main" val="3575227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A95BB78F-C3C2-44FF-A0DF-FCF5AAED6AA0}"/>
              </a:ext>
            </a:extLst>
          </p:cNvPr>
          <p:cNvGraphicFramePr/>
          <p:nvPr/>
        </p:nvGraphicFramePr>
        <p:xfrm>
          <a:off x="1790700" y="1948577"/>
          <a:ext cx="8012430" cy="41434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feld 5">
            <a:extLst>
              <a:ext uri="{FF2B5EF4-FFF2-40B4-BE49-F238E27FC236}">
                <a16:creationId xmlns:a16="http://schemas.microsoft.com/office/drawing/2014/main" id="{F7C24944-0FB8-46C1-82EF-8FF3CBFE83F0}"/>
              </a:ext>
            </a:extLst>
          </p:cNvPr>
          <p:cNvSpPr txBox="1"/>
          <p:nvPr/>
        </p:nvSpPr>
        <p:spPr>
          <a:xfrm>
            <a:off x="2686050" y="5244051"/>
            <a:ext cx="7715250" cy="369332"/>
          </a:xfrm>
          <a:prstGeom prst="rect">
            <a:avLst/>
          </a:prstGeom>
          <a:noFill/>
        </p:spPr>
        <p:txBody>
          <a:bodyPr wrap="square" rtlCol="0">
            <a:spAutoFit/>
          </a:bodyPr>
          <a:lstStyle/>
          <a:p>
            <a:r>
              <a:rPr lang="de-DE" dirty="0">
                <a:solidFill>
                  <a:schemeClr val="accent1">
                    <a:lumMod val="50000"/>
                  </a:schemeClr>
                </a:solidFill>
                <a:latin typeface="+mj-lt"/>
              </a:rPr>
              <a:t>Common </a:t>
            </a:r>
            <a:r>
              <a:rPr lang="de-DE" dirty="0" err="1">
                <a:solidFill>
                  <a:schemeClr val="accent1">
                    <a:lumMod val="50000"/>
                  </a:schemeClr>
                </a:solidFill>
                <a:latin typeface="+mj-lt"/>
              </a:rPr>
              <a:t>strategy</a:t>
            </a:r>
            <a:r>
              <a:rPr lang="de-DE" dirty="0">
                <a:solidFill>
                  <a:schemeClr val="accent1">
                    <a:lumMod val="50000"/>
                  </a:schemeClr>
                </a:solidFill>
                <a:latin typeface="+mj-lt"/>
              </a:rPr>
              <a:t> </a:t>
            </a:r>
            <a:r>
              <a:rPr lang="de-DE" dirty="0" err="1">
                <a:solidFill>
                  <a:schemeClr val="accent1">
                    <a:lumMod val="50000"/>
                  </a:schemeClr>
                </a:solidFill>
                <a:latin typeface="+mj-lt"/>
              </a:rPr>
              <a:t>for</a:t>
            </a:r>
            <a:r>
              <a:rPr lang="de-DE" dirty="0">
                <a:solidFill>
                  <a:schemeClr val="accent1">
                    <a:lumMod val="50000"/>
                  </a:schemeClr>
                </a:solidFill>
                <a:latin typeface="+mj-lt"/>
              </a:rPr>
              <a:t> </a:t>
            </a:r>
            <a:r>
              <a:rPr lang="de-DE" dirty="0" err="1">
                <a:solidFill>
                  <a:schemeClr val="accent1">
                    <a:lumMod val="50000"/>
                  </a:schemeClr>
                </a:solidFill>
                <a:latin typeface="+mj-lt"/>
              </a:rPr>
              <a:t>the</a:t>
            </a:r>
            <a:r>
              <a:rPr lang="de-DE" dirty="0">
                <a:solidFill>
                  <a:schemeClr val="accent1">
                    <a:lumMod val="50000"/>
                  </a:schemeClr>
                </a:solidFill>
                <a:latin typeface="+mj-lt"/>
              </a:rPr>
              <a:t> </a:t>
            </a:r>
            <a:r>
              <a:rPr lang="de-DE" dirty="0" err="1">
                <a:solidFill>
                  <a:schemeClr val="accent1">
                    <a:lumMod val="50000"/>
                  </a:schemeClr>
                </a:solidFill>
                <a:latin typeface="+mj-lt"/>
              </a:rPr>
              <a:t>prevention</a:t>
            </a:r>
            <a:r>
              <a:rPr lang="de-DE" dirty="0">
                <a:solidFill>
                  <a:schemeClr val="accent1">
                    <a:lumMod val="50000"/>
                  </a:schemeClr>
                </a:solidFill>
                <a:latin typeface="+mj-lt"/>
              </a:rPr>
              <a:t> and </a:t>
            </a:r>
            <a:r>
              <a:rPr lang="de-DE" dirty="0" err="1">
                <a:solidFill>
                  <a:schemeClr val="accent1">
                    <a:lumMod val="50000"/>
                  </a:schemeClr>
                </a:solidFill>
                <a:latin typeface="+mj-lt"/>
              </a:rPr>
              <a:t>intervention</a:t>
            </a:r>
            <a:r>
              <a:rPr lang="de-DE" dirty="0">
                <a:solidFill>
                  <a:schemeClr val="accent1">
                    <a:lumMod val="50000"/>
                  </a:schemeClr>
                </a:solidFill>
                <a:latin typeface="+mj-lt"/>
              </a:rPr>
              <a:t> </a:t>
            </a:r>
            <a:r>
              <a:rPr lang="de-DE" dirty="0" err="1">
                <a:solidFill>
                  <a:schemeClr val="accent1">
                    <a:lumMod val="50000"/>
                  </a:schemeClr>
                </a:solidFill>
                <a:latin typeface="+mj-lt"/>
              </a:rPr>
              <a:t>of</a:t>
            </a:r>
            <a:r>
              <a:rPr lang="de-DE" dirty="0">
                <a:solidFill>
                  <a:schemeClr val="accent1">
                    <a:lumMod val="50000"/>
                  </a:schemeClr>
                </a:solidFill>
                <a:latin typeface="+mj-lt"/>
              </a:rPr>
              <a:t> </a:t>
            </a:r>
            <a:r>
              <a:rPr lang="de-DE" dirty="0" err="1">
                <a:solidFill>
                  <a:schemeClr val="accent1">
                    <a:lumMod val="50000"/>
                  </a:schemeClr>
                </a:solidFill>
                <a:latin typeface="+mj-lt"/>
              </a:rPr>
              <a:t>bullying</a:t>
            </a:r>
            <a:r>
              <a:rPr lang="de-DE" dirty="0">
                <a:solidFill>
                  <a:schemeClr val="accent1">
                    <a:lumMod val="50000"/>
                  </a:schemeClr>
                </a:solidFill>
                <a:latin typeface="+mj-lt"/>
              </a:rPr>
              <a:t> </a:t>
            </a:r>
          </a:p>
        </p:txBody>
      </p:sp>
      <p:sp>
        <p:nvSpPr>
          <p:cNvPr id="10" name="Titel 1">
            <a:extLst>
              <a:ext uri="{FF2B5EF4-FFF2-40B4-BE49-F238E27FC236}">
                <a16:creationId xmlns:a16="http://schemas.microsoft.com/office/drawing/2014/main" id="{9A3ABB19-8B8F-4F09-ADE8-C76AECB9A039}"/>
              </a:ext>
            </a:extLst>
          </p:cNvPr>
          <p:cNvSpPr>
            <a:spLocks noGrp="1"/>
          </p:cNvSpPr>
          <p:nvPr>
            <p:ph type="title"/>
          </p:nvPr>
        </p:nvSpPr>
        <p:spPr>
          <a:xfrm>
            <a:off x="1530356" y="293035"/>
            <a:ext cx="10272606" cy="1320800"/>
          </a:xfrm>
        </p:spPr>
        <p:txBody>
          <a:bodyPr>
            <a:normAutofit/>
          </a:bodyPr>
          <a:lstStyle/>
          <a:p>
            <a:r>
              <a:rPr lang="de-DE" b="1" dirty="0"/>
              <a:t>Bavaria:                                                                  </a:t>
            </a:r>
            <a:r>
              <a:rPr lang="de-DE" b="1" dirty="0" err="1"/>
              <a:t>Prevention</a:t>
            </a:r>
            <a:r>
              <a:rPr lang="de-DE" b="1" dirty="0"/>
              <a:t> and </a:t>
            </a:r>
            <a:r>
              <a:rPr lang="de-DE" b="1" dirty="0" err="1"/>
              <a:t>intervention</a:t>
            </a:r>
            <a:r>
              <a:rPr lang="de-DE" b="1" dirty="0"/>
              <a:t> </a:t>
            </a:r>
            <a:r>
              <a:rPr lang="de-DE" b="1" dirty="0" err="1"/>
              <a:t>of</a:t>
            </a:r>
            <a:r>
              <a:rPr lang="de-DE" b="1" dirty="0"/>
              <a:t> </a:t>
            </a:r>
            <a:r>
              <a:rPr lang="de-DE" b="1" dirty="0" err="1"/>
              <a:t>bullying</a:t>
            </a:r>
            <a:r>
              <a:rPr lang="de-DE" b="1" dirty="0"/>
              <a:t> </a:t>
            </a:r>
            <a:endParaRPr lang="de-DE" dirty="0"/>
          </a:p>
        </p:txBody>
      </p:sp>
    </p:spTree>
    <p:extLst>
      <p:ext uri="{BB962C8B-B14F-4D97-AF65-F5344CB8AC3E}">
        <p14:creationId xmlns:p14="http://schemas.microsoft.com/office/powerpoint/2010/main" val="649541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FA3B14-CAD6-45B3-9E6C-CD5B24E4B072}"/>
              </a:ext>
            </a:extLst>
          </p:cNvPr>
          <p:cNvSpPr>
            <a:spLocks noGrp="1"/>
          </p:cNvSpPr>
          <p:nvPr>
            <p:ph type="title"/>
          </p:nvPr>
        </p:nvSpPr>
        <p:spPr>
          <a:xfrm>
            <a:off x="1313792" y="-20320"/>
            <a:ext cx="10040007" cy="1325563"/>
          </a:xfrm>
        </p:spPr>
        <p:txBody>
          <a:bodyPr/>
          <a:lstStyle/>
          <a:p>
            <a:r>
              <a:rPr lang="de-DE" b="1" dirty="0"/>
              <a:t>Contents</a:t>
            </a:r>
          </a:p>
        </p:txBody>
      </p:sp>
      <p:sp>
        <p:nvSpPr>
          <p:cNvPr id="4" name="Rectangle 1">
            <a:extLst>
              <a:ext uri="{FF2B5EF4-FFF2-40B4-BE49-F238E27FC236}">
                <a16:creationId xmlns:a16="http://schemas.microsoft.com/office/drawing/2014/main" id="{C3B07FA7-41B5-4B4B-997B-3C65D9DD2DD6}"/>
              </a:ext>
            </a:extLst>
          </p:cNvPr>
          <p:cNvSpPr>
            <a:spLocks noChangeArrowheads="1"/>
          </p:cNvSpPr>
          <p:nvPr/>
        </p:nvSpPr>
        <p:spPr bwMode="auto">
          <a:xfrm>
            <a:off x="602616" y="1502686"/>
            <a:ext cx="11462358"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3200" i="0" u="none" strike="noStrike" cap="none" normalizeH="0" baseline="0" dirty="0">
                <a:ln>
                  <a:noFill/>
                </a:ln>
                <a:solidFill>
                  <a:srgbClr val="FF0000"/>
                </a:solidFill>
                <a:effectLst/>
                <a:latin typeface="+mj-lt"/>
              </a:rPr>
              <a:t>Values </a:t>
            </a:r>
            <a:r>
              <a:rPr kumimoji="0" lang="de-DE" altLang="de-DE" sz="3200" i="0" u="none" strike="noStrike" cap="none" normalizeH="0" baseline="0" dirty="0" err="1">
                <a:ln>
                  <a:noFill/>
                </a:ln>
                <a:solidFill>
                  <a:srgbClr val="FF0000"/>
                </a:solidFill>
                <a:effectLst/>
                <a:latin typeface="+mj-lt"/>
              </a:rPr>
              <a:t>education</a:t>
            </a:r>
            <a:r>
              <a:rPr lang="de-DE" altLang="de-DE" sz="3200" dirty="0">
                <a:solidFill>
                  <a:srgbClr val="FF0000"/>
                </a:solidFill>
                <a:latin typeface="+mj-lt"/>
              </a:rPr>
              <a:t> </a:t>
            </a:r>
            <a:r>
              <a:rPr lang="de-DE" altLang="de-DE" sz="3200" dirty="0" err="1">
                <a:solidFill>
                  <a:srgbClr val="FF0000"/>
                </a:solidFill>
                <a:latin typeface="+mj-lt"/>
              </a:rPr>
              <a:t>p</a:t>
            </a:r>
            <a:r>
              <a:rPr kumimoji="0" lang="de-DE" altLang="de-DE" sz="3200" i="0" u="none" strike="noStrike" cap="none" normalizeH="0" baseline="0" dirty="0" err="1">
                <a:ln>
                  <a:noFill/>
                </a:ln>
                <a:solidFill>
                  <a:srgbClr val="FF0000"/>
                </a:solidFill>
                <a:effectLst/>
                <a:latin typeface="+mj-lt"/>
              </a:rPr>
              <a:t>ortal</a:t>
            </a:r>
            <a:r>
              <a:rPr lang="de-DE" altLang="de-DE" sz="3200" dirty="0">
                <a:solidFill>
                  <a:srgbClr val="FF0000"/>
                </a:solidFill>
                <a:latin typeface="+mj-lt"/>
              </a:rPr>
              <a:t> (ISB)</a:t>
            </a:r>
          </a:p>
          <a:p>
            <a:pPr marR="0" lvl="0" algn="l" defTabSz="914400" rtl="0" eaLnBrk="0" fontAlgn="base" latinLnBrk="0" hangingPunct="0">
              <a:lnSpc>
                <a:spcPct val="100000"/>
              </a:lnSpc>
              <a:spcBef>
                <a:spcPct val="0"/>
              </a:spcBef>
              <a:spcAft>
                <a:spcPct val="0"/>
              </a:spcAft>
              <a:buClrTx/>
              <a:buSzTx/>
              <a:tabLst/>
            </a:pPr>
            <a:endParaRPr lang="de-DE" altLang="de-DE" sz="3200" dirty="0">
              <a:solidFill>
                <a:schemeClr val="bg1"/>
              </a:solidFill>
              <a:latin typeface="+mj-lt"/>
            </a:endParaRPr>
          </a:p>
          <a:p>
            <a:pPr marR="0" lvl="0" algn="l" defTabSz="914400" rtl="0" eaLnBrk="0" fontAlgn="base" latinLnBrk="0" hangingPunct="0">
              <a:lnSpc>
                <a:spcPct val="100000"/>
              </a:lnSpc>
              <a:spcBef>
                <a:spcPct val="0"/>
              </a:spcBef>
              <a:spcAft>
                <a:spcPct val="0"/>
              </a:spcAft>
              <a:buClrTx/>
              <a:buSzTx/>
              <a:tabLst/>
            </a:pPr>
            <a:r>
              <a:rPr lang="de-DE" altLang="de-DE" sz="2400" dirty="0">
                <a:solidFill>
                  <a:schemeClr val="bg1"/>
                </a:solidFill>
                <a:latin typeface="+mj-lt"/>
                <a:sym typeface="Wingdings" panose="05000000000000000000" pitchFamily="2" charset="2"/>
              </a:rPr>
              <a:t>      Curriculum/</a:t>
            </a:r>
            <a:r>
              <a:rPr lang="de-DE" altLang="de-DE" sz="2400" dirty="0" err="1">
                <a:solidFill>
                  <a:schemeClr val="bg1"/>
                </a:solidFill>
                <a:latin typeface="+mj-lt"/>
                <a:sym typeface="Wingdings" panose="05000000000000000000" pitchFamily="2" charset="2"/>
              </a:rPr>
              <a:t>LehrplanPlus</a:t>
            </a:r>
            <a:endParaRPr lang="de-DE" altLang="de-DE" sz="2400" dirty="0">
              <a:solidFill>
                <a:schemeClr val="bg1"/>
              </a:solidFill>
              <a:latin typeface="+mj-lt"/>
            </a:endParaRPr>
          </a:p>
          <a:p>
            <a:pPr marR="0" lvl="0" algn="l" defTabSz="914400" rtl="0" eaLnBrk="0" fontAlgn="base" latinLnBrk="0" hangingPunct="0">
              <a:lnSpc>
                <a:spcPct val="100000"/>
              </a:lnSpc>
              <a:spcBef>
                <a:spcPct val="0"/>
              </a:spcBef>
              <a:spcAft>
                <a:spcPct val="0"/>
              </a:spcAft>
              <a:buClrTx/>
              <a:buSzTx/>
              <a:tabLst/>
            </a:pPr>
            <a:r>
              <a:rPr kumimoji="0" lang="de-DE" altLang="de-DE" sz="2400" i="0" u="none" strike="noStrike" cap="none" normalizeH="0" baseline="0" dirty="0">
                <a:ln>
                  <a:noFill/>
                </a:ln>
                <a:solidFill>
                  <a:schemeClr val="bg1"/>
                </a:solidFill>
                <a:effectLst/>
                <a:latin typeface="+mj-lt"/>
              </a:rPr>
              <a:t>     </a:t>
            </a:r>
            <a:r>
              <a:rPr kumimoji="0" lang="de-DE" altLang="de-DE" sz="2400" i="0" u="none" strike="noStrike" cap="none" normalizeH="0" baseline="0" dirty="0">
                <a:ln>
                  <a:noFill/>
                </a:ln>
                <a:solidFill>
                  <a:schemeClr val="bg1"/>
                </a:solidFill>
                <a:effectLst/>
                <a:latin typeface="+mj-lt"/>
                <a:sym typeface="Wingdings" panose="05000000000000000000" pitchFamily="2" charset="2"/>
              </a:rPr>
              <a:t> </a:t>
            </a:r>
            <a:r>
              <a:rPr lang="de-DE" altLang="de-DE" sz="2400" dirty="0">
                <a:solidFill>
                  <a:schemeClr val="bg1"/>
                </a:solidFill>
                <a:latin typeface="+mj-lt"/>
                <a:sym typeface="Wingdings" panose="05000000000000000000" pitchFamily="2" charset="2"/>
              </a:rPr>
              <a:t>Values-</a:t>
            </a:r>
            <a:r>
              <a:rPr lang="de-DE" altLang="de-DE" sz="2400" dirty="0" err="1">
                <a:solidFill>
                  <a:schemeClr val="bg1"/>
                </a:solidFill>
                <a:latin typeface="+mj-lt"/>
                <a:sym typeface="Wingdings" panose="05000000000000000000" pitchFamily="2" charset="2"/>
              </a:rPr>
              <a:t>based</a:t>
            </a:r>
            <a:r>
              <a:rPr lang="de-DE" altLang="de-DE" sz="2400" dirty="0">
                <a:solidFill>
                  <a:schemeClr val="bg1"/>
                </a:solidFill>
                <a:latin typeface="+mj-lt"/>
                <a:sym typeface="Wingdings" panose="05000000000000000000" pitchFamily="2" charset="2"/>
              </a:rPr>
              <a:t> </a:t>
            </a:r>
            <a:r>
              <a:rPr lang="de-DE" altLang="de-DE" sz="2400" dirty="0" err="1">
                <a:solidFill>
                  <a:schemeClr val="bg1"/>
                </a:solidFill>
                <a:latin typeface="+mj-lt"/>
                <a:sym typeface="Wingdings" panose="05000000000000000000" pitchFamily="2" charset="2"/>
              </a:rPr>
              <a:t>school</a:t>
            </a:r>
            <a:r>
              <a:rPr lang="de-DE" altLang="de-DE" sz="2400" dirty="0">
                <a:solidFill>
                  <a:schemeClr val="bg1"/>
                </a:solidFill>
                <a:latin typeface="+mj-lt"/>
                <a:sym typeface="Wingdings" panose="05000000000000000000" pitchFamily="2" charset="2"/>
              </a:rPr>
              <a:t> </a:t>
            </a:r>
            <a:r>
              <a:rPr lang="de-DE" altLang="de-DE" sz="2400" dirty="0" err="1">
                <a:solidFill>
                  <a:schemeClr val="bg1"/>
                </a:solidFill>
                <a:latin typeface="+mj-lt"/>
                <a:sym typeface="Wingdings" panose="05000000000000000000" pitchFamily="2" charset="2"/>
              </a:rPr>
              <a:t>development</a:t>
            </a:r>
            <a:endParaRPr kumimoji="0" lang="de-DE" altLang="de-DE" sz="2400" i="0" u="none" strike="noStrike" cap="none" normalizeH="0" baseline="0" dirty="0">
              <a:ln>
                <a:noFill/>
              </a:ln>
              <a:solidFill>
                <a:schemeClr val="bg1"/>
              </a:solidFill>
              <a:effectLst/>
              <a:latin typeface="+mj-lt"/>
            </a:endParaRPr>
          </a:p>
          <a:p>
            <a:pPr marR="0" lvl="0" algn="l" defTabSz="914400" rtl="0" eaLnBrk="0" fontAlgn="base" latinLnBrk="0" hangingPunct="0">
              <a:lnSpc>
                <a:spcPct val="100000"/>
              </a:lnSpc>
              <a:spcBef>
                <a:spcPct val="0"/>
              </a:spcBef>
              <a:spcAft>
                <a:spcPct val="0"/>
              </a:spcAft>
              <a:buClrTx/>
              <a:buSzTx/>
              <a:tabLst/>
            </a:pPr>
            <a:r>
              <a:rPr kumimoji="0" lang="de-DE" altLang="de-DE" sz="2400" i="0" u="none" strike="noStrike" cap="none" normalizeH="0" baseline="0" dirty="0">
                <a:ln>
                  <a:noFill/>
                </a:ln>
                <a:solidFill>
                  <a:schemeClr val="bg1"/>
                </a:solidFill>
                <a:effectLst/>
                <a:latin typeface="+mj-lt"/>
              </a:rPr>
              <a:t>     </a:t>
            </a:r>
            <a:r>
              <a:rPr kumimoji="0" lang="de-DE" altLang="de-DE" sz="2400" i="0" u="none" strike="noStrike" cap="none" normalizeH="0" baseline="0" dirty="0">
                <a:ln>
                  <a:noFill/>
                </a:ln>
                <a:solidFill>
                  <a:schemeClr val="bg1"/>
                </a:solidFill>
                <a:effectLst/>
                <a:latin typeface="+mj-lt"/>
                <a:sym typeface="Wingdings" panose="05000000000000000000" pitchFamily="2" charset="2"/>
              </a:rPr>
              <a:t> </a:t>
            </a:r>
            <a:r>
              <a:rPr kumimoji="0" lang="de-DE" altLang="de-DE" sz="2400" i="0" u="none" strike="noStrike" cap="none" normalizeH="0" baseline="0" dirty="0">
                <a:ln>
                  <a:noFill/>
                </a:ln>
                <a:solidFill>
                  <a:schemeClr val="bg1"/>
                </a:solidFill>
                <a:effectLst/>
                <a:latin typeface="+mj-lt"/>
              </a:rPr>
              <a:t>Handouts and </a:t>
            </a:r>
            <a:r>
              <a:rPr kumimoji="0" lang="de-DE" altLang="de-DE" sz="2400" i="0" u="none" strike="noStrike" cap="none" normalizeH="0" baseline="0" dirty="0" err="1">
                <a:ln>
                  <a:noFill/>
                </a:ln>
                <a:solidFill>
                  <a:schemeClr val="bg1"/>
                </a:solidFill>
                <a:effectLst/>
                <a:latin typeface="+mj-lt"/>
              </a:rPr>
              <a:t>information</a:t>
            </a:r>
            <a:r>
              <a:rPr kumimoji="0" lang="de-DE" altLang="de-DE" sz="2400" i="0" u="none" strike="noStrike" cap="none" normalizeH="0" baseline="0" dirty="0">
                <a:ln>
                  <a:noFill/>
                </a:ln>
                <a:solidFill>
                  <a:schemeClr val="bg1"/>
                </a:solidFill>
                <a:effectLst/>
                <a:latin typeface="+mj-lt"/>
              </a:rPr>
              <a:t> material</a:t>
            </a:r>
          </a:p>
          <a:p>
            <a:pPr marR="0" lvl="0" algn="l" defTabSz="914400" rtl="0" eaLnBrk="0" fontAlgn="base" latinLnBrk="0" hangingPunct="0">
              <a:lnSpc>
                <a:spcPct val="100000"/>
              </a:lnSpc>
              <a:spcBef>
                <a:spcPct val="0"/>
              </a:spcBef>
              <a:spcAft>
                <a:spcPct val="0"/>
              </a:spcAft>
              <a:buClrTx/>
              <a:buSzTx/>
              <a:tabLst/>
            </a:pPr>
            <a:r>
              <a:rPr lang="de-DE" altLang="de-DE" sz="2400" dirty="0">
                <a:solidFill>
                  <a:schemeClr val="bg1"/>
                </a:solidFill>
                <a:latin typeface="+mj-lt"/>
              </a:rPr>
              <a:t>     </a:t>
            </a:r>
            <a:r>
              <a:rPr lang="de-DE" altLang="de-DE" sz="2400" dirty="0">
                <a:solidFill>
                  <a:schemeClr val="bg1"/>
                </a:solidFill>
                <a:latin typeface="+mj-lt"/>
                <a:sym typeface="Wingdings" panose="05000000000000000000" pitchFamily="2" charset="2"/>
              </a:rPr>
              <a:t> </a:t>
            </a:r>
            <a:r>
              <a:rPr lang="de-DE" altLang="de-DE" sz="2400" dirty="0" err="1">
                <a:solidFill>
                  <a:schemeClr val="bg1"/>
                </a:solidFill>
                <a:latin typeface="+mj-lt"/>
              </a:rPr>
              <a:t>P</a:t>
            </a:r>
            <a:r>
              <a:rPr kumimoji="0" lang="de-DE" altLang="de-DE" sz="2400" i="0" u="none" strike="noStrike" cap="none" normalizeH="0" baseline="0" dirty="0" err="1">
                <a:ln>
                  <a:noFill/>
                </a:ln>
                <a:solidFill>
                  <a:schemeClr val="bg1"/>
                </a:solidFill>
                <a:effectLst/>
                <a:latin typeface="+mj-lt"/>
              </a:rPr>
              <a:t>revention</a:t>
            </a:r>
            <a:r>
              <a:rPr kumimoji="0" lang="de-DE" altLang="de-DE" sz="2400" i="0" u="none" strike="noStrike" cap="none" normalizeH="0" baseline="0" dirty="0">
                <a:ln>
                  <a:noFill/>
                </a:ln>
                <a:solidFill>
                  <a:schemeClr val="bg1"/>
                </a:solidFill>
                <a:effectLst/>
                <a:latin typeface="+mj-lt"/>
              </a:rPr>
              <a:t> </a:t>
            </a:r>
            <a:r>
              <a:rPr kumimoji="0" lang="de-DE" altLang="de-DE" sz="2400" i="0" u="none" strike="noStrike" cap="none" normalizeH="0" baseline="0" dirty="0" err="1">
                <a:ln>
                  <a:noFill/>
                </a:ln>
                <a:solidFill>
                  <a:schemeClr val="bg1"/>
                </a:solidFill>
                <a:effectLst/>
                <a:latin typeface="+mj-lt"/>
              </a:rPr>
              <a:t>programs</a:t>
            </a:r>
            <a:r>
              <a:rPr kumimoji="0" lang="de-DE" altLang="de-DE" sz="2400" i="0" u="none" strike="noStrike" cap="none" normalizeH="0" baseline="0" dirty="0">
                <a:ln>
                  <a:noFill/>
                </a:ln>
                <a:solidFill>
                  <a:schemeClr val="bg1"/>
                </a:solidFill>
                <a:effectLst/>
                <a:latin typeface="+mj-lt"/>
              </a:rPr>
              <a:t> and </a:t>
            </a:r>
            <a:r>
              <a:rPr kumimoji="0" lang="de-DE" altLang="de-DE" sz="2400" i="0" u="none" strike="noStrike" cap="none" normalizeH="0" baseline="0" dirty="0" err="1">
                <a:ln>
                  <a:noFill/>
                </a:ln>
                <a:solidFill>
                  <a:schemeClr val="bg1"/>
                </a:solidFill>
                <a:effectLst/>
                <a:latin typeface="+mj-lt"/>
              </a:rPr>
              <a:t>projects</a:t>
            </a:r>
            <a:endParaRPr kumimoji="0" lang="de-DE" altLang="de-DE" sz="2400" i="0" u="none" strike="noStrike" cap="none" normalizeH="0" baseline="0" dirty="0">
              <a:ln>
                <a:noFill/>
              </a:ln>
              <a:solidFill>
                <a:schemeClr val="bg1"/>
              </a:solidFill>
              <a:effectLst/>
              <a:latin typeface="+mj-lt"/>
            </a:endParaRPr>
          </a:p>
          <a:p>
            <a:pPr marR="0" lvl="0" algn="l" defTabSz="914400" rtl="0" eaLnBrk="0" fontAlgn="base" latinLnBrk="0" hangingPunct="0">
              <a:lnSpc>
                <a:spcPct val="100000"/>
              </a:lnSpc>
              <a:spcBef>
                <a:spcPct val="0"/>
              </a:spcBef>
              <a:spcAft>
                <a:spcPct val="0"/>
              </a:spcAft>
              <a:buClrTx/>
              <a:buSzTx/>
              <a:tabLst/>
            </a:pPr>
            <a:r>
              <a:rPr lang="de-DE" altLang="de-DE" sz="2400" dirty="0">
                <a:solidFill>
                  <a:schemeClr val="bg1"/>
                </a:solidFill>
                <a:latin typeface="+mj-lt"/>
              </a:rPr>
              <a:t>     </a:t>
            </a:r>
            <a:r>
              <a:rPr lang="de-DE" altLang="de-DE" sz="2400" dirty="0">
                <a:solidFill>
                  <a:schemeClr val="bg1"/>
                </a:solidFill>
                <a:latin typeface="+mj-lt"/>
                <a:sym typeface="Wingdings" panose="05000000000000000000" pitchFamily="2" charset="2"/>
              </a:rPr>
              <a:t> </a:t>
            </a:r>
            <a:r>
              <a:rPr lang="de-DE" altLang="de-DE" sz="2400" dirty="0">
                <a:solidFill>
                  <a:schemeClr val="bg1"/>
                </a:solidFill>
                <a:latin typeface="+mj-lt"/>
              </a:rPr>
              <a:t>Forms </a:t>
            </a:r>
            <a:r>
              <a:rPr lang="de-DE" altLang="de-DE" sz="2400" dirty="0" err="1">
                <a:solidFill>
                  <a:schemeClr val="bg1"/>
                </a:solidFill>
                <a:latin typeface="+mj-lt"/>
              </a:rPr>
              <a:t>of</a:t>
            </a:r>
            <a:r>
              <a:rPr lang="de-DE" altLang="de-DE" sz="2400" dirty="0">
                <a:solidFill>
                  <a:schemeClr val="bg1"/>
                </a:solidFill>
                <a:latin typeface="+mj-lt"/>
              </a:rPr>
              <a:t> </a:t>
            </a:r>
            <a:r>
              <a:rPr lang="de-DE" altLang="de-DE" sz="2400" dirty="0" err="1">
                <a:solidFill>
                  <a:schemeClr val="bg1"/>
                </a:solidFill>
                <a:latin typeface="+mj-lt"/>
              </a:rPr>
              <a:t>n</a:t>
            </a:r>
            <a:r>
              <a:rPr kumimoji="0" lang="de-DE" altLang="de-DE" sz="2400" i="0" u="none" strike="noStrike" cap="none" normalizeH="0" baseline="0" dirty="0" err="1">
                <a:ln>
                  <a:noFill/>
                </a:ln>
                <a:solidFill>
                  <a:schemeClr val="bg1"/>
                </a:solidFill>
                <a:effectLst/>
                <a:latin typeface="+mj-lt"/>
              </a:rPr>
              <a:t>etworking</a:t>
            </a:r>
            <a:r>
              <a:rPr kumimoji="0" lang="de-DE" altLang="de-DE" sz="2400" i="0" u="none" strike="noStrike" cap="none" normalizeH="0" baseline="0" dirty="0">
                <a:ln>
                  <a:noFill/>
                </a:ln>
                <a:solidFill>
                  <a:schemeClr val="bg1"/>
                </a:solidFill>
                <a:effectLst/>
                <a:latin typeface="+mj-lt"/>
              </a:rPr>
              <a:t> and </a:t>
            </a:r>
            <a:r>
              <a:rPr kumimoji="0" lang="de-DE" altLang="de-DE" sz="2400" i="0" u="none" strike="noStrike" cap="none" normalizeH="0" baseline="0" dirty="0" err="1">
                <a:ln>
                  <a:noFill/>
                </a:ln>
                <a:solidFill>
                  <a:schemeClr val="bg1"/>
                </a:solidFill>
                <a:effectLst/>
                <a:latin typeface="+mj-lt"/>
              </a:rPr>
              <a:t>cooperation</a:t>
            </a:r>
            <a:endParaRPr kumimoji="0" lang="de-DE" altLang="de-DE" sz="2400" i="0" u="none" strike="noStrike" cap="none" normalizeH="0" baseline="0" dirty="0">
              <a:ln>
                <a:noFill/>
              </a:ln>
              <a:solidFill>
                <a:schemeClr val="bg1"/>
              </a:solidFill>
              <a:effectLst/>
              <a:latin typeface="+mj-lt"/>
            </a:endParaRPr>
          </a:p>
          <a:p>
            <a:pPr marR="0" lvl="0" algn="l" defTabSz="914400" rtl="0" eaLnBrk="0" fontAlgn="base" latinLnBrk="0" hangingPunct="0">
              <a:lnSpc>
                <a:spcPct val="100000"/>
              </a:lnSpc>
              <a:spcBef>
                <a:spcPct val="0"/>
              </a:spcBef>
              <a:spcAft>
                <a:spcPct val="0"/>
              </a:spcAft>
              <a:buClrTx/>
              <a:buSzTx/>
              <a:tabLst/>
            </a:pPr>
            <a:endParaRPr kumimoji="0" lang="de-DE" altLang="de-DE" sz="2400" i="0" u="none" strike="noStrike" cap="none" normalizeH="0" baseline="0" dirty="0">
              <a:ln>
                <a:noFill/>
              </a:ln>
              <a:solidFill>
                <a:schemeClr val="bg1"/>
              </a:solidFill>
              <a:effectLst/>
              <a:latin typeface="+mj-l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de-DE" altLang="de-DE" sz="2400" dirty="0">
                <a:solidFill>
                  <a:schemeClr val="bg1"/>
                </a:solidFill>
                <a:latin typeface="+mj-lt"/>
              </a:rPr>
              <a:t>Standards </a:t>
            </a:r>
            <a:r>
              <a:rPr lang="de-DE" altLang="de-DE" sz="2400" dirty="0" err="1">
                <a:solidFill>
                  <a:schemeClr val="bg1"/>
                </a:solidFill>
                <a:latin typeface="+mj-lt"/>
              </a:rPr>
              <a:t>of</a:t>
            </a:r>
            <a:r>
              <a:rPr lang="de-DE" altLang="de-DE" sz="2400" dirty="0">
                <a:solidFill>
                  <a:schemeClr val="bg1"/>
                </a:solidFill>
                <a:latin typeface="+mj-lt"/>
              </a:rPr>
              <a:t> </a:t>
            </a:r>
            <a:r>
              <a:rPr lang="de-DE" altLang="de-DE" sz="2400" dirty="0" err="1">
                <a:solidFill>
                  <a:schemeClr val="bg1"/>
                </a:solidFill>
                <a:latin typeface="+mj-lt"/>
              </a:rPr>
              <a:t>the</a:t>
            </a:r>
            <a:r>
              <a:rPr lang="de-DE" altLang="de-DE" sz="2400" dirty="0">
                <a:solidFill>
                  <a:schemeClr val="bg1"/>
                </a:solidFill>
                <a:latin typeface="+mj-lt"/>
              </a:rPr>
              <a:t> </a:t>
            </a:r>
            <a:r>
              <a:rPr lang="de-DE" altLang="de-DE" sz="2400" dirty="0">
                <a:solidFill>
                  <a:srgbClr val="FF0000"/>
                </a:solidFill>
                <a:latin typeface="+mj-lt"/>
              </a:rPr>
              <a:t>Quality Tableau/external </a:t>
            </a:r>
            <a:r>
              <a:rPr lang="de-DE" altLang="de-DE" sz="2400" dirty="0" err="1">
                <a:solidFill>
                  <a:srgbClr val="FF0000"/>
                </a:solidFill>
                <a:latin typeface="+mj-lt"/>
              </a:rPr>
              <a:t>school</a:t>
            </a:r>
            <a:r>
              <a:rPr lang="de-DE" altLang="de-DE" sz="2400" dirty="0">
                <a:solidFill>
                  <a:srgbClr val="FF0000"/>
                </a:solidFill>
                <a:latin typeface="+mj-lt"/>
              </a:rPr>
              <a:t> </a:t>
            </a:r>
            <a:r>
              <a:rPr lang="de-DE" altLang="de-DE" sz="2400" dirty="0" err="1">
                <a:solidFill>
                  <a:srgbClr val="FF0000"/>
                </a:solidFill>
                <a:latin typeface="+mj-lt"/>
              </a:rPr>
              <a:t>evaluation</a:t>
            </a:r>
            <a:endParaRPr lang="de-DE" altLang="de-DE" sz="2400" dirty="0">
              <a:solidFill>
                <a:srgbClr val="FF0000"/>
              </a:solidFill>
              <a:latin typeface="+mj-lt"/>
            </a:endParaRPr>
          </a:p>
          <a:p>
            <a:pPr marL="457200" marR="0" lvl="0" indent="-4572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de-DE" altLang="de-DE" sz="2400" i="0" u="none" strike="noStrike" cap="none" normalizeH="0" baseline="0" dirty="0" err="1">
                <a:ln>
                  <a:noFill/>
                </a:ln>
                <a:solidFill>
                  <a:schemeClr val="bg1"/>
                </a:solidFill>
                <a:effectLst/>
                <a:latin typeface="+mj-lt"/>
              </a:rPr>
              <a:t>Aims</a:t>
            </a:r>
            <a:r>
              <a:rPr kumimoji="0" lang="de-DE" altLang="de-DE" sz="2400" i="0" u="none" strike="noStrike" cap="none" normalizeH="0" baseline="0" dirty="0">
                <a:ln>
                  <a:noFill/>
                </a:ln>
                <a:solidFill>
                  <a:schemeClr val="bg1"/>
                </a:solidFill>
                <a:effectLst/>
                <a:latin typeface="+mj-lt"/>
              </a:rPr>
              <a:t> </a:t>
            </a:r>
            <a:r>
              <a:rPr kumimoji="0" lang="de-DE" altLang="de-DE" sz="2400" i="0" u="none" strike="noStrike" cap="none" normalizeH="0" baseline="0" dirty="0" err="1">
                <a:ln>
                  <a:noFill/>
                </a:ln>
                <a:solidFill>
                  <a:schemeClr val="bg1"/>
                </a:solidFill>
                <a:effectLst/>
                <a:latin typeface="+mj-lt"/>
              </a:rPr>
              <a:t>of</a:t>
            </a:r>
            <a:r>
              <a:rPr kumimoji="0" lang="de-DE" altLang="de-DE" sz="2400" i="0" u="none" strike="noStrike" cap="none" normalizeH="0" baseline="0" dirty="0">
                <a:ln>
                  <a:noFill/>
                </a:ln>
                <a:solidFill>
                  <a:schemeClr val="bg1"/>
                </a:solidFill>
                <a:effectLst/>
                <a:latin typeface="+mj-lt"/>
              </a:rPr>
              <a:t> </a:t>
            </a:r>
            <a:r>
              <a:rPr kumimoji="0" lang="de-DE" altLang="de-DE" sz="2400" i="0" u="none" strike="noStrike" cap="none" normalizeH="0" baseline="0" dirty="0" err="1">
                <a:ln>
                  <a:noFill/>
                </a:ln>
                <a:solidFill>
                  <a:schemeClr val="bg1"/>
                </a:solidFill>
                <a:effectLst/>
                <a:latin typeface="+mj-lt"/>
              </a:rPr>
              <a:t>the</a:t>
            </a:r>
            <a:r>
              <a:rPr kumimoji="0" lang="de-DE" altLang="de-DE" sz="2400" i="0" u="none" strike="noStrike" cap="none" normalizeH="0" baseline="0" dirty="0">
                <a:ln>
                  <a:noFill/>
                </a:ln>
                <a:solidFill>
                  <a:schemeClr val="bg1"/>
                </a:solidFill>
                <a:effectLst/>
                <a:latin typeface="+mj-lt"/>
              </a:rPr>
              <a:t> </a:t>
            </a:r>
            <a:r>
              <a:rPr lang="de-DE" altLang="de-DE" sz="2400" dirty="0" err="1">
                <a:solidFill>
                  <a:schemeClr val="bg1"/>
                </a:solidFill>
                <a:latin typeface="+mj-lt"/>
              </a:rPr>
              <a:t>n</a:t>
            </a:r>
            <a:r>
              <a:rPr kumimoji="0" lang="de-DE" altLang="de-DE" sz="2400" i="0" u="none" strike="noStrike" cap="none" normalizeH="0" baseline="0" dirty="0" err="1">
                <a:ln>
                  <a:noFill/>
                </a:ln>
                <a:solidFill>
                  <a:schemeClr val="bg1"/>
                </a:solidFill>
                <a:effectLst/>
                <a:latin typeface="+mj-lt"/>
              </a:rPr>
              <a:t>ationwide</a:t>
            </a:r>
            <a:r>
              <a:rPr kumimoji="0" lang="de-DE" altLang="de-DE" sz="2400" i="0" u="none" strike="noStrike" cap="none" normalizeH="0" baseline="0" dirty="0">
                <a:ln>
                  <a:noFill/>
                </a:ln>
                <a:solidFill>
                  <a:schemeClr val="bg1"/>
                </a:solidFill>
                <a:effectLst/>
                <a:latin typeface="+mj-lt"/>
              </a:rPr>
              <a:t> </a:t>
            </a:r>
            <a:r>
              <a:rPr kumimoji="0" lang="de-DE" altLang="de-DE" sz="2400" i="0" u="none" strike="noStrike" cap="none" normalizeH="0" baseline="0" dirty="0">
                <a:ln>
                  <a:noFill/>
                </a:ln>
                <a:solidFill>
                  <a:srgbClr val="FF0000"/>
                </a:solidFill>
                <a:effectLst/>
                <a:latin typeface="+mj-lt"/>
              </a:rPr>
              <a:t>„Startchancenprogramm“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5" name="Grafik 4">
            <a:extLst>
              <a:ext uri="{FF2B5EF4-FFF2-40B4-BE49-F238E27FC236}">
                <a16:creationId xmlns:a16="http://schemas.microsoft.com/office/drawing/2014/main" id="{C2FDB926-CB16-4AF3-ABFA-05032CE4EAC4}"/>
              </a:ext>
            </a:extLst>
          </p:cNvPr>
          <p:cNvPicPr>
            <a:picLocks noChangeAspect="1"/>
          </p:cNvPicPr>
          <p:nvPr/>
        </p:nvPicPr>
        <p:blipFill rotWithShape="1">
          <a:blip r:embed="rId3"/>
          <a:srcRect l="8914" t="4147" r="7794" b="51196"/>
          <a:stretch/>
        </p:blipFill>
        <p:spPr>
          <a:xfrm>
            <a:off x="6766560" y="2567755"/>
            <a:ext cx="2807020" cy="1722489"/>
          </a:xfrm>
          <a:prstGeom prst="rect">
            <a:avLst/>
          </a:prstGeom>
        </p:spPr>
      </p:pic>
    </p:spTree>
    <p:extLst>
      <p:ext uri="{BB962C8B-B14F-4D97-AF65-F5344CB8AC3E}">
        <p14:creationId xmlns:p14="http://schemas.microsoft.com/office/powerpoint/2010/main" val="4134004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s-ES" dirty="0" err="1"/>
              <a:t>Technology-Facilitated</a:t>
            </a:r>
            <a:r>
              <a:rPr lang="es-ES" dirty="0"/>
              <a:t> Sexual </a:t>
            </a:r>
            <a:r>
              <a:rPr lang="es-ES" dirty="0" err="1"/>
              <a:t>Violence</a:t>
            </a:r>
            <a:r>
              <a:rPr lang="es-ES" dirty="0"/>
              <a:t> (TFSV)</a:t>
            </a:r>
            <a:endParaRPr lang="en-GB" dirty="0"/>
          </a:p>
        </p:txBody>
      </p:sp>
      <p:sp>
        <p:nvSpPr>
          <p:cNvPr id="3" name="Označba mesta vsebine 2"/>
          <p:cNvSpPr>
            <a:spLocks noGrp="1"/>
          </p:cNvSpPr>
          <p:nvPr>
            <p:ph idx="1"/>
          </p:nvPr>
        </p:nvSpPr>
        <p:spPr/>
        <p:txBody>
          <a:bodyPr/>
          <a:lstStyle/>
          <a:p>
            <a:pPr marL="457200" indent="-457200">
              <a:buFont typeface="Arial" panose="020B0604020202020204" pitchFamily="34" charset="0"/>
              <a:buChar char="•"/>
            </a:pPr>
            <a:r>
              <a:rPr lang="en-GB" dirty="0"/>
              <a:t>Use of digital tools to perpetrate sexual violence</a:t>
            </a:r>
          </a:p>
          <a:p>
            <a:pPr marL="457200" indent="-457200">
              <a:buFont typeface="Arial" panose="020B0604020202020204" pitchFamily="34" charset="0"/>
              <a:buChar char="•"/>
            </a:pPr>
            <a:r>
              <a:rPr lang="en-GB" dirty="0"/>
              <a:t>Non-consensual image sharing (IBSA)</a:t>
            </a:r>
          </a:p>
          <a:p>
            <a:pPr marL="1143000" lvl="1" indent="-457200"/>
            <a:r>
              <a:rPr lang="en-US" dirty="0"/>
              <a:t>“Deepfakes," unsolicited sexts,…</a:t>
            </a:r>
            <a:endParaRPr lang="en-GB" dirty="0"/>
          </a:p>
          <a:p>
            <a:pPr marL="457200" indent="-457200">
              <a:buFont typeface="Arial" panose="020B0604020202020204" pitchFamily="34" charset="0"/>
              <a:buChar char="•"/>
            </a:pPr>
            <a:r>
              <a:rPr lang="en-GB" dirty="0"/>
              <a:t>Coercion via digital channels</a:t>
            </a:r>
          </a:p>
          <a:p>
            <a:pPr marL="457200" indent="-457200">
              <a:buFont typeface="Arial" panose="020B0604020202020204" pitchFamily="34" charset="0"/>
              <a:buChar char="•"/>
            </a:pPr>
            <a:r>
              <a:rPr lang="en-GB" dirty="0"/>
              <a:t>Often occurs in relationships (e.g., cyber-dating abuse)</a:t>
            </a:r>
          </a:p>
        </p:txBody>
      </p:sp>
    </p:spTree>
    <p:extLst>
      <p:ext uri="{BB962C8B-B14F-4D97-AF65-F5344CB8AC3E}">
        <p14:creationId xmlns:p14="http://schemas.microsoft.com/office/powerpoint/2010/main" val="3782560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648964-49AB-4A2B-8E47-27BAF47DD279}"/>
              </a:ext>
            </a:extLst>
          </p:cNvPr>
          <p:cNvSpPr txBox="1"/>
          <p:nvPr/>
        </p:nvSpPr>
        <p:spPr>
          <a:xfrm>
            <a:off x="257653" y="1318022"/>
            <a:ext cx="11676694" cy="5539978"/>
          </a:xfrm>
          <a:prstGeom prst="rect">
            <a:avLst/>
          </a:prstGeom>
          <a:noFill/>
        </p:spPr>
        <p:txBody>
          <a:bodyPr wrap="square" rtlCol="0">
            <a:spAutoFit/>
          </a:bodyPr>
          <a:lstStyle/>
          <a:p>
            <a:endParaRPr lang="de-DE" dirty="0"/>
          </a:p>
          <a:p>
            <a:r>
              <a:rPr lang="en-US" sz="2400" b="1" dirty="0">
                <a:solidFill>
                  <a:srgbClr val="FF0000"/>
                </a:solidFill>
                <a:latin typeface="+mj-lt"/>
              </a:rPr>
              <a:t>Main and upbringing goals  </a:t>
            </a:r>
            <a:r>
              <a:rPr lang="en-US" sz="2400" b="1" dirty="0">
                <a:solidFill>
                  <a:srgbClr val="FF0000"/>
                </a:solidFill>
                <a:latin typeface="+mj-lt"/>
                <a:sym typeface="Wingdings" panose="05000000000000000000" pitchFamily="2" charset="2"/>
              </a:rPr>
              <a:t> </a:t>
            </a:r>
            <a:r>
              <a:rPr lang="en-US" sz="2400" b="1" dirty="0">
                <a:solidFill>
                  <a:srgbClr val="FF0000"/>
                </a:solidFill>
                <a:latin typeface="+mj-lt"/>
              </a:rPr>
              <a:t>Bavarian constitution: </a:t>
            </a:r>
          </a:p>
          <a:p>
            <a:endParaRPr lang="en-US" sz="2000" dirty="0">
              <a:solidFill>
                <a:schemeClr val="bg1"/>
              </a:solidFill>
              <a:latin typeface="+mj-lt"/>
            </a:endParaRPr>
          </a:p>
          <a:p>
            <a:endParaRPr lang="en-US" sz="2000" dirty="0">
              <a:solidFill>
                <a:schemeClr val="bg1"/>
              </a:solidFill>
              <a:latin typeface="+mj-lt"/>
            </a:endParaRPr>
          </a:p>
          <a:p>
            <a:endParaRPr lang="en-US" sz="2000" dirty="0">
              <a:solidFill>
                <a:schemeClr val="bg1"/>
              </a:solidFill>
              <a:latin typeface="+mj-lt"/>
            </a:endParaRPr>
          </a:p>
          <a:p>
            <a:endParaRPr lang="en-US" sz="2000" dirty="0">
              <a:solidFill>
                <a:schemeClr val="bg1"/>
              </a:solidFill>
            </a:endParaRPr>
          </a:p>
          <a:p>
            <a:endParaRPr lang="en-US" sz="2000" dirty="0">
              <a:solidFill>
                <a:schemeClr val="bg1"/>
              </a:solidFill>
            </a:endParaRPr>
          </a:p>
          <a:p>
            <a:r>
              <a:rPr lang="en-US" sz="2400" dirty="0">
                <a:solidFill>
                  <a:schemeClr val="bg1"/>
                </a:solidFill>
              </a:rPr>
              <a:t>(1) Schools should not only impart knowledge and skills, but also develop heart and character.</a:t>
            </a:r>
          </a:p>
          <a:p>
            <a:r>
              <a:rPr lang="en-US" sz="2400" dirty="0">
                <a:solidFill>
                  <a:schemeClr val="bg1"/>
                </a:solidFill>
              </a:rPr>
              <a:t>(2) The primary educational goals are reverence for God, respect for religious beliefs and human dignity, self-control, a sense of responsibility and willingness to take responsibility, willingness to help, openness to everything that is true, good and beautiful and a sense of responsibility for nature and the environment.</a:t>
            </a:r>
          </a:p>
          <a:p>
            <a:r>
              <a:rPr lang="en-US" sz="2400" dirty="0">
                <a:solidFill>
                  <a:schemeClr val="bg1"/>
                </a:solidFill>
              </a:rPr>
              <a:t>(3) The students are to be educated in the spirit of democracy, in love for the Bavarian homeland and the German people and in the spirit of international reconciliation.</a:t>
            </a:r>
          </a:p>
          <a:p>
            <a:endParaRPr lang="en-US" sz="2000" dirty="0">
              <a:solidFill>
                <a:schemeClr val="bg1"/>
              </a:solidFill>
            </a:endParaRPr>
          </a:p>
        </p:txBody>
      </p:sp>
      <p:sp>
        <p:nvSpPr>
          <p:cNvPr id="8" name="Titel 1">
            <a:extLst>
              <a:ext uri="{FF2B5EF4-FFF2-40B4-BE49-F238E27FC236}">
                <a16:creationId xmlns:a16="http://schemas.microsoft.com/office/drawing/2014/main" id="{13C05852-EA45-4E39-9E89-35A90CE030D6}"/>
              </a:ext>
            </a:extLst>
          </p:cNvPr>
          <p:cNvSpPr>
            <a:spLocks noGrp="1"/>
          </p:cNvSpPr>
          <p:nvPr>
            <p:ph type="title"/>
          </p:nvPr>
        </p:nvSpPr>
        <p:spPr>
          <a:xfrm>
            <a:off x="1751000" y="357791"/>
            <a:ext cx="7831642"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 </a:t>
            </a:r>
            <a:br>
              <a:rPr lang="de-DE" b="1" dirty="0"/>
            </a:br>
            <a:r>
              <a:rPr lang="de-DE" b="1" dirty="0"/>
              <a:t>Curriculum/</a:t>
            </a:r>
            <a:r>
              <a:rPr lang="de-DE" b="1" dirty="0" err="1"/>
              <a:t>LehrplanPlus</a:t>
            </a:r>
            <a:endParaRPr lang="de-DE" b="1" dirty="0"/>
          </a:p>
        </p:txBody>
      </p:sp>
      <p:pic>
        <p:nvPicPr>
          <p:cNvPr id="4" name="Grafik 3">
            <a:extLst>
              <a:ext uri="{FF2B5EF4-FFF2-40B4-BE49-F238E27FC236}">
                <a16:creationId xmlns:a16="http://schemas.microsoft.com/office/drawing/2014/main" id="{0E1D3DEB-76BE-4B67-8FD3-123FC0A59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496" y="2164637"/>
            <a:ext cx="1994310" cy="1145836"/>
          </a:xfrm>
          <a:prstGeom prst="rect">
            <a:avLst/>
          </a:prstGeom>
        </p:spPr>
      </p:pic>
    </p:spTree>
    <p:extLst>
      <p:ext uri="{BB962C8B-B14F-4D97-AF65-F5344CB8AC3E}">
        <p14:creationId xmlns:p14="http://schemas.microsoft.com/office/powerpoint/2010/main" val="82581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648964-49AB-4A2B-8E47-27BAF47DD279}"/>
              </a:ext>
            </a:extLst>
          </p:cNvPr>
          <p:cNvSpPr txBox="1"/>
          <p:nvPr/>
        </p:nvSpPr>
        <p:spPr>
          <a:xfrm>
            <a:off x="308714" y="1832706"/>
            <a:ext cx="11384568" cy="3693319"/>
          </a:xfrm>
          <a:prstGeom prst="rect">
            <a:avLst/>
          </a:prstGeom>
          <a:noFill/>
        </p:spPr>
        <p:txBody>
          <a:bodyPr wrap="square" rtlCol="0">
            <a:spAutoFit/>
          </a:bodyPr>
          <a:lstStyle/>
          <a:p>
            <a:r>
              <a:rPr lang="en-US" sz="2400" b="1" dirty="0">
                <a:solidFill>
                  <a:srgbClr val="FF0000"/>
                </a:solidFill>
                <a:latin typeface="+mj-lt"/>
              </a:rPr>
              <a:t>Interdisciplinary goals: Value education </a:t>
            </a:r>
          </a:p>
          <a:p>
            <a:endParaRPr lang="en-US" sz="2400" dirty="0">
              <a:solidFill>
                <a:schemeClr val="bg1"/>
              </a:solidFill>
              <a:latin typeface="+mj-lt"/>
            </a:endParaRPr>
          </a:p>
          <a:p>
            <a:r>
              <a:rPr lang="en-US" sz="2400" dirty="0">
                <a:solidFill>
                  <a:schemeClr val="bg1"/>
                </a:solidFill>
                <a:latin typeface="+mj-lt"/>
              </a:rPr>
              <a:t>The students encounter the diversity of meaning and values ​​in an open and globalized society. They deal with the different answers to questions of meaning in order to find their own, reflected values ​​in political, religious and social contexts. </a:t>
            </a:r>
          </a:p>
          <a:p>
            <a:r>
              <a:rPr lang="en-US" sz="2400" dirty="0">
                <a:solidFill>
                  <a:schemeClr val="bg1"/>
                </a:solidFill>
                <a:latin typeface="+mj-lt"/>
              </a:rPr>
              <a:t>The Christian view of humanity and the educational goals derived from it are the basis and guiding perspective for respect for life and human dignity. The students respect different beliefs and act open-minded and tolerant in a plural society.                         </a:t>
            </a:r>
            <a:endParaRPr lang="de-DE" sz="2400" dirty="0">
              <a:solidFill>
                <a:schemeClr val="bg1"/>
              </a:solidFill>
              <a:latin typeface="+mj-lt"/>
            </a:endParaRPr>
          </a:p>
          <a:p>
            <a:endParaRPr lang="en-US" sz="2400" dirty="0">
              <a:solidFill>
                <a:schemeClr val="bg1"/>
              </a:solidFill>
              <a:latin typeface="+mj-lt"/>
            </a:endParaRPr>
          </a:p>
          <a:p>
            <a:pPr marL="285750" indent="-285750">
              <a:buFont typeface="Arial" panose="020B0604020202020204" pitchFamily="34" charset="0"/>
              <a:buChar char="•"/>
            </a:pPr>
            <a:endParaRPr lang="de-DE" dirty="0"/>
          </a:p>
        </p:txBody>
      </p:sp>
      <p:sp>
        <p:nvSpPr>
          <p:cNvPr id="10" name="Titel 1">
            <a:extLst>
              <a:ext uri="{FF2B5EF4-FFF2-40B4-BE49-F238E27FC236}">
                <a16:creationId xmlns:a16="http://schemas.microsoft.com/office/drawing/2014/main" id="{BBE2BD9F-AA4A-4911-AA2D-0C920648332C}"/>
              </a:ext>
            </a:extLst>
          </p:cNvPr>
          <p:cNvSpPr>
            <a:spLocks noGrp="1"/>
          </p:cNvSpPr>
          <p:nvPr>
            <p:ph type="title"/>
          </p:nvPr>
        </p:nvSpPr>
        <p:spPr>
          <a:xfrm>
            <a:off x="1751000" y="357791"/>
            <a:ext cx="7831642"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 </a:t>
            </a:r>
            <a:br>
              <a:rPr lang="de-DE" b="1" dirty="0"/>
            </a:br>
            <a:r>
              <a:rPr lang="de-DE" b="1" dirty="0"/>
              <a:t>Curriculum/</a:t>
            </a:r>
            <a:r>
              <a:rPr lang="de-DE" b="1" dirty="0" err="1"/>
              <a:t>LehrplanPlus</a:t>
            </a:r>
            <a:endParaRPr lang="de-DE" b="1" dirty="0"/>
          </a:p>
        </p:txBody>
      </p:sp>
    </p:spTree>
    <p:extLst>
      <p:ext uri="{BB962C8B-B14F-4D97-AF65-F5344CB8AC3E}">
        <p14:creationId xmlns:p14="http://schemas.microsoft.com/office/powerpoint/2010/main" val="88837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04BE7C3E-783B-4AAF-8AA7-2D7484BAEA34}"/>
              </a:ext>
            </a:extLst>
          </p:cNvPr>
          <p:cNvSpPr/>
          <p:nvPr/>
        </p:nvSpPr>
        <p:spPr>
          <a:xfrm>
            <a:off x="326872" y="2033631"/>
            <a:ext cx="5339949" cy="3323987"/>
          </a:xfrm>
          <a:prstGeom prst="rect">
            <a:avLst/>
          </a:prstGeom>
        </p:spPr>
        <p:txBody>
          <a:bodyPr wrap="square">
            <a:spAutoFit/>
          </a:bodyPr>
          <a:lstStyle/>
          <a:p>
            <a:r>
              <a:rPr lang="en-US" sz="2400" b="1" dirty="0">
                <a:solidFill>
                  <a:srgbClr val="FF0000"/>
                </a:solidFill>
                <a:latin typeface="+mj-lt"/>
              </a:rPr>
              <a:t>Subject-specific goals</a:t>
            </a:r>
          </a:p>
          <a:p>
            <a:endParaRPr lang="en-US" sz="2400" dirty="0">
              <a:solidFill>
                <a:schemeClr val="bg1"/>
              </a:solidFill>
              <a:latin typeface="+mj-lt"/>
            </a:endParaRPr>
          </a:p>
          <a:p>
            <a:r>
              <a:rPr lang="en-US" sz="2400" dirty="0">
                <a:solidFill>
                  <a:schemeClr val="bg1"/>
                </a:solidFill>
                <a:latin typeface="+mj-lt"/>
              </a:rPr>
              <a:t>In </a:t>
            </a:r>
            <a:r>
              <a:rPr lang="en-US" sz="2400" b="1" dirty="0">
                <a:solidFill>
                  <a:schemeClr val="bg1"/>
                </a:solidFill>
                <a:latin typeface="+mj-lt"/>
              </a:rPr>
              <a:t>the </a:t>
            </a:r>
            <a:r>
              <a:rPr lang="en-US" sz="2400" b="1" dirty="0">
                <a:solidFill>
                  <a:srgbClr val="FF0000"/>
                </a:solidFill>
                <a:latin typeface="+mj-lt"/>
              </a:rPr>
              <a:t>individual subject profiles of the subjects in the different types of schools</a:t>
            </a:r>
            <a:r>
              <a:rPr lang="en-US" sz="2400" b="1" dirty="0">
                <a:solidFill>
                  <a:schemeClr val="bg1"/>
                </a:solidFill>
                <a:latin typeface="+mj-lt"/>
              </a:rPr>
              <a:t>, </a:t>
            </a:r>
            <a:r>
              <a:rPr lang="en-US" sz="2400" dirty="0">
                <a:solidFill>
                  <a:schemeClr val="bg1"/>
                </a:solidFill>
                <a:latin typeface="+mj-lt"/>
              </a:rPr>
              <a:t>values ​​education is also explicitly mentioned in many cases. </a:t>
            </a:r>
          </a:p>
          <a:p>
            <a:endParaRPr lang="en-US" sz="2400" b="1" dirty="0">
              <a:solidFill>
                <a:schemeClr val="bg1"/>
              </a:solidFill>
              <a:latin typeface="+mj-lt"/>
            </a:endParaRPr>
          </a:p>
          <a:p>
            <a:endParaRPr lang="en-US" sz="2400" dirty="0">
              <a:solidFill>
                <a:schemeClr val="bg1"/>
              </a:solidFill>
              <a:latin typeface="+mj-lt"/>
            </a:endParaRPr>
          </a:p>
          <a:p>
            <a:endParaRPr lang="en-US" dirty="0"/>
          </a:p>
        </p:txBody>
      </p:sp>
      <p:sp>
        <p:nvSpPr>
          <p:cNvPr id="2" name="Rechteck 1">
            <a:extLst>
              <a:ext uri="{FF2B5EF4-FFF2-40B4-BE49-F238E27FC236}">
                <a16:creationId xmlns:a16="http://schemas.microsoft.com/office/drawing/2014/main" id="{F3E6A110-2D11-4122-A0FD-AB355C674550}"/>
              </a:ext>
            </a:extLst>
          </p:cNvPr>
          <p:cNvSpPr/>
          <p:nvPr/>
        </p:nvSpPr>
        <p:spPr>
          <a:xfrm>
            <a:off x="511114" y="6192594"/>
            <a:ext cx="3890873" cy="369332"/>
          </a:xfrm>
          <a:prstGeom prst="rect">
            <a:avLst/>
          </a:prstGeom>
        </p:spPr>
        <p:txBody>
          <a:bodyPr wrap="none">
            <a:spAutoFit/>
          </a:bodyPr>
          <a:lstStyle/>
          <a:p>
            <a:r>
              <a:rPr lang="de-DE" dirty="0"/>
              <a:t>https://www.wertebildung.bayern.de/</a:t>
            </a:r>
          </a:p>
        </p:txBody>
      </p:sp>
      <p:sp>
        <p:nvSpPr>
          <p:cNvPr id="9" name="Titel 1">
            <a:extLst>
              <a:ext uri="{FF2B5EF4-FFF2-40B4-BE49-F238E27FC236}">
                <a16:creationId xmlns:a16="http://schemas.microsoft.com/office/drawing/2014/main" id="{5D516A4E-D3ED-41AB-9A29-B3F58341EDCD}"/>
              </a:ext>
            </a:extLst>
          </p:cNvPr>
          <p:cNvSpPr>
            <a:spLocks noGrp="1"/>
          </p:cNvSpPr>
          <p:nvPr>
            <p:ph type="title"/>
          </p:nvPr>
        </p:nvSpPr>
        <p:spPr>
          <a:xfrm>
            <a:off x="1751000" y="357791"/>
            <a:ext cx="7831642"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 </a:t>
            </a:r>
            <a:br>
              <a:rPr lang="de-DE" b="1" dirty="0"/>
            </a:br>
            <a:r>
              <a:rPr lang="de-DE" b="1" dirty="0"/>
              <a:t>Curriculum/</a:t>
            </a:r>
            <a:r>
              <a:rPr lang="de-DE" b="1" dirty="0" err="1"/>
              <a:t>LehrplanPlus</a:t>
            </a:r>
            <a:endParaRPr lang="de-DE" b="1" dirty="0"/>
          </a:p>
        </p:txBody>
      </p:sp>
      <p:pic>
        <p:nvPicPr>
          <p:cNvPr id="4" name="Grafik 3">
            <a:extLst>
              <a:ext uri="{FF2B5EF4-FFF2-40B4-BE49-F238E27FC236}">
                <a16:creationId xmlns:a16="http://schemas.microsoft.com/office/drawing/2014/main" id="{1A97FB03-9DC3-4EC6-A716-DCA6486C8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4080" y="1777683"/>
            <a:ext cx="4859517" cy="4145598"/>
          </a:xfrm>
          <a:prstGeom prst="rect">
            <a:avLst/>
          </a:prstGeom>
        </p:spPr>
      </p:pic>
      <p:sp>
        <p:nvSpPr>
          <p:cNvPr id="3" name="Pfeil: nach oben 2">
            <a:extLst>
              <a:ext uri="{FF2B5EF4-FFF2-40B4-BE49-F238E27FC236}">
                <a16:creationId xmlns:a16="http://schemas.microsoft.com/office/drawing/2014/main" id="{E57F3156-BDB0-4480-9124-A7FC10D710FD}"/>
              </a:ext>
            </a:extLst>
          </p:cNvPr>
          <p:cNvSpPr/>
          <p:nvPr/>
        </p:nvSpPr>
        <p:spPr>
          <a:xfrm rot="5400000">
            <a:off x="5128592" y="3906080"/>
            <a:ext cx="538230" cy="7951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Pfeil: nach oben 6">
            <a:extLst>
              <a:ext uri="{FF2B5EF4-FFF2-40B4-BE49-F238E27FC236}">
                <a16:creationId xmlns:a16="http://schemas.microsoft.com/office/drawing/2014/main" id="{C5F2DE75-B94D-4421-8185-5C8B16E46E49}"/>
              </a:ext>
            </a:extLst>
          </p:cNvPr>
          <p:cNvSpPr/>
          <p:nvPr/>
        </p:nvSpPr>
        <p:spPr>
          <a:xfrm rot="16200000">
            <a:off x="11141616" y="3819940"/>
            <a:ext cx="538230" cy="7951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179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648964-49AB-4A2B-8E47-27BAF47DD279}"/>
              </a:ext>
            </a:extLst>
          </p:cNvPr>
          <p:cNvSpPr txBox="1"/>
          <p:nvPr/>
        </p:nvSpPr>
        <p:spPr>
          <a:xfrm>
            <a:off x="305240" y="1606071"/>
            <a:ext cx="11277160" cy="1477328"/>
          </a:xfrm>
          <a:prstGeom prst="rect">
            <a:avLst/>
          </a:prstGeom>
          <a:noFill/>
        </p:spPr>
        <p:txBody>
          <a:bodyPr wrap="square" rtlCol="0">
            <a:spAutoFit/>
          </a:bodyPr>
          <a:lstStyle/>
          <a:p>
            <a:endParaRPr lang="de-DE" dirty="0"/>
          </a:p>
          <a:p>
            <a:r>
              <a:rPr lang="en-US" sz="2400" b="1" dirty="0">
                <a:solidFill>
                  <a:srgbClr val="FF0000"/>
                </a:solidFill>
                <a:latin typeface="+mj-lt"/>
              </a:rPr>
              <a:t>Value multipliers: </a:t>
            </a:r>
          </a:p>
          <a:p>
            <a:r>
              <a:rPr lang="en-US" sz="2400" b="1" dirty="0">
                <a:solidFill>
                  <a:schemeClr val="bg1"/>
                </a:solidFill>
                <a:latin typeface="+mj-lt"/>
              </a:rPr>
              <a:t>P</a:t>
            </a:r>
            <a:r>
              <a:rPr lang="en-US" sz="2400" dirty="0">
                <a:solidFill>
                  <a:schemeClr val="bg1"/>
                </a:solidFill>
                <a:latin typeface="+mj-lt"/>
              </a:rPr>
              <a:t>art of the “</a:t>
            </a:r>
            <a:r>
              <a:rPr lang="en-US" sz="2400" dirty="0">
                <a:solidFill>
                  <a:srgbClr val="FF0000"/>
                </a:solidFill>
                <a:latin typeface="+mj-lt"/>
              </a:rPr>
              <a:t>Values ​​Make You Strong”- initiative (2008), </a:t>
            </a:r>
          </a:p>
          <a:p>
            <a:r>
              <a:rPr lang="en-US" sz="2400" dirty="0">
                <a:solidFill>
                  <a:schemeClr val="bg1"/>
                </a:solidFill>
                <a:latin typeface="+mj-lt"/>
              </a:rPr>
              <a:t>more than 120 </a:t>
            </a:r>
            <a:r>
              <a:rPr lang="en-US" sz="2400" b="1" dirty="0">
                <a:solidFill>
                  <a:srgbClr val="FF0000"/>
                </a:solidFill>
                <a:latin typeface="+mj-lt"/>
              </a:rPr>
              <a:t>teachers,</a:t>
            </a:r>
            <a:r>
              <a:rPr lang="en-US" sz="2400" dirty="0">
                <a:solidFill>
                  <a:schemeClr val="bg1"/>
                </a:solidFill>
                <a:latin typeface="+mj-lt"/>
              </a:rPr>
              <a:t> support of interested teachers and schools in values ​​education</a:t>
            </a:r>
            <a:endParaRPr lang="de-DE" dirty="0"/>
          </a:p>
        </p:txBody>
      </p:sp>
      <p:sp>
        <p:nvSpPr>
          <p:cNvPr id="5" name="Textfeld 4">
            <a:extLst>
              <a:ext uri="{FF2B5EF4-FFF2-40B4-BE49-F238E27FC236}">
                <a16:creationId xmlns:a16="http://schemas.microsoft.com/office/drawing/2014/main" id="{F2F8C4A5-E175-4015-A2D2-5D9168F5ADD3}"/>
              </a:ext>
            </a:extLst>
          </p:cNvPr>
          <p:cNvSpPr txBox="1"/>
          <p:nvPr/>
        </p:nvSpPr>
        <p:spPr>
          <a:xfrm>
            <a:off x="305240" y="3444850"/>
            <a:ext cx="6613720" cy="2215991"/>
          </a:xfrm>
          <a:prstGeom prst="rect">
            <a:avLst/>
          </a:prstGeom>
          <a:noFill/>
        </p:spPr>
        <p:txBody>
          <a:bodyPr wrap="square" rtlCol="0">
            <a:spAutoFit/>
          </a:bodyPr>
          <a:lstStyle/>
          <a:p>
            <a:r>
              <a:rPr lang="en-US" sz="2400" b="1" dirty="0">
                <a:solidFill>
                  <a:srgbClr val="FF0000"/>
                </a:solidFill>
                <a:latin typeface="+mj-lt"/>
              </a:rPr>
              <a:t>Values ​​ambassadors: </a:t>
            </a:r>
          </a:p>
          <a:p>
            <a:r>
              <a:rPr lang="en-US" sz="2400" dirty="0">
                <a:solidFill>
                  <a:srgbClr val="FF0000"/>
                </a:solidFill>
                <a:latin typeface="+mj-lt"/>
              </a:rPr>
              <a:t>Since 2018: </a:t>
            </a:r>
            <a:r>
              <a:rPr lang="en-US" sz="2400" dirty="0">
                <a:solidFill>
                  <a:schemeClr val="bg1"/>
                </a:solidFill>
                <a:latin typeface="+mj-lt"/>
              </a:rPr>
              <a:t>More direct involvement of </a:t>
            </a:r>
            <a:r>
              <a:rPr lang="en-US" sz="2400" b="1" dirty="0">
                <a:solidFill>
                  <a:srgbClr val="FF0000"/>
                </a:solidFill>
                <a:latin typeface="+mj-lt"/>
              </a:rPr>
              <a:t>students, </a:t>
            </a:r>
            <a:endParaRPr lang="en-US" sz="2400" dirty="0">
              <a:solidFill>
                <a:srgbClr val="FF0000"/>
              </a:solidFill>
              <a:latin typeface="+mj-lt"/>
            </a:endParaRPr>
          </a:p>
          <a:p>
            <a:r>
              <a:rPr lang="en-US" sz="2400" dirty="0">
                <a:solidFill>
                  <a:schemeClr val="bg1"/>
                </a:solidFill>
                <a:latin typeface="+mj-lt"/>
              </a:rPr>
              <a:t>part of the </a:t>
            </a:r>
            <a:r>
              <a:rPr lang="en-US" sz="2400" dirty="0">
                <a:solidFill>
                  <a:srgbClr val="FF0000"/>
                </a:solidFill>
                <a:latin typeface="+mj-lt"/>
              </a:rPr>
              <a:t>“Values ​​Make Schools” initiative</a:t>
            </a:r>
            <a:r>
              <a:rPr lang="en-US" sz="2400" dirty="0">
                <a:solidFill>
                  <a:schemeClr val="bg1"/>
                </a:solidFill>
                <a:latin typeface="+mj-lt"/>
              </a:rPr>
              <a:t>, values ambassadors are trained who actively help shape the value-building measures in their schools.</a:t>
            </a:r>
          </a:p>
          <a:p>
            <a:endParaRPr lang="de-DE" dirty="0"/>
          </a:p>
        </p:txBody>
      </p:sp>
      <p:sp>
        <p:nvSpPr>
          <p:cNvPr id="9" name="Titel 1">
            <a:extLst>
              <a:ext uri="{FF2B5EF4-FFF2-40B4-BE49-F238E27FC236}">
                <a16:creationId xmlns:a16="http://schemas.microsoft.com/office/drawing/2014/main" id="{CF5994D3-A889-44EA-8076-6E8DE115D593}"/>
              </a:ext>
            </a:extLst>
          </p:cNvPr>
          <p:cNvSpPr>
            <a:spLocks noGrp="1"/>
          </p:cNvSpPr>
          <p:nvPr>
            <p:ph type="title"/>
          </p:nvPr>
        </p:nvSpPr>
        <p:spPr>
          <a:xfrm>
            <a:off x="1931243" y="488129"/>
            <a:ext cx="6990405"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a:t>
            </a:r>
            <a:br>
              <a:rPr lang="de-DE" b="1" dirty="0"/>
            </a:br>
            <a:r>
              <a:rPr lang="de-DE" b="1" dirty="0"/>
              <a:t>Values-</a:t>
            </a:r>
            <a:r>
              <a:rPr lang="de-DE" b="1" dirty="0" err="1"/>
              <a:t>based</a:t>
            </a:r>
            <a:r>
              <a:rPr lang="de-DE" b="1" dirty="0"/>
              <a:t> </a:t>
            </a:r>
            <a:r>
              <a:rPr lang="de-DE" b="1" dirty="0" err="1"/>
              <a:t>school</a:t>
            </a:r>
            <a:r>
              <a:rPr lang="de-DE" b="1" dirty="0"/>
              <a:t> </a:t>
            </a:r>
            <a:r>
              <a:rPr lang="de-DE" b="1" dirty="0" err="1"/>
              <a:t>development</a:t>
            </a:r>
            <a:endParaRPr lang="de-DE" b="1" dirty="0"/>
          </a:p>
        </p:txBody>
      </p:sp>
      <p:pic>
        <p:nvPicPr>
          <p:cNvPr id="4" name="Grafik 3">
            <a:extLst>
              <a:ext uri="{FF2B5EF4-FFF2-40B4-BE49-F238E27FC236}">
                <a16:creationId xmlns:a16="http://schemas.microsoft.com/office/drawing/2014/main" id="{35151F8F-0D78-4C56-8F37-E897F4734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331" y="3281051"/>
            <a:ext cx="1775913" cy="3183241"/>
          </a:xfrm>
          <a:prstGeom prst="rect">
            <a:avLst/>
          </a:prstGeom>
        </p:spPr>
      </p:pic>
    </p:spTree>
    <p:extLst>
      <p:ext uri="{BB962C8B-B14F-4D97-AF65-F5344CB8AC3E}">
        <p14:creationId xmlns:p14="http://schemas.microsoft.com/office/powerpoint/2010/main" val="612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648964-49AB-4A2B-8E47-27BAF47DD279}"/>
              </a:ext>
            </a:extLst>
          </p:cNvPr>
          <p:cNvSpPr txBox="1"/>
          <p:nvPr/>
        </p:nvSpPr>
        <p:spPr>
          <a:xfrm>
            <a:off x="501059" y="2134931"/>
            <a:ext cx="7835221" cy="2616101"/>
          </a:xfrm>
          <a:prstGeom prst="rect">
            <a:avLst/>
          </a:prstGeom>
          <a:noFill/>
        </p:spPr>
        <p:txBody>
          <a:bodyPr wrap="square" rtlCol="0">
            <a:spAutoFit/>
          </a:bodyPr>
          <a:lstStyle/>
          <a:p>
            <a:r>
              <a:rPr lang="en-US" sz="2400" dirty="0">
                <a:solidFill>
                  <a:schemeClr val="bg1"/>
                </a:solidFill>
                <a:latin typeface="+mj-lt"/>
              </a:rPr>
              <a:t>Support from </a:t>
            </a:r>
            <a:r>
              <a:rPr lang="en-US" sz="2400" b="1" dirty="0">
                <a:solidFill>
                  <a:srgbClr val="FF0000"/>
                </a:solidFill>
                <a:latin typeface="+mj-lt"/>
              </a:rPr>
              <a:t>WWSE – perception and values-oriented school development </a:t>
            </a:r>
          </a:p>
          <a:p>
            <a:endParaRPr lang="en-US" sz="2400" dirty="0">
              <a:solidFill>
                <a:schemeClr val="bg1"/>
              </a:solidFill>
              <a:latin typeface="+mj-lt"/>
            </a:endParaRPr>
          </a:p>
          <a:p>
            <a:r>
              <a:rPr lang="en-US" sz="2400" b="1" dirty="0">
                <a:solidFill>
                  <a:srgbClr val="FF0000"/>
                </a:solidFill>
                <a:latin typeface="+mj-lt"/>
              </a:rPr>
              <a:t>Service package for schools and other educational institutions </a:t>
            </a:r>
            <a:r>
              <a:rPr lang="en-US" sz="2400" b="1" dirty="0">
                <a:solidFill>
                  <a:schemeClr val="bg1"/>
                </a:solidFill>
                <a:latin typeface="+mj-lt"/>
              </a:rPr>
              <a:t>that primarily supports internal evaluation, e</a:t>
            </a:r>
            <a:r>
              <a:rPr lang="en-US" sz="2400" dirty="0">
                <a:solidFill>
                  <a:schemeClr val="bg1"/>
                </a:solidFill>
                <a:latin typeface="+mj-lt"/>
              </a:rPr>
              <a:t>mpirically proven and continually further developed questionnaires</a:t>
            </a:r>
          </a:p>
          <a:p>
            <a:endParaRPr lang="en-US" sz="2000" dirty="0"/>
          </a:p>
        </p:txBody>
      </p:sp>
      <p:pic>
        <p:nvPicPr>
          <p:cNvPr id="5" name="Grafik 4">
            <a:extLst>
              <a:ext uri="{FF2B5EF4-FFF2-40B4-BE49-F238E27FC236}">
                <a16:creationId xmlns:a16="http://schemas.microsoft.com/office/drawing/2014/main" id="{2C724875-2CD2-4C54-B84C-4DC852153AA2}"/>
              </a:ext>
            </a:extLst>
          </p:cNvPr>
          <p:cNvPicPr>
            <a:picLocks noChangeAspect="1"/>
          </p:cNvPicPr>
          <p:nvPr/>
        </p:nvPicPr>
        <p:blipFill rotWithShape="1">
          <a:blip r:embed="rId3"/>
          <a:srcRect l="721" t="4912" r="13377"/>
          <a:stretch/>
        </p:blipFill>
        <p:spPr>
          <a:xfrm>
            <a:off x="8921648" y="2287048"/>
            <a:ext cx="1754475" cy="2681197"/>
          </a:xfrm>
          <a:prstGeom prst="rect">
            <a:avLst/>
          </a:prstGeom>
        </p:spPr>
      </p:pic>
      <p:sp>
        <p:nvSpPr>
          <p:cNvPr id="8" name="Titel 1">
            <a:extLst>
              <a:ext uri="{FF2B5EF4-FFF2-40B4-BE49-F238E27FC236}">
                <a16:creationId xmlns:a16="http://schemas.microsoft.com/office/drawing/2014/main" id="{216F6A1F-D431-4200-BE1E-29AB7C73B5B1}"/>
              </a:ext>
            </a:extLst>
          </p:cNvPr>
          <p:cNvSpPr>
            <a:spLocks noGrp="1"/>
          </p:cNvSpPr>
          <p:nvPr>
            <p:ph type="title"/>
          </p:nvPr>
        </p:nvSpPr>
        <p:spPr>
          <a:xfrm>
            <a:off x="1931243" y="488129"/>
            <a:ext cx="6990405"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a:t>
            </a:r>
            <a:br>
              <a:rPr lang="de-DE" b="1" dirty="0"/>
            </a:br>
            <a:r>
              <a:rPr lang="de-DE" b="1" dirty="0"/>
              <a:t>Values-</a:t>
            </a:r>
            <a:r>
              <a:rPr lang="de-DE" b="1" dirty="0" err="1"/>
              <a:t>based</a:t>
            </a:r>
            <a:r>
              <a:rPr lang="de-DE" b="1" dirty="0"/>
              <a:t> </a:t>
            </a:r>
            <a:r>
              <a:rPr lang="de-DE" b="1" dirty="0" err="1"/>
              <a:t>school</a:t>
            </a:r>
            <a:r>
              <a:rPr lang="de-DE" b="1" dirty="0"/>
              <a:t> </a:t>
            </a:r>
            <a:r>
              <a:rPr lang="de-DE" b="1" dirty="0" err="1"/>
              <a:t>development</a:t>
            </a:r>
            <a:endParaRPr lang="de-DE" b="1" dirty="0"/>
          </a:p>
        </p:txBody>
      </p:sp>
    </p:spTree>
    <p:extLst>
      <p:ext uri="{BB962C8B-B14F-4D97-AF65-F5344CB8AC3E}">
        <p14:creationId xmlns:p14="http://schemas.microsoft.com/office/powerpoint/2010/main" val="276421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CC648964-49AB-4A2B-8E47-27BAF47DD279}"/>
              </a:ext>
            </a:extLst>
          </p:cNvPr>
          <p:cNvSpPr txBox="1"/>
          <p:nvPr/>
        </p:nvSpPr>
        <p:spPr>
          <a:xfrm>
            <a:off x="7670871" y="1917244"/>
            <a:ext cx="4072670" cy="2308324"/>
          </a:xfrm>
          <a:prstGeom prst="rect">
            <a:avLst/>
          </a:prstGeom>
          <a:noFill/>
        </p:spPr>
        <p:txBody>
          <a:bodyPr wrap="square" rtlCol="0">
            <a:spAutoFit/>
          </a:bodyPr>
          <a:lstStyle/>
          <a:p>
            <a:r>
              <a:rPr lang="en-US" sz="2400" b="1" dirty="0">
                <a:solidFill>
                  <a:srgbClr val="FF0000"/>
                </a:solidFill>
                <a:latin typeface="+mj-lt"/>
              </a:rPr>
              <a:t>Values ​​education in teaching:                        </a:t>
            </a:r>
            <a:r>
              <a:rPr lang="en-US" sz="2400" dirty="0">
                <a:solidFill>
                  <a:schemeClr val="bg1"/>
                </a:solidFill>
                <a:latin typeface="+mj-lt"/>
              </a:rPr>
              <a:t>Two-day online training (for teachers and school social educators) provides an introduction to values ​​education</a:t>
            </a:r>
            <a:endParaRPr lang="en-US" dirty="0">
              <a:solidFill>
                <a:schemeClr val="bg1"/>
              </a:solidFill>
              <a:latin typeface="+mj-lt"/>
            </a:endParaRPr>
          </a:p>
        </p:txBody>
      </p:sp>
      <p:sp>
        <p:nvSpPr>
          <p:cNvPr id="5" name="Textfeld 4">
            <a:extLst>
              <a:ext uri="{FF2B5EF4-FFF2-40B4-BE49-F238E27FC236}">
                <a16:creationId xmlns:a16="http://schemas.microsoft.com/office/drawing/2014/main" id="{3E8BE0A1-01CB-4EDA-8A15-414BD9C65F32}"/>
              </a:ext>
            </a:extLst>
          </p:cNvPr>
          <p:cNvSpPr txBox="1"/>
          <p:nvPr/>
        </p:nvSpPr>
        <p:spPr>
          <a:xfrm>
            <a:off x="448459" y="1917244"/>
            <a:ext cx="2933739" cy="2677656"/>
          </a:xfrm>
          <a:prstGeom prst="rect">
            <a:avLst/>
          </a:prstGeom>
          <a:noFill/>
        </p:spPr>
        <p:txBody>
          <a:bodyPr wrap="square" rtlCol="0">
            <a:spAutoFit/>
          </a:bodyPr>
          <a:lstStyle/>
          <a:p>
            <a:r>
              <a:rPr lang="en-US" sz="2400" b="1" dirty="0">
                <a:solidFill>
                  <a:srgbClr val="FF0000"/>
                </a:solidFill>
                <a:latin typeface="+mj-lt"/>
              </a:rPr>
              <a:t>Values ​​education in teacher training courses: </a:t>
            </a:r>
          </a:p>
          <a:p>
            <a:r>
              <a:rPr lang="en-US" sz="2400" dirty="0">
                <a:solidFill>
                  <a:schemeClr val="bg1"/>
                </a:solidFill>
                <a:latin typeface="+mj-lt"/>
              </a:rPr>
              <a:t>University seminar dealing with “Values ​​Education as a Teaching Basis</a:t>
            </a:r>
            <a:r>
              <a:rPr lang="en-US" sz="2400" b="1" dirty="0">
                <a:solidFill>
                  <a:schemeClr val="bg1"/>
                </a:solidFill>
                <a:latin typeface="+mj-lt"/>
              </a:rPr>
              <a:t>” </a:t>
            </a:r>
            <a:endParaRPr lang="en-US" sz="2400" dirty="0">
              <a:solidFill>
                <a:schemeClr val="bg1"/>
              </a:solidFill>
              <a:latin typeface="+mj-lt"/>
            </a:endParaRPr>
          </a:p>
        </p:txBody>
      </p:sp>
      <p:sp>
        <p:nvSpPr>
          <p:cNvPr id="6" name="Textfeld 5">
            <a:extLst>
              <a:ext uri="{FF2B5EF4-FFF2-40B4-BE49-F238E27FC236}">
                <a16:creationId xmlns:a16="http://schemas.microsoft.com/office/drawing/2014/main" id="{7A0A21A8-FEF6-4D29-8F5D-BD6DF77F83C9}"/>
              </a:ext>
            </a:extLst>
          </p:cNvPr>
          <p:cNvSpPr txBox="1"/>
          <p:nvPr/>
        </p:nvSpPr>
        <p:spPr>
          <a:xfrm>
            <a:off x="3900257" y="1917244"/>
            <a:ext cx="3149919" cy="3046988"/>
          </a:xfrm>
          <a:prstGeom prst="rect">
            <a:avLst/>
          </a:prstGeom>
          <a:noFill/>
        </p:spPr>
        <p:txBody>
          <a:bodyPr wrap="square" rtlCol="0">
            <a:spAutoFit/>
          </a:bodyPr>
          <a:lstStyle/>
          <a:p>
            <a:r>
              <a:rPr lang="en-US" sz="2400" b="1" dirty="0">
                <a:solidFill>
                  <a:srgbClr val="FF0000"/>
                </a:solidFill>
                <a:latin typeface="+mj-lt"/>
              </a:rPr>
              <a:t>Values ​​education in the traineeship/seminar training: </a:t>
            </a:r>
          </a:p>
          <a:p>
            <a:r>
              <a:rPr lang="en-US" sz="2400" dirty="0">
                <a:solidFill>
                  <a:schemeClr val="bg1"/>
                </a:solidFill>
                <a:latin typeface="+mj-lt"/>
              </a:rPr>
              <a:t>Values ​​day is intended for trainee teachers and teacher trainees to  provide an introduction to values ​​education</a:t>
            </a:r>
          </a:p>
        </p:txBody>
      </p:sp>
      <p:sp>
        <p:nvSpPr>
          <p:cNvPr id="9" name="Titel 1">
            <a:extLst>
              <a:ext uri="{FF2B5EF4-FFF2-40B4-BE49-F238E27FC236}">
                <a16:creationId xmlns:a16="http://schemas.microsoft.com/office/drawing/2014/main" id="{CA48E827-FF8A-4B8E-8445-4221FAD85C78}"/>
              </a:ext>
            </a:extLst>
          </p:cNvPr>
          <p:cNvSpPr>
            <a:spLocks noGrp="1"/>
          </p:cNvSpPr>
          <p:nvPr>
            <p:ph type="title"/>
          </p:nvPr>
        </p:nvSpPr>
        <p:spPr>
          <a:xfrm>
            <a:off x="2340317" y="343750"/>
            <a:ext cx="6990405"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a:t>
            </a:r>
            <a:br>
              <a:rPr lang="de-DE" b="1" dirty="0"/>
            </a:br>
            <a:r>
              <a:rPr lang="de-DE" b="1" dirty="0"/>
              <a:t>Values-</a:t>
            </a:r>
            <a:r>
              <a:rPr lang="de-DE" b="1" dirty="0" err="1"/>
              <a:t>based</a:t>
            </a:r>
            <a:r>
              <a:rPr lang="de-DE" b="1" dirty="0"/>
              <a:t> </a:t>
            </a:r>
            <a:r>
              <a:rPr lang="de-DE" b="1" dirty="0" err="1"/>
              <a:t>school</a:t>
            </a:r>
            <a:r>
              <a:rPr lang="de-DE" b="1" dirty="0"/>
              <a:t> </a:t>
            </a:r>
            <a:r>
              <a:rPr lang="de-DE" b="1" dirty="0" err="1"/>
              <a:t>development</a:t>
            </a:r>
            <a:endParaRPr lang="de-DE" b="1" dirty="0"/>
          </a:p>
        </p:txBody>
      </p:sp>
      <p:cxnSp>
        <p:nvCxnSpPr>
          <p:cNvPr id="4" name="Gerade Verbindung mit Pfeil 3">
            <a:extLst>
              <a:ext uri="{FF2B5EF4-FFF2-40B4-BE49-F238E27FC236}">
                <a16:creationId xmlns:a16="http://schemas.microsoft.com/office/drawing/2014/main" id="{AE37F14D-AB30-4540-95DE-92AD7AE930FA}"/>
              </a:ext>
            </a:extLst>
          </p:cNvPr>
          <p:cNvCxnSpPr/>
          <p:nvPr/>
        </p:nvCxnSpPr>
        <p:spPr>
          <a:xfrm>
            <a:off x="558140" y="5688281"/>
            <a:ext cx="107946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B0490D23-B067-4A70-AC7E-19712B0BEF7D}"/>
              </a:ext>
            </a:extLst>
          </p:cNvPr>
          <p:cNvCxnSpPr/>
          <p:nvPr/>
        </p:nvCxnSpPr>
        <p:spPr>
          <a:xfrm>
            <a:off x="1484416" y="5130140"/>
            <a:ext cx="0" cy="5581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EC2D5E01-8239-4B64-88B0-3173AC2FFAAC}"/>
              </a:ext>
            </a:extLst>
          </p:cNvPr>
          <p:cNvCxnSpPr/>
          <p:nvPr/>
        </p:nvCxnSpPr>
        <p:spPr>
          <a:xfrm>
            <a:off x="5068785" y="5130140"/>
            <a:ext cx="0" cy="5581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FE3A534C-5308-4758-B25B-189CCE1D0E2D}"/>
              </a:ext>
            </a:extLst>
          </p:cNvPr>
          <p:cNvCxnSpPr/>
          <p:nvPr/>
        </p:nvCxnSpPr>
        <p:spPr>
          <a:xfrm>
            <a:off x="8797637" y="5130140"/>
            <a:ext cx="0" cy="5581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5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F9E41E8-BE67-4916-A1A5-76176ABDA694}"/>
              </a:ext>
            </a:extLst>
          </p:cNvPr>
          <p:cNvSpPr>
            <a:spLocks noGrp="1"/>
          </p:cNvSpPr>
          <p:nvPr>
            <p:ph idx="1"/>
          </p:nvPr>
        </p:nvSpPr>
        <p:spPr>
          <a:xfrm>
            <a:off x="1221939" y="1882212"/>
            <a:ext cx="9790049" cy="3783142"/>
          </a:xfrm>
        </p:spPr>
        <p:txBody>
          <a:bodyPr>
            <a:normAutofit/>
          </a:bodyPr>
          <a:lstStyle/>
          <a:p>
            <a:r>
              <a:rPr lang="en-US" dirty="0">
                <a:latin typeface="+mj-lt"/>
              </a:rPr>
              <a:t>ISB: Practical guide on the Bavarian state program </a:t>
            </a:r>
          </a:p>
          <a:p>
            <a:r>
              <a:rPr lang="en-US" b="1" dirty="0">
                <a:solidFill>
                  <a:srgbClr val="FF0000"/>
                </a:solidFill>
                <a:latin typeface="+mj-lt"/>
              </a:rPr>
              <a:t>“With courage against bullying” (2020) </a:t>
            </a:r>
          </a:p>
          <a:p>
            <a:r>
              <a:rPr lang="en-US" b="1" dirty="0">
                <a:latin typeface="+mj-lt"/>
              </a:rPr>
              <a:t>Information and strategies for action</a:t>
            </a:r>
            <a:r>
              <a:rPr lang="en-US" dirty="0">
                <a:latin typeface="+mj-lt"/>
              </a:rPr>
              <a:t> on the topic of bullying</a:t>
            </a:r>
            <a:endParaRPr lang="de-DE" dirty="0">
              <a:latin typeface="+mj-lt"/>
            </a:endParaRPr>
          </a:p>
        </p:txBody>
      </p:sp>
      <p:pic>
        <p:nvPicPr>
          <p:cNvPr id="2" name="Grafik 1">
            <a:extLst>
              <a:ext uri="{FF2B5EF4-FFF2-40B4-BE49-F238E27FC236}">
                <a16:creationId xmlns:a16="http://schemas.microsoft.com/office/drawing/2014/main" id="{AB1F2447-50C1-4710-9565-23516434409C}"/>
              </a:ext>
            </a:extLst>
          </p:cNvPr>
          <p:cNvPicPr>
            <a:picLocks noChangeAspect="1"/>
          </p:cNvPicPr>
          <p:nvPr/>
        </p:nvPicPr>
        <p:blipFill>
          <a:blip r:embed="rId3"/>
          <a:stretch>
            <a:fillRect/>
          </a:stretch>
        </p:blipFill>
        <p:spPr>
          <a:xfrm>
            <a:off x="1360655" y="3677194"/>
            <a:ext cx="1774412" cy="2423160"/>
          </a:xfrm>
          <a:prstGeom prst="rect">
            <a:avLst/>
          </a:prstGeom>
        </p:spPr>
      </p:pic>
      <p:sp>
        <p:nvSpPr>
          <p:cNvPr id="7" name="Titel 1">
            <a:extLst>
              <a:ext uri="{FF2B5EF4-FFF2-40B4-BE49-F238E27FC236}">
                <a16:creationId xmlns:a16="http://schemas.microsoft.com/office/drawing/2014/main" id="{61AF4BCF-D6E3-4D97-B8E5-89A398D3D810}"/>
              </a:ext>
            </a:extLst>
          </p:cNvPr>
          <p:cNvSpPr>
            <a:spLocks noGrp="1"/>
          </p:cNvSpPr>
          <p:nvPr>
            <p:ph type="title"/>
          </p:nvPr>
        </p:nvSpPr>
        <p:spPr>
          <a:xfrm>
            <a:off x="1863503" y="406874"/>
            <a:ext cx="8257527" cy="756491"/>
          </a:xfrm>
        </p:spPr>
        <p:txBody>
          <a:bodyPr>
            <a:normAutofit fontScale="90000"/>
          </a:bodyPr>
          <a:lstStyle/>
          <a:p>
            <a:r>
              <a:rPr lang="de-DE" b="1" dirty="0"/>
              <a:t>Values </a:t>
            </a:r>
            <a:r>
              <a:rPr lang="de-DE" b="1" dirty="0" err="1"/>
              <a:t>education</a:t>
            </a:r>
            <a:r>
              <a:rPr lang="de-DE" b="1" dirty="0"/>
              <a:t> </a:t>
            </a:r>
            <a:r>
              <a:rPr lang="de-DE" b="1" dirty="0" err="1"/>
              <a:t>portal</a:t>
            </a:r>
            <a:r>
              <a:rPr lang="de-DE" b="1" dirty="0"/>
              <a:t> (ISB) </a:t>
            </a:r>
            <a:br>
              <a:rPr lang="de-DE" b="1" dirty="0"/>
            </a:br>
            <a:r>
              <a:rPr lang="de-DE" b="1" dirty="0"/>
              <a:t>Handouts and </a:t>
            </a:r>
            <a:r>
              <a:rPr lang="de-DE" b="1" dirty="0" err="1"/>
              <a:t>information</a:t>
            </a:r>
            <a:r>
              <a:rPr lang="de-DE" b="1" dirty="0"/>
              <a:t> material </a:t>
            </a:r>
          </a:p>
        </p:txBody>
      </p:sp>
    </p:spTree>
    <p:extLst>
      <p:ext uri="{BB962C8B-B14F-4D97-AF65-F5344CB8AC3E}">
        <p14:creationId xmlns:p14="http://schemas.microsoft.com/office/powerpoint/2010/main" val="18016233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29A5043-6268-4DA8-A217-18959F3C4956}"/>
              </a:ext>
            </a:extLst>
          </p:cNvPr>
          <p:cNvSpPr>
            <a:spLocks noGrp="1"/>
          </p:cNvSpPr>
          <p:nvPr>
            <p:ph idx="1"/>
          </p:nvPr>
        </p:nvSpPr>
        <p:spPr>
          <a:xfrm>
            <a:off x="403014" y="1461601"/>
            <a:ext cx="10940489" cy="4333024"/>
          </a:xfrm>
        </p:spPr>
        <p:txBody>
          <a:bodyPr>
            <a:noAutofit/>
          </a:bodyPr>
          <a:lstStyle/>
          <a:p>
            <a:r>
              <a:rPr lang="en-US" sz="2800" dirty="0">
                <a:solidFill>
                  <a:srgbClr val="FF0000"/>
                </a:solidFill>
                <a:latin typeface="+mj-lt"/>
              </a:rPr>
              <a:t>At </a:t>
            </a:r>
            <a:r>
              <a:rPr lang="en-US" sz="2800" b="1" dirty="0">
                <a:solidFill>
                  <a:srgbClr val="FF0000"/>
                </a:solidFill>
                <a:latin typeface="+mj-lt"/>
              </a:rPr>
              <a:t>student level</a:t>
            </a:r>
            <a:r>
              <a:rPr lang="en-US" sz="2800" b="1" dirty="0">
                <a:latin typeface="+mj-lt"/>
              </a:rPr>
              <a:t>, </a:t>
            </a:r>
            <a:r>
              <a:rPr lang="en-US" sz="2800" dirty="0">
                <a:latin typeface="+mj-lt"/>
              </a:rPr>
              <a:t>these include for example: </a:t>
            </a:r>
            <a:r>
              <a:rPr lang="en-US" sz="2800" b="1" dirty="0">
                <a:latin typeface="+mj-lt"/>
              </a:rPr>
              <a:t>values ​​education,</a:t>
            </a:r>
            <a:endParaRPr lang="de-DE" sz="2800" b="1" dirty="0">
              <a:latin typeface="+mj-lt"/>
            </a:endParaRPr>
          </a:p>
          <a:p>
            <a:r>
              <a:rPr lang="de-DE" sz="2800" dirty="0">
                <a:solidFill>
                  <a:srgbClr val="FF0000"/>
                </a:solidFill>
                <a:latin typeface="+mj-lt"/>
              </a:rPr>
              <a:t>At </a:t>
            </a:r>
            <a:r>
              <a:rPr lang="de-DE" sz="2800" b="1" dirty="0" err="1">
                <a:solidFill>
                  <a:srgbClr val="FF0000"/>
                </a:solidFill>
                <a:latin typeface="+mj-lt"/>
              </a:rPr>
              <a:t>class</a:t>
            </a:r>
            <a:r>
              <a:rPr lang="de-DE" sz="2800" b="1" dirty="0">
                <a:solidFill>
                  <a:srgbClr val="FF0000"/>
                </a:solidFill>
                <a:latin typeface="+mj-lt"/>
              </a:rPr>
              <a:t> </a:t>
            </a:r>
            <a:r>
              <a:rPr lang="de-DE" sz="2800" b="1" dirty="0" err="1">
                <a:solidFill>
                  <a:srgbClr val="FF0000"/>
                </a:solidFill>
                <a:latin typeface="+mj-lt"/>
              </a:rPr>
              <a:t>level</a:t>
            </a:r>
            <a:r>
              <a:rPr lang="de-DE" b="1" dirty="0">
                <a:latin typeface="+mj-lt"/>
              </a:rPr>
              <a:t>:</a:t>
            </a:r>
            <a:r>
              <a:rPr lang="de-DE" sz="2800" b="1" dirty="0">
                <a:latin typeface="+mj-lt"/>
              </a:rPr>
              <a:t>                                                                                                                  </a:t>
            </a:r>
            <a:r>
              <a:rPr lang="de-DE" sz="2800" dirty="0" err="1">
                <a:latin typeface="+mj-lt"/>
              </a:rPr>
              <a:t>Programs</a:t>
            </a:r>
            <a:r>
              <a:rPr lang="de-DE" sz="2800" dirty="0">
                <a:latin typeface="+mj-lt"/>
              </a:rPr>
              <a:t> such </a:t>
            </a:r>
            <a:r>
              <a:rPr lang="de-DE" sz="2800" dirty="0" err="1">
                <a:latin typeface="+mj-lt"/>
              </a:rPr>
              <a:t>as</a:t>
            </a:r>
            <a:r>
              <a:rPr lang="de-DE" sz="2800" dirty="0">
                <a:latin typeface="+mj-lt"/>
              </a:rPr>
              <a:t> </a:t>
            </a:r>
            <a:r>
              <a:rPr lang="de-DE" sz="2800" b="1" dirty="0">
                <a:latin typeface="+mj-lt"/>
              </a:rPr>
              <a:t>„</a:t>
            </a:r>
            <a:r>
              <a:rPr lang="de-DE" sz="2800" b="1" dirty="0" err="1">
                <a:latin typeface="+mj-lt"/>
              </a:rPr>
              <a:t>Prevention</a:t>
            </a:r>
            <a:r>
              <a:rPr lang="de-DE" sz="2800" b="1" dirty="0">
                <a:latin typeface="+mj-lt"/>
              </a:rPr>
              <a:t> in </a:t>
            </a:r>
            <a:r>
              <a:rPr lang="de-DE" sz="2800" b="1" dirty="0" err="1">
                <a:latin typeface="+mj-lt"/>
              </a:rPr>
              <a:t>the</a:t>
            </a:r>
            <a:r>
              <a:rPr lang="de-DE" sz="2800" b="1" dirty="0">
                <a:latin typeface="+mj-lt"/>
              </a:rPr>
              <a:t> </a:t>
            </a:r>
            <a:r>
              <a:rPr lang="de-DE" sz="2800" b="1" dirty="0" err="1">
                <a:latin typeface="+mj-lt"/>
              </a:rPr>
              <a:t>team</a:t>
            </a:r>
            <a:r>
              <a:rPr lang="de-DE" sz="2800" b="1" dirty="0">
                <a:latin typeface="+mj-lt"/>
              </a:rPr>
              <a:t> (PIT), </a:t>
            </a:r>
            <a:r>
              <a:rPr lang="de-DE" sz="2800" b="1" dirty="0" err="1">
                <a:latin typeface="+mj-lt"/>
              </a:rPr>
              <a:t>Faustlos</a:t>
            </a:r>
            <a:r>
              <a:rPr lang="de-DE" sz="2800" b="1" dirty="0">
                <a:latin typeface="+mj-lt"/>
              </a:rPr>
              <a:t>, Lions Quest, TEAMGEISTER, Eigenständig werden </a:t>
            </a:r>
            <a:r>
              <a:rPr lang="de-DE" sz="2800" dirty="0">
                <a:latin typeface="+mj-lt"/>
              </a:rPr>
              <a:t>(</a:t>
            </a:r>
            <a:r>
              <a:rPr lang="de-DE" dirty="0" err="1">
                <a:latin typeface="+mj-lt"/>
              </a:rPr>
              <a:t>both</a:t>
            </a:r>
            <a:r>
              <a:rPr lang="de-DE" dirty="0">
                <a:latin typeface="+mj-lt"/>
              </a:rPr>
              <a:t> </a:t>
            </a:r>
            <a:r>
              <a:rPr lang="de-DE" dirty="0" err="1">
                <a:latin typeface="+mj-lt"/>
              </a:rPr>
              <a:t>primary</a:t>
            </a:r>
            <a:r>
              <a:rPr lang="de-DE" dirty="0">
                <a:latin typeface="+mj-lt"/>
              </a:rPr>
              <a:t> </a:t>
            </a:r>
            <a:r>
              <a:rPr lang="de-DE" dirty="0" err="1">
                <a:latin typeface="+mj-lt"/>
              </a:rPr>
              <a:t>school</a:t>
            </a:r>
            <a:r>
              <a:rPr lang="de-DE" sz="2800" dirty="0">
                <a:latin typeface="+mj-lt"/>
              </a:rPr>
              <a:t>), </a:t>
            </a:r>
            <a:r>
              <a:rPr lang="de-DE" sz="2800" b="1" dirty="0">
                <a:latin typeface="+mj-lt"/>
              </a:rPr>
              <a:t>„</a:t>
            </a:r>
            <a:r>
              <a:rPr lang="de-DE" sz="2800" b="1" dirty="0" err="1">
                <a:latin typeface="+mj-lt"/>
              </a:rPr>
              <a:t>Aufg‘schaut</a:t>
            </a:r>
            <a:r>
              <a:rPr lang="de-DE" sz="2800" b="1" dirty="0">
                <a:latin typeface="+mj-lt"/>
              </a:rPr>
              <a:t>“ </a:t>
            </a:r>
            <a:r>
              <a:rPr lang="de-DE" sz="2800" dirty="0">
                <a:latin typeface="+mj-lt"/>
              </a:rPr>
              <a:t>(GS) </a:t>
            </a:r>
            <a:r>
              <a:rPr lang="de-DE" dirty="0">
                <a:latin typeface="+mj-lt"/>
              </a:rPr>
              <a:t>and</a:t>
            </a:r>
            <a:r>
              <a:rPr lang="de-DE" sz="2800" dirty="0">
                <a:latin typeface="+mj-lt"/>
              </a:rPr>
              <a:t> </a:t>
            </a:r>
            <a:r>
              <a:rPr lang="de-DE" sz="2800" b="1" dirty="0">
                <a:latin typeface="+mj-lt"/>
              </a:rPr>
              <a:t>„</a:t>
            </a:r>
            <a:r>
              <a:rPr lang="de-DE" sz="2800" b="1" dirty="0" err="1">
                <a:latin typeface="+mj-lt"/>
              </a:rPr>
              <a:t>Zammgrauft</a:t>
            </a:r>
            <a:r>
              <a:rPr lang="de-DE" sz="2800" b="1" dirty="0">
                <a:latin typeface="+mj-lt"/>
              </a:rPr>
              <a:t>“ </a:t>
            </a:r>
            <a:r>
              <a:rPr lang="de-DE" sz="2800" dirty="0">
                <a:latin typeface="+mj-lt"/>
              </a:rPr>
              <a:t>(MS) </a:t>
            </a:r>
            <a:r>
              <a:rPr lang="de-DE" dirty="0" err="1">
                <a:latin typeface="+mj-lt"/>
              </a:rPr>
              <a:t>of</a:t>
            </a:r>
            <a:r>
              <a:rPr lang="de-DE" dirty="0">
                <a:latin typeface="+mj-lt"/>
              </a:rPr>
              <a:t> </a:t>
            </a:r>
            <a:r>
              <a:rPr lang="de-DE" dirty="0" err="1">
                <a:latin typeface="+mj-lt"/>
              </a:rPr>
              <a:t>the</a:t>
            </a:r>
            <a:r>
              <a:rPr lang="de-DE" dirty="0">
                <a:latin typeface="+mj-lt"/>
              </a:rPr>
              <a:t> Munich </a:t>
            </a:r>
            <a:r>
              <a:rPr lang="de-DE">
                <a:latin typeface="+mj-lt"/>
              </a:rPr>
              <a:t>Police Headquarter </a:t>
            </a:r>
            <a:r>
              <a:rPr lang="de-DE" sz="2800">
                <a:latin typeface="+mj-lt"/>
              </a:rPr>
              <a:t> </a:t>
            </a:r>
            <a:endParaRPr lang="de-DE" sz="2800" dirty="0">
              <a:latin typeface="+mj-lt"/>
            </a:endParaRPr>
          </a:p>
        </p:txBody>
      </p:sp>
      <p:pic>
        <p:nvPicPr>
          <p:cNvPr id="4" name="Grafik 3">
            <a:extLst>
              <a:ext uri="{FF2B5EF4-FFF2-40B4-BE49-F238E27FC236}">
                <a16:creationId xmlns:a16="http://schemas.microsoft.com/office/drawing/2014/main" id="{F3D2E0C6-7839-4C5B-8D56-45CB3E5B0B6D}"/>
              </a:ext>
            </a:extLst>
          </p:cNvPr>
          <p:cNvPicPr>
            <a:picLocks noChangeAspect="1"/>
          </p:cNvPicPr>
          <p:nvPr/>
        </p:nvPicPr>
        <p:blipFill>
          <a:blip r:embed="rId3"/>
          <a:stretch>
            <a:fillRect/>
          </a:stretch>
        </p:blipFill>
        <p:spPr>
          <a:xfrm>
            <a:off x="519447" y="3806973"/>
            <a:ext cx="2489328" cy="1987652"/>
          </a:xfrm>
          <a:prstGeom prst="rect">
            <a:avLst/>
          </a:prstGeom>
        </p:spPr>
      </p:pic>
      <p:sp>
        <p:nvSpPr>
          <p:cNvPr id="5" name="Titel 1">
            <a:extLst>
              <a:ext uri="{FF2B5EF4-FFF2-40B4-BE49-F238E27FC236}">
                <a16:creationId xmlns:a16="http://schemas.microsoft.com/office/drawing/2014/main" id="{42B4F8AB-CE40-4A24-8986-18B95258DCAF}"/>
              </a:ext>
            </a:extLst>
          </p:cNvPr>
          <p:cNvSpPr txBox="1">
            <a:spLocks/>
          </p:cNvSpPr>
          <p:nvPr/>
        </p:nvSpPr>
        <p:spPr>
          <a:xfrm>
            <a:off x="1863503" y="406874"/>
            <a:ext cx="8194897" cy="75649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dirty="0"/>
              <a:t>Values </a:t>
            </a:r>
            <a:r>
              <a:rPr lang="de-DE" dirty="0" err="1"/>
              <a:t>education</a:t>
            </a:r>
            <a:r>
              <a:rPr lang="de-DE" dirty="0"/>
              <a:t> </a:t>
            </a:r>
            <a:r>
              <a:rPr lang="de-DE" dirty="0" err="1"/>
              <a:t>portal</a:t>
            </a:r>
            <a:r>
              <a:rPr lang="de-DE" dirty="0"/>
              <a:t> (ISB)</a:t>
            </a:r>
            <a:br>
              <a:rPr lang="de-DE" dirty="0"/>
            </a:br>
            <a:r>
              <a:rPr lang="de-DE" dirty="0" err="1"/>
              <a:t>Prevention</a:t>
            </a:r>
            <a:r>
              <a:rPr lang="de-DE" dirty="0"/>
              <a:t>  </a:t>
            </a:r>
            <a:r>
              <a:rPr lang="de-DE" dirty="0" err="1"/>
              <a:t>programs</a:t>
            </a:r>
            <a:r>
              <a:rPr lang="de-DE" dirty="0"/>
              <a:t> and </a:t>
            </a:r>
            <a:r>
              <a:rPr lang="de-DE" dirty="0" err="1"/>
              <a:t>projects</a:t>
            </a:r>
            <a:endParaRPr lang="de-DE" dirty="0"/>
          </a:p>
        </p:txBody>
      </p:sp>
    </p:spTree>
    <p:extLst>
      <p:ext uri="{BB962C8B-B14F-4D97-AF65-F5344CB8AC3E}">
        <p14:creationId xmlns:p14="http://schemas.microsoft.com/office/powerpoint/2010/main" val="17788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E20C78E-31C6-4525-A110-EB885F9BB052}"/>
              </a:ext>
            </a:extLst>
          </p:cNvPr>
          <p:cNvSpPr>
            <a:spLocks noGrp="1"/>
          </p:cNvSpPr>
          <p:nvPr>
            <p:ph idx="1"/>
          </p:nvPr>
        </p:nvSpPr>
        <p:spPr>
          <a:xfrm>
            <a:off x="443875" y="1605081"/>
            <a:ext cx="7851039" cy="4259044"/>
          </a:xfrm>
        </p:spPr>
        <p:txBody>
          <a:bodyPr>
            <a:normAutofit/>
          </a:bodyPr>
          <a:lstStyle/>
          <a:p>
            <a:r>
              <a:rPr lang="de-DE" dirty="0">
                <a:solidFill>
                  <a:srgbClr val="FF0000"/>
                </a:solidFill>
                <a:latin typeface="+mj-lt"/>
              </a:rPr>
              <a:t>At </a:t>
            </a:r>
            <a:r>
              <a:rPr lang="de-DE" b="1" dirty="0" err="1">
                <a:solidFill>
                  <a:srgbClr val="FF0000"/>
                </a:solidFill>
                <a:latin typeface="+mj-lt"/>
              </a:rPr>
              <a:t>school</a:t>
            </a:r>
            <a:r>
              <a:rPr lang="de-DE" b="1" dirty="0">
                <a:solidFill>
                  <a:srgbClr val="FF0000"/>
                </a:solidFill>
                <a:latin typeface="+mj-lt"/>
              </a:rPr>
              <a:t> </a:t>
            </a:r>
            <a:r>
              <a:rPr lang="de-DE" b="1" dirty="0" err="1">
                <a:solidFill>
                  <a:srgbClr val="FF0000"/>
                </a:solidFill>
                <a:latin typeface="+mj-lt"/>
              </a:rPr>
              <a:t>level</a:t>
            </a:r>
            <a:r>
              <a:rPr lang="de-DE" b="1" dirty="0">
                <a:solidFill>
                  <a:srgbClr val="FF0000"/>
                </a:solidFill>
                <a:latin typeface="+mj-lt"/>
              </a:rPr>
              <a:t>:     </a:t>
            </a:r>
          </a:p>
          <a:p>
            <a:r>
              <a:rPr lang="de-DE" dirty="0">
                <a:latin typeface="+mj-lt"/>
              </a:rPr>
              <a:t>Initiatives such </a:t>
            </a:r>
            <a:r>
              <a:rPr lang="de-DE" dirty="0" err="1">
                <a:latin typeface="+mj-lt"/>
              </a:rPr>
              <a:t>as</a:t>
            </a:r>
            <a:r>
              <a:rPr lang="de-DE" dirty="0">
                <a:latin typeface="+mj-lt"/>
              </a:rPr>
              <a:t> </a:t>
            </a:r>
          </a:p>
          <a:p>
            <a:r>
              <a:rPr lang="de-DE" b="1" dirty="0">
                <a:solidFill>
                  <a:srgbClr val="FF0000"/>
                </a:solidFill>
                <a:latin typeface="+mj-lt"/>
              </a:rPr>
              <a:t>Streitschlichter</a:t>
            </a:r>
            <a:r>
              <a:rPr lang="de-DE" b="1" dirty="0">
                <a:latin typeface="+mj-lt"/>
              </a:rPr>
              <a:t> </a:t>
            </a:r>
            <a:r>
              <a:rPr lang="de-DE" dirty="0">
                <a:latin typeface="+mj-lt"/>
              </a:rPr>
              <a:t>(</a:t>
            </a:r>
            <a:r>
              <a:rPr lang="de-DE" dirty="0" err="1">
                <a:latin typeface="+mj-lt"/>
              </a:rPr>
              <a:t>for</a:t>
            </a:r>
            <a:r>
              <a:rPr lang="de-DE" dirty="0">
                <a:latin typeface="+mj-lt"/>
              </a:rPr>
              <a:t> </a:t>
            </a:r>
            <a:r>
              <a:rPr lang="de-DE" dirty="0" err="1">
                <a:latin typeface="+mj-lt"/>
              </a:rPr>
              <a:t>students</a:t>
            </a:r>
            <a:r>
              <a:rPr lang="de-DE" dirty="0">
                <a:latin typeface="+mj-lt"/>
              </a:rPr>
              <a:t> </a:t>
            </a:r>
            <a:r>
              <a:rPr lang="de-DE" dirty="0" err="1">
                <a:latin typeface="+mj-lt"/>
              </a:rPr>
              <a:t>of</a:t>
            </a:r>
            <a:r>
              <a:rPr lang="de-DE" dirty="0">
                <a:latin typeface="+mj-lt"/>
              </a:rPr>
              <a:t> </a:t>
            </a:r>
            <a:r>
              <a:rPr lang="de-DE" dirty="0" err="1">
                <a:latin typeface="+mj-lt"/>
              </a:rPr>
              <a:t>elementary</a:t>
            </a:r>
            <a:r>
              <a:rPr lang="de-DE" dirty="0">
                <a:latin typeface="+mj-lt"/>
              </a:rPr>
              <a:t> </a:t>
            </a:r>
            <a:r>
              <a:rPr lang="de-DE" dirty="0" err="1">
                <a:latin typeface="+mj-lt"/>
              </a:rPr>
              <a:t>schools</a:t>
            </a:r>
            <a:r>
              <a:rPr lang="de-DE" dirty="0">
                <a:latin typeface="+mj-lt"/>
              </a:rPr>
              <a:t>)</a:t>
            </a:r>
            <a:endParaRPr lang="en-US" dirty="0">
              <a:latin typeface="+mj-lt"/>
            </a:endParaRPr>
          </a:p>
          <a:p>
            <a:r>
              <a:rPr lang="en-US" b="1" dirty="0">
                <a:latin typeface="+mj-lt"/>
              </a:rPr>
              <a:t>Since 2010: </a:t>
            </a:r>
          </a:p>
          <a:p>
            <a:r>
              <a:rPr lang="en-US" b="1" dirty="0">
                <a:solidFill>
                  <a:srgbClr val="FF0000"/>
                </a:solidFill>
                <a:latin typeface="+mj-lt"/>
              </a:rPr>
              <a:t>Teacher training project “School as a living space – without bullying!”</a:t>
            </a:r>
            <a:r>
              <a:rPr lang="en-US" dirty="0">
                <a:solidFill>
                  <a:srgbClr val="FF0000"/>
                </a:solidFill>
                <a:latin typeface="+mj-lt"/>
              </a:rPr>
              <a:t> </a:t>
            </a:r>
            <a:r>
              <a:rPr lang="en-US" dirty="0">
                <a:latin typeface="+mj-lt"/>
              </a:rPr>
              <a:t>carried out nationwide by around </a:t>
            </a:r>
            <a:r>
              <a:rPr lang="en-US" b="1" dirty="0">
                <a:latin typeface="+mj-lt"/>
              </a:rPr>
              <a:t>120 multipliers </a:t>
            </a:r>
            <a:r>
              <a:rPr lang="en-US" dirty="0">
                <a:latin typeface="+mj-lt"/>
              </a:rPr>
              <a:t>in close cooperation with the </a:t>
            </a:r>
            <a:r>
              <a:rPr lang="en-US" b="1" dirty="0">
                <a:latin typeface="+mj-lt"/>
              </a:rPr>
              <a:t>state school counseling centers. </a:t>
            </a:r>
          </a:p>
          <a:p>
            <a:pPr marL="0" indent="0">
              <a:buNone/>
            </a:pPr>
            <a:endParaRPr lang="en-US" dirty="0">
              <a:latin typeface="+mj-lt"/>
            </a:endParaRPr>
          </a:p>
          <a:p>
            <a:pPr marL="0" indent="0">
              <a:buNone/>
            </a:pPr>
            <a:endParaRPr lang="de-DE" dirty="0"/>
          </a:p>
        </p:txBody>
      </p:sp>
      <p:pic>
        <p:nvPicPr>
          <p:cNvPr id="2" name="Grafik 1">
            <a:extLst>
              <a:ext uri="{FF2B5EF4-FFF2-40B4-BE49-F238E27FC236}">
                <a16:creationId xmlns:a16="http://schemas.microsoft.com/office/drawing/2014/main" id="{2EE320AD-0275-41EF-A202-B00DE8652A54}"/>
              </a:ext>
            </a:extLst>
          </p:cNvPr>
          <p:cNvPicPr>
            <a:picLocks noChangeAspect="1"/>
          </p:cNvPicPr>
          <p:nvPr/>
        </p:nvPicPr>
        <p:blipFill>
          <a:blip r:embed="rId3"/>
          <a:stretch>
            <a:fillRect/>
          </a:stretch>
        </p:blipFill>
        <p:spPr>
          <a:xfrm>
            <a:off x="8893570" y="1721549"/>
            <a:ext cx="1962251" cy="4026107"/>
          </a:xfrm>
          <a:prstGeom prst="rect">
            <a:avLst/>
          </a:prstGeom>
        </p:spPr>
      </p:pic>
      <p:sp>
        <p:nvSpPr>
          <p:cNvPr id="5" name="Titel 1">
            <a:extLst>
              <a:ext uri="{FF2B5EF4-FFF2-40B4-BE49-F238E27FC236}">
                <a16:creationId xmlns:a16="http://schemas.microsoft.com/office/drawing/2014/main" id="{458B7A20-BE3B-4EAD-8A5D-DFA3B0ECDB90}"/>
              </a:ext>
            </a:extLst>
          </p:cNvPr>
          <p:cNvSpPr txBox="1">
            <a:spLocks/>
          </p:cNvSpPr>
          <p:nvPr/>
        </p:nvSpPr>
        <p:spPr>
          <a:xfrm>
            <a:off x="1863503" y="406874"/>
            <a:ext cx="8194897" cy="75649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dirty="0"/>
              <a:t>Values </a:t>
            </a:r>
            <a:r>
              <a:rPr lang="de-DE" dirty="0" err="1"/>
              <a:t>education</a:t>
            </a:r>
            <a:r>
              <a:rPr lang="de-DE" dirty="0"/>
              <a:t> </a:t>
            </a:r>
            <a:r>
              <a:rPr lang="de-DE" dirty="0" err="1"/>
              <a:t>portal</a:t>
            </a:r>
            <a:r>
              <a:rPr lang="de-DE" dirty="0"/>
              <a:t> (ISB)</a:t>
            </a:r>
            <a:br>
              <a:rPr lang="de-DE" dirty="0"/>
            </a:br>
            <a:r>
              <a:rPr lang="de-DE" dirty="0" err="1"/>
              <a:t>Prevention</a:t>
            </a:r>
            <a:r>
              <a:rPr lang="de-DE" dirty="0"/>
              <a:t>  </a:t>
            </a:r>
            <a:r>
              <a:rPr lang="de-DE" dirty="0" err="1"/>
              <a:t>programs</a:t>
            </a:r>
            <a:r>
              <a:rPr lang="de-DE" dirty="0"/>
              <a:t> and </a:t>
            </a:r>
            <a:r>
              <a:rPr lang="de-DE" dirty="0" err="1"/>
              <a:t>projects</a:t>
            </a:r>
            <a:endParaRPr lang="de-DE" dirty="0"/>
          </a:p>
        </p:txBody>
      </p:sp>
    </p:spTree>
    <p:extLst>
      <p:ext uri="{BB962C8B-B14F-4D97-AF65-F5344CB8AC3E}">
        <p14:creationId xmlns:p14="http://schemas.microsoft.com/office/powerpoint/2010/main" val="280430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E20C78E-31C6-4525-A110-EB885F9BB052}"/>
              </a:ext>
            </a:extLst>
          </p:cNvPr>
          <p:cNvSpPr>
            <a:spLocks noGrp="1"/>
          </p:cNvSpPr>
          <p:nvPr>
            <p:ph idx="1"/>
          </p:nvPr>
        </p:nvSpPr>
        <p:spPr>
          <a:xfrm>
            <a:off x="347558" y="1393251"/>
            <a:ext cx="11970715" cy="2914971"/>
          </a:xfrm>
        </p:spPr>
        <p:txBody>
          <a:bodyPr>
            <a:noAutofit/>
          </a:bodyPr>
          <a:lstStyle/>
          <a:p>
            <a:r>
              <a:rPr lang="en-US" b="1" dirty="0">
                <a:latin typeface="+mj-lt"/>
              </a:rPr>
              <a:t>Since 2011: </a:t>
            </a:r>
          </a:p>
          <a:p>
            <a:r>
              <a:rPr lang="en-US" b="1" dirty="0">
                <a:latin typeface="+mj-lt"/>
              </a:rPr>
              <a:t>Prevention project </a:t>
            </a:r>
            <a:r>
              <a:rPr lang="en-US" b="1" dirty="0">
                <a:solidFill>
                  <a:srgbClr val="FF0000"/>
                </a:solidFill>
                <a:latin typeface="+mj-lt"/>
              </a:rPr>
              <a:t>“Bullying-free school – be class together!” </a:t>
            </a:r>
            <a:r>
              <a:rPr lang="en-US" b="1" dirty="0">
                <a:latin typeface="+mj-lt"/>
              </a:rPr>
              <a:t>(for secondary schools, grades 5-7)</a:t>
            </a:r>
            <a:r>
              <a:rPr lang="en-US" dirty="0">
                <a:latin typeface="+mj-lt"/>
              </a:rPr>
              <a:t> </a:t>
            </a:r>
          </a:p>
          <a:p>
            <a:r>
              <a:rPr lang="en-US" dirty="0">
                <a:latin typeface="+mj-lt"/>
              </a:rPr>
              <a:t>Cooperation between the </a:t>
            </a:r>
            <a:r>
              <a:rPr lang="en-US" b="1" dirty="0">
                <a:latin typeface="+mj-lt"/>
              </a:rPr>
              <a:t>Bavarian Ministry of Education and the </a:t>
            </a:r>
            <a:r>
              <a:rPr lang="en-US" b="1" dirty="0" err="1">
                <a:latin typeface="+mj-lt"/>
              </a:rPr>
              <a:t>Techniker</a:t>
            </a:r>
            <a:r>
              <a:rPr lang="en-US" b="1" dirty="0">
                <a:latin typeface="+mj-lt"/>
              </a:rPr>
              <a:t> </a:t>
            </a:r>
            <a:r>
              <a:rPr lang="en-US" b="1" dirty="0" err="1">
                <a:latin typeface="+mj-lt"/>
              </a:rPr>
              <a:t>Krankenkasse</a:t>
            </a:r>
            <a:r>
              <a:rPr lang="en-US" b="1" dirty="0">
                <a:latin typeface="+mj-lt"/>
              </a:rPr>
              <a:t> (TK).  </a:t>
            </a:r>
          </a:p>
          <a:p>
            <a:r>
              <a:rPr lang="en-US" b="1" dirty="0">
                <a:latin typeface="+mj-lt"/>
              </a:rPr>
              <a:t>Materials  available free of charge on a digital platform</a:t>
            </a:r>
            <a:r>
              <a:rPr lang="en-US" dirty="0">
                <a:latin typeface="+mj-lt"/>
              </a:rPr>
              <a:t>. </a:t>
            </a:r>
          </a:p>
        </p:txBody>
      </p:sp>
      <p:pic>
        <p:nvPicPr>
          <p:cNvPr id="2" name="Grafik 1">
            <a:extLst>
              <a:ext uri="{FF2B5EF4-FFF2-40B4-BE49-F238E27FC236}">
                <a16:creationId xmlns:a16="http://schemas.microsoft.com/office/drawing/2014/main" id="{467E59B9-EC26-4E8C-894C-3E06202DB7C7}"/>
              </a:ext>
            </a:extLst>
          </p:cNvPr>
          <p:cNvPicPr>
            <a:picLocks noChangeAspect="1"/>
          </p:cNvPicPr>
          <p:nvPr/>
        </p:nvPicPr>
        <p:blipFill>
          <a:blip r:embed="rId3"/>
          <a:stretch>
            <a:fillRect/>
          </a:stretch>
        </p:blipFill>
        <p:spPr>
          <a:xfrm>
            <a:off x="493250" y="4407564"/>
            <a:ext cx="2179338" cy="1771167"/>
          </a:xfrm>
          <a:prstGeom prst="rect">
            <a:avLst/>
          </a:prstGeom>
        </p:spPr>
      </p:pic>
      <p:sp>
        <p:nvSpPr>
          <p:cNvPr id="5" name="Titel 1">
            <a:extLst>
              <a:ext uri="{FF2B5EF4-FFF2-40B4-BE49-F238E27FC236}">
                <a16:creationId xmlns:a16="http://schemas.microsoft.com/office/drawing/2014/main" id="{CFBD0987-9EC1-4AE8-9CA6-930AF5ABF061}"/>
              </a:ext>
            </a:extLst>
          </p:cNvPr>
          <p:cNvSpPr txBox="1">
            <a:spLocks/>
          </p:cNvSpPr>
          <p:nvPr/>
        </p:nvSpPr>
        <p:spPr>
          <a:xfrm>
            <a:off x="1863503" y="406874"/>
            <a:ext cx="8194897" cy="75649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dirty="0"/>
              <a:t>Values </a:t>
            </a:r>
            <a:r>
              <a:rPr lang="de-DE" dirty="0" err="1"/>
              <a:t>education</a:t>
            </a:r>
            <a:r>
              <a:rPr lang="de-DE" dirty="0"/>
              <a:t> </a:t>
            </a:r>
            <a:r>
              <a:rPr lang="de-DE" dirty="0" err="1"/>
              <a:t>portal</a:t>
            </a:r>
            <a:r>
              <a:rPr lang="de-DE" dirty="0"/>
              <a:t> (ISB)</a:t>
            </a:r>
            <a:br>
              <a:rPr lang="de-DE" dirty="0"/>
            </a:br>
            <a:r>
              <a:rPr lang="de-DE" dirty="0" err="1"/>
              <a:t>Prevention</a:t>
            </a:r>
            <a:r>
              <a:rPr lang="de-DE" dirty="0"/>
              <a:t>  </a:t>
            </a:r>
            <a:r>
              <a:rPr lang="de-DE" dirty="0" err="1"/>
              <a:t>programs</a:t>
            </a:r>
            <a:r>
              <a:rPr lang="de-DE" dirty="0"/>
              <a:t> and </a:t>
            </a:r>
            <a:r>
              <a:rPr lang="de-DE" dirty="0" err="1"/>
              <a:t>projects</a:t>
            </a:r>
            <a:endParaRPr lang="de-DE" dirty="0"/>
          </a:p>
        </p:txBody>
      </p:sp>
    </p:spTree>
    <p:extLst>
      <p:ext uri="{BB962C8B-B14F-4D97-AF65-F5344CB8AC3E}">
        <p14:creationId xmlns:p14="http://schemas.microsoft.com/office/powerpoint/2010/main" val="3586964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B020F-7632-F826-DE6F-26AF42DA2A4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2A5E143A-053D-CF8A-48B6-22CEE414E4E3}"/>
              </a:ext>
            </a:extLst>
          </p:cNvPr>
          <p:cNvSpPr>
            <a:spLocks noGrp="1"/>
          </p:cNvSpPr>
          <p:nvPr>
            <p:ph type="title"/>
          </p:nvPr>
        </p:nvSpPr>
        <p:spPr/>
        <p:txBody>
          <a:bodyPr/>
          <a:lstStyle/>
          <a:p>
            <a:r>
              <a:rPr lang="es-ES" dirty="0"/>
              <a:t>Non-Consensual Sexting</a:t>
            </a:r>
            <a:endParaRPr lang="en-GB" dirty="0"/>
          </a:p>
        </p:txBody>
      </p:sp>
      <p:sp>
        <p:nvSpPr>
          <p:cNvPr id="3" name="Označba mesta vsebine 2">
            <a:extLst>
              <a:ext uri="{FF2B5EF4-FFF2-40B4-BE49-F238E27FC236}">
                <a16:creationId xmlns:a16="http://schemas.microsoft.com/office/drawing/2014/main" id="{362A1B06-81EE-D602-73D8-4D2A543962E8}"/>
              </a:ext>
            </a:extLst>
          </p:cNvPr>
          <p:cNvSpPr>
            <a:spLocks noGrp="1"/>
          </p:cNvSpPr>
          <p:nvPr>
            <p:ph idx="1"/>
          </p:nvPr>
        </p:nvSpPr>
        <p:spPr/>
        <p:txBody>
          <a:bodyPr/>
          <a:lstStyle/>
          <a:p>
            <a:pPr marL="457200" indent="-457200">
              <a:buFont typeface="Arial" panose="020B0604020202020204" pitchFamily="34" charset="0"/>
              <a:buChar char="•"/>
            </a:pPr>
            <a:r>
              <a:rPr lang="en-US" dirty="0"/>
              <a:t>Unsolicited content (“cyberflashing”)</a:t>
            </a:r>
          </a:p>
          <a:p>
            <a:pPr marL="457200" indent="-457200">
              <a:buFont typeface="Arial" panose="020B0604020202020204" pitchFamily="34" charset="0"/>
              <a:buChar char="•"/>
            </a:pPr>
            <a:r>
              <a:rPr lang="en-US" dirty="0"/>
              <a:t>Forwarding without consent (revenge porn)</a:t>
            </a:r>
          </a:p>
          <a:p>
            <a:pPr marL="457200" indent="-457200">
              <a:buFont typeface="Arial" panose="020B0604020202020204" pitchFamily="34" charset="0"/>
              <a:buChar char="•"/>
            </a:pPr>
            <a:r>
              <a:rPr lang="en-US" dirty="0"/>
              <a:t>Coercion and manipulation</a:t>
            </a:r>
          </a:p>
          <a:p>
            <a:pPr marL="457200" indent="-457200">
              <a:buFont typeface="Arial" panose="020B0604020202020204" pitchFamily="34" charset="0"/>
              <a:buChar char="•"/>
            </a:pPr>
            <a:r>
              <a:rPr lang="en-US" dirty="0"/>
              <a:t>Role of peer validation and social pressure in forwarding harmful content</a:t>
            </a:r>
          </a:p>
          <a:p>
            <a:pPr marL="457200" indent="-457200">
              <a:buFont typeface="Arial" panose="020B0604020202020204" pitchFamily="34" charset="0"/>
              <a:buChar char="•"/>
            </a:pPr>
            <a:r>
              <a:rPr lang="en-US" dirty="0"/>
              <a:t>Emotional and reputational consequences</a:t>
            </a:r>
            <a:endParaRPr lang="en-GB" dirty="0"/>
          </a:p>
        </p:txBody>
      </p:sp>
    </p:spTree>
    <p:extLst>
      <p:ext uri="{BB962C8B-B14F-4D97-AF65-F5344CB8AC3E}">
        <p14:creationId xmlns:p14="http://schemas.microsoft.com/office/powerpoint/2010/main" val="30628586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E20C78E-31C6-4525-A110-EB885F9BB052}"/>
              </a:ext>
            </a:extLst>
          </p:cNvPr>
          <p:cNvSpPr>
            <a:spLocks noGrp="1"/>
          </p:cNvSpPr>
          <p:nvPr>
            <p:ph idx="1"/>
          </p:nvPr>
        </p:nvSpPr>
        <p:spPr>
          <a:xfrm>
            <a:off x="447242" y="1543933"/>
            <a:ext cx="11297516" cy="4778489"/>
          </a:xfrm>
        </p:spPr>
        <p:txBody>
          <a:bodyPr>
            <a:normAutofit/>
          </a:bodyPr>
          <a:lstStyle/>
          <a:p>
            <a:r>
              <a:rPr lang="en-US" dirty="0">
                <a:latin typeface="+mj-lt"/>
              </a:rPr>
              <a:t>Since 2023: </a:t>
            </a:r>
          </a:p>
          <a:p>
            <a:r>
              <a:rPr lang="en-US" dirty="0">
                <a:latin typeface="+mj-lt"/>
              </a:rPr>
              <a:t>P</a:t>
            </a:r>
            <a:r>
              <a:rPr lang="en-US" b="1" dirty="0">
                <a:latin typeface="+mj-lt"/>
              </a:rPr>
              <a:t>revention program </a:t>
            </a:r>
            <a:r>
              <a:rPr lang="en-US" b="1" dirty="0">
                <a:solidFill>
                  <a:srgbClr val="FF0000"/>
                </a:solidFill>
                <a:latin typeface="+mj-lt"/>
              </a:rPr>
              <a:t>“We all against cyberbullying”, </a:t>
            </a:r>
            <a:r>
              <a:rPr lang="en-US" b="1" dirty="0">
                <a:latin typeface="+mj-lt"/>
              </a:rPr>
              <a:t>educational events, project work and parents' evenings at schools </a:t>
            </a:r>
            <a:r>
              <a:rPr lang="en-US" dirty="0">
                <a:latin typeface="+mj-lt"/>
              </a:rPr>
              <a:t>as a </a:t>
            </a:r>
            <a:r>
              <a:rPr lang="en-US" b="1" dirty="0">
                <a:latin typeface="+mj-lt"/>
              </a:rPr>
              <a:t>cooperation between the Bavarian company health insurance companies (BKK) and the Alliance against Cyberbullying. </a:t>
            </a:r>
          </a:p>
          <a:p>
            <a:endParaRPr lang="en-US" sz="2600" b="1" dirty="0">
              <a:solidFill>
                <a:schemeClr val="accent1"/>
              </a:solidFill>
            </a:endParaRPr>
          </a:p>
          <a:p>
            <a:endParaRPr lang="en-US" sz="2600" b="1" dirty="0">
              <a:solidFill>
                <a:schemeClr val="accent1"/>
              </a:solidFill>
            </a:endParaRPr>
          </a:p>
          <a:p>
            <a:endParaRPr lang="de-DE" dirty="0"/>
          </a:p>
        </p:txBody>
      </p:sp>
      <p:pic>
        <p:nvPicPr>
          <p:cNvPr id="2" name="Grafik 1">
            <a:extLst>
              <a:ext uri="{FF2B5EF4-FFF2-40B4-BE49-F238E27FC236}">
                <a16:creationId xmlns:a16="http://schemas.microsoft.com/office/drawing/2014/main" id="{648E48EA-6BBF-4283-9845-5B64A851F0B5}"/>
              </a:ext>
            </a:extLst>
          </p:cNvPr>
          <p:cNvPicPr>
            <a:picLocks noChangeAspect="1"/>
          </p:cNvPicPr>
          <p:nvPr/>
        </p:nvPicPr>
        <p:blipFill>
          <a:blip r:embed="rId3"/>
          <a:stretch>
            <a:fillRect/>
          </a:stretch>
        </p:blipFill>
        <p:spPr>
          <a:xfrm>
            <a:off x="427546" y="4169383"/>
            <a:ext cx="5533405" cy="2035473"/>
          </a:xfrm>
          <a:prstGeom prst="rect">
            <a:avLst/>
          </a:prstGeom>
        </p:spPr>
      </p:pic>
      <p:sp>
        <p:nvSpPr>
          <p:cNvPr id="5" name="Titel 1">
            <a:extLst>
              <a:ext uri="{FF2B5EF4-FFF2-40B4-BE49-F238E27FC236}">
                <a16:creationId xmlns:a16="http://schemas.microsoft.com/office/drawing/2014/main" id="{916310AB-4A1C-46CD-B38D-611CFEF40FCD}"/>
              </a:ext>
            </a:extLst>
          </p:cNvPr>
          <p:cNvSpPr txBox="1">
            <a:spLocks/>
          </p:cNvSpPr>
          <p:nvPr/>
        </p:nvSpPr>
        <p:spPr>
          <a:xfrm>
            <a:off x="1863503" y="406874"/>
            <a:ext cx="8194897" cy="756491"/>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dirty="0"/>
              <a:t>Values </a:t>
            </a:r>
            <a:r>
              <a:rPr lang="de-DE" dirty="0" err="1"/>
              <a:t>education</a:t>
            </a:r>
            <a:r>
              <a:rPr lang="de-DE" dirty="0"/>
              <a:t> </a:t>
            </a:r>
            <a:r>
              <a:rPr lang="de-DE" dirty="0" err="1"/>
              <a:t>portal</a:t>
            </a:r>
            <a:r>
              <a:rPr lang="de-DE" dirty="0"/>
              <a:t> (ISB)</a:t>
            </a:r>
            <a:br>
              <a:rPr lang="de-DE" dirty="0"/>
            </a:br>
            <a:r>
              <a:rPr lang="de-DE" dirty="0" err="1"/>
              <a:t>Prevention</a:t>
            </a:r>
            <a:r>
              <a:rPr lang="de-DE" dirty="0"/>
              <a:t>  </a:t>
            </a:r>
            <a:r>
              <a:rPr lang="de-DE" dirty="0" err="1"/>
              <a:t>programs</a:t>
            </a:r>
            <a:r>
              <a:rPr lang="de-DE" dirty="0"/>
              <a:t> and </a:t>
            </a:r>
            <a:r>
              <a:rPr lang="de-DE" dirty="0" err="1"/>
              <a:t>projects</a:t>
            </a:r>
            <a:endParaRPr lang="de-DE" dirty="0"/>
          </a:p>
        </p:txBody>
      </p:sp>
    </p:spTree>
    <p:extLst>
      <p:ext uri="{BB962C8B-B14F-4D97-AF65-F5344CB8AC3E}">
        <p14:creationId xmlns:p14="http://schemas.microsoft.com/office/powerpoint/2010/main" val="6841130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13983D1-2C2E-410C-BF89-6BB4BBB5B147}"/>
              </a:ext>
            </a:extLst>
          </p:cNvPr>
          <p:cNvSpPr>
            <a:spLocks noGrp="1"/>
          </p:cNvSpPr>
          <p:nvPr>
            <p:ph idx="1"/>
          </p:nvPr>
        </p:nvSpPr>
        <p:spPr>
          <a:xfrm>
            <a:off x="409689" y="1344921"/>
            <a:ext cx="11908585" cy="3880773"/>
          </a:xfrm>
        </p:spPr>
        <p:txBody>
          <a:bodyPr>
            <a:normAutofit/>
          </a:bodyPr>
          <a:lstStyle/>
          <a:p>
            <a:r>
              <a:rPr lang="en-US" b="1" dirty="0">
                <a:solidFill>
                  <a:srgbClr val="FF0000"/>
                </a:solidFill>
                <a:latin typeface="+mj-lt"/>
              </a:rPr>
              <a:t>School psychologists and counseling teachers: </a:t>
            </a:r>
          </a:p>
          <a:p>
            <a:r>
              <a:rPr lang="en-US" b="1" dirty="0">
                <a:latin typeface="+mj-lt"/>
              </a:rPr>
              <a:t>F</a:t>
            </a:r>
            <a:r>
              <a:rPr lang="en-US" dirty="0">
                <a:latin typeface="+mj-lt"/>
              </a:rPr>
              <a:t>irst trusted contacts for students and their legal guardians </a:t>
            </a:r>
          </a:p>
          <a:p>
            <a:r>
              <a:rPr lang="en-US" dirty="0">
                <a:latin typeface="+mj-lt"/>
              </a:rPr>
              <a:t>In addition, </a:t>
            </a:r>
            <a:r>
              <a:rPr lang="en-US" b="1" dirty="0">
                <a:latin typeface="+mj-lt"/>
              </a:rPr>
              <a:t>every administrative district has at least one </a:t>
            </a:r>
            <a:r>
              <a:rPr lang="en-US" b="1" dirty="0">
                <a:solidFill>
                  <a:srgbClr val="FF0000"/>
                </a:solidFill>
                <a:latin typeface="+mj-lt"/>
              </a:rPr>
              <a:t>state school counseling center: </a:t>
            </a:r>
          </a:p>
          <a:p>
            <a:r>
              <a:rPr lang="en-US" b="1" dirty="0">
                <a:latin typeface="+mj-lt"/>
              </a:rPr>
              <a:t>Particularly experienced school psychologists and advisory teachers</a:t>
            </a:r>
            <a:endParaRPr lang="de-DE" dirty="0">
              <a:latin typeface="+mj-lt"/>
            </a:endParaRPr>
          </a:p>
        </p:txBody>
      </p:sp>
      <p:sp>
        <p:nvSpPr>
          <p:cNvPr id="6" name="Titel 1">
            <a:extLst>
              <a:ext uri="{FF2B5EF4-FFF2-40B4-BE49-F238E27FC236}">
                <a16:creationId xmlns:a16="http://schemas.microsoft.com/office/drawing/2014/main" id="{8C954F71-D26A-4137-9109-CEEABF309324}"/>
              </a:ext>
            </a:extLst>
          </p:cNvPr>
          <p:cNvSpPr>
            <a:spLocks noGrp="1"/>
          </p:cNvSpPr>
          <p:nvPr>
            <p:ph type="title"/>
          </p:nvPr>
        </p:nvSpPr>
        <p:spPr>
          <a:xfrm>
            <a:off x="1484774" y="346117"/>
            <a:ext cx="7033584" cy="778011"/>
          </a:xfrm>
        </p:spPr>
        <p:txBody>
          <a:bodyPr>
            <a:normAutofit/>
          </a:bodyPr>
          <a:lstStyle/>
          <a:p>
            <a:r>
              <a:rPr lang="de-DE" b="1" dirty="0"/>
              <a:t>Networking and </a:t>
            </a:r>
            <a:r>
              <a:rPr lang="de-DE" b="1" dirty="0" err="1"/>
              <a:t>cooperation</a:t>
            </a:r>
            <a:endParaRPr lang="de-DE" b="1" dirty="0"/>
          </a:p>
        </p:txBody>
      </p:sp>
      <p:pic>
        <p:nvPicPr>
          <p:cNvPr id="4" name="Grafik 3">
            <a:extLst>
              <a:ext uri="{FF2B5EF4-FFF2-40B4-BE49-F238E27FC236}">
                <a16:creationId xmlns:a16="http://schemas.microsoft.com/office/drawing/2014/main" id="{9BE7CE64-49F1-4249-8E5A-CF49C33EAB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074" y="3984171"/>
            <a:ext cx="2624596" cy="2279873"/>
          </a:xfrm>
          <a:prstGeom prst="rect">
            <a:avLst/>
          </a:prstGeom>
        </p:spPr>
      </p:pic>
    </p:spTree>
    <p:extLst>
      <p:ext uri="{BB962C8B-B14F-4D97-AF65-F5344CB8AC3E}">
        <p14:creationId xmlns:p14="http://schemas.microsoft.com/office/powerpoint/2010/main" val="109664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A024546-899E-41B9-8A6E-1C6EBCEFE5FD}"/>
              </a:ext>
            </a:extLst>
          </p:cNvPr>
          <p:cNvSpPr>
            <a:spLocks noGrp="1"/>
          </p:cNvSpPr>
          <p:nvPr>
            <p:ph idx="1"/>
          </p:nvPr>
        </p:nvSpPr>
        <p:spPr>
          <a:xfrm>
            <a:off x="350762" y="1662736"/>
            <a:ext cx="6559489" cy="2178026"/>
          </a:xfrm>
        </p:spPr>
        <p:txBody>
          <a:bodyPr>
            <a:noAutofit/>
          </a:bodyPr>
          <a:lstStyle/>
          <a:p>
            <a:r>
              <a:rPr lang="en-US" sz="2400" b="1" dirty="0">
                <a:solidFill>
                  <a:srgbClr val="FF0000"/>
                </a:solidFill>
                <a:latin typeface="+mj-lt"/>
              </a:rPr>
              <a:t>Network of regional representatives for democracy and tolerance</a:t>
            </a:r>
            <a:r>
              <a:rPr lang="en-US" sz="2400" dirty="0">
                <a:solidFill>
                  <a:srgbClr val="FF0000"/>
                </a:solidFill>
                <a:latin typeface="+mj-lt"/>
              </a:rPr>
              <a:t> and the </a:t>
            </a:r>
            <a:r>
              <a:rPr lang="en-US" sz="2400" b="1" dirty="0">
                <a:solidFill>
                  <a:srgbClr val="FF0000"/>
                </a:solidFill>
                <a:latin typeface="+mj-lt"/>
              </a:rPr>
              <a:t>media education and information technology consultants (</a:t>
            </a:r>
            <a:r>
              <a:rPr lang="en-US" sz="2400" b="1" dirty="0" err="1">
                <a:solidFill>
                  <a:srgbClr val="FF0000"/>
                </a:solidFill>
                <a:latin typeface="+mj-lt"/>
              </a:rPr>
              <a:t>MiBs</a:t>
            </a:r>
            <a:r>
              <a:rPr lang="en-US" sz="2400" b="1" dirty="0">
                <a:solidFill>
                  <a:srgbClr val="FF0000"/>
                </a:solidFill>
                <a:latin typeface="+mj-lt"/>
              </a:rPr>
              <a:t>):</a:t>
            </a:r>
            <a:r>
              <a:rPr lang="en-US" sz="2400" b="1" dirty="0">
                <a:latin typeface="+mj-lt"/>
              </a:rPr>
              <a:t> </a:t>
            </a:r>
            <a:r>
              <a:rPr lang="en-US" sz="2400" dirty="0">
                <a:latin typeface="+mj-lt"/>
              </a:rPr>
              <a:t>Support for schools in their prevention work for democracy and tolerance as well as in the correct use of media </a:t>
            </a:r>
          </a:p>
          <a:p>
            <a:endParaRPr lang="en-US" sz="2400" b="1" dirty="0">
              <a:latin typeface="+mj-lt"/>
            </a:endParaRPr>
          </a:p>
          <a:p>
            <a:r>
              <a:rPr lang="en-US" sz="2400" b="1" dirty="0">
                <a:solidFill>
                  <a:srgbClr val="FF0000"/>
                </a:solidFill>
                <a:latin typeface="+mj-lt"/>
              </a:rPr>
              <a:t>Liaison teachers and, if necessary, specialists in youth social work at schools (</a:t>
            </a:r>
            <a:r>
              <a:rPr lang="en-US" sz="2400" b="1" dirty="0" err="1">
                <a:solidFill>
                  <a:srgbClr val="FF0000"/>
                </a:solidFill>
                <a:latin typeface="+mj-lt"/>
              </a:rPr>
              <a:t>JaS</a:t>
            </a:r>
            <a:r>
              <a:rPr lang="en-US" sz="2400" b="1" dirty="0">
                <a:solidFill>
                  <a:srgbClr val="FF0000"/>
                </a:solidFill>
                <a:latin typeface="+mj-lt"/>
              </a:rPr>
              <a:t>)</a:t>
            </a:r>
            <a:endParaRPr lang="en-US" sz="2000" b="1" dirty="0">
              <a:solidFill>
                <a:srgbClr val="FF0000"/>
              </a:solidFill>
              <a:latin typeface="+mj-lt"/>
            </a:endParaRPr>
          </a:p>
          <a:p>
            <a:endParaRPr lang="de-DE" sz="2000" b="1" dirty="0">
              <a:solidFill>
                <a:schemeClr val="accent1"/>
              </a:solidFill>
            </a:endParaRPr>
          </a:p>
        </p:txBody>
      </p:sp>
      <p:sp>
        <p:nvSpPr>
          <p:cNvPr id="4" name="Titel 1">
            <a:extLst>
              <a:ext uri="{FF2B5EF4-FFF2-40B4-BE49-F238E27FC236}">
                <a16:creationId xmlns:a16="http://schemas.microsoft.com/office/drawing/2014/main" id="{FE53C637-094B-4215-B665-3E49DE39FBF9}"/>
              </a:ext>
            </a:extLst>
          </p:cNvPr>
          <p:cNvSpPr>
            <a:spLocks noGrp="1"/>
          </p:cNvSpPr>
          <p:nvPr>
            <p:ph type="title"/>
          </p:nvPr>
        </p:nvSpPr>
        <p:spPr>
          <a:xfrm>
            <a:off x="1890899" y="256836"/>
            <a:ext cx="10272606" cy="778011"/>
          </a:xfrm>
        </p:spPr>
        <p:txBody>
          <a:bodyPr>
            <a:normAutofit/>
          </a:bodyPr>
          <a:lstStyle/>
          <a:p>
            <a:r>
              <a:rPr lang="de-DE" b="1" dirty="0"/>
              <a:t>Networking and </a:t>
            </a:r>
            <a:r>
              <a:rPr lang="de-DE" b="1" dirty="0" err="1"/>
              <a:t>cooperation</a:t>
            </a:r>
            <a:endParaRPr lang="de-DE" b="1" dirty="0"/>
          </a:p>
        </p:txBody>
      </p:sp>
      <p:pic>
        <p:nvPicPr>
          <p:cNvPr id="5" name="Grafik 4">
            <a:extLst>
              <a:ext uri="{FF2B5EF4-FFF2-40B4-BE49-F238E27FC236}">
                <a16:creationId xmlns:a16="http://schemas.microsoft.com/office/drawing/2014/main" id="{CEC513A7-FEEB-4866-8B00-E2196A5BAD5B}"/>
              </a:ext>
            </a:extLst>
          </p:cNvPr>
          <p:cNvPicPr>
            <a:picLocks noChangeAspect="1"/>
          </p:cNvPicPr>
          <p:nvPr/>
        </p:nvPicPr>
        <p:blipFill>
          <a:blip r:embed="rId3"/>
          <a:stretch>
            <a:fillRect/>
          </a:stretch>
        </p:blipFill>
        <p:spPr>
          <a:xfrm>
            <a:off x="7604718" y="1743814"/>
            <a:ext cx="2904829" cy="1718176"/>
          </a:xfrm>
          <a:prstGeom prst="rect">
            <a:avLst/>
          </a:prstGeom>
        </p:spPr>
      </p:pic>
      <p:pic>
        <p:nvPicPr>
          <p:cNvPr id="6" name="Grafik 5">
            <a:extLst>
              <a:ext uri="{FF2B5EF4-FFF2-40B4-BE49-F238E27FC236}">
                <a16:creationId xmlns:a16="http://schemas.microsoft.com/office/drawing/2014/main" id="{A9072DAC-A20A-40C4-A4C7-81FF49CF7D45}"/>
              </a:ext>
            </a:extLst>
          </p:cNvPr>
          <p:cNvPicPr>
            <a:picLocks noChangeAspect="1"/>
          </p:cNvPicPr>
          <p:nvPr/>
        </p:nvPicPr>
        <p:blipFill>
          <a:blip r:embed="rId4"/>
          <a:stretch>
            <a:fillRect/>
          </a:stretch>
        </p:blipFill>
        <p:spPr>
          <a:xfrm>
            <a:off x="7604718" y="4130270"/>
            <a:ext cx="2825308" cy="1718175"/>
          </a:xfrm>
          <a:prstGeom prst="rect">
            <a:avLst/>
          </a:prstGeom>
        </p:spPr>
      </p:pic>
    </p:spTree>
    <p:extLst>
      <p:ext uri="{BB962C8B-B14F-4D97-AF65-F5344CB8AC3E}">
        <p14:creationId xmlns:p14="http://schemas.microsoft.com/office/powerpoint/2010/main" val="424011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A024546-899E-41B9-8A6E-1C6EBCEFE5FD}"/>
              </a:ext>
            </a:extLst>
          </p:cNvPr>
          <p:cNvSpPr>
            <a:spLocks noGrp="1"/>
          </p:cNvSpPr>
          <p:nvPr>
            <p:ph idx="1"/>
          </p:nvPr>
        </p:nvSpPr>
        <p:spPr>
          <a:xfrm>
            <a:off x="494454" y="1442110"/>
            <a:ext cx="6442954" cy="2961448"/>
          </a:xfrm>
        </p:spPr>
        <p:txBody>
          <a:bodyPr>
            <a:noAutofit/>
          </a:bodyPr>
          <a:lstStyle/>
          <a:p>
            <a:pPr marL="0" indent="0">
              <a:buNone/>
            </a:pPr>
            <a:r>
              <a:rPr lang="en-US" sz="2400" b="1" dirty="0"/>
              <a:t>“</a:t>
            </a:r>
            <a:r>
              <a:rPr lang="en-US" sz="2400" b="1" dirty="0">
                <a:latin typeface="+mj-lt"/>
              </a:rPr>
              <a:t>School opens up” program:</a:t>
            </a:r>
          </a:p>
          <a:p>
            <a:pPr marL="0" indent="0">
              <a:buNone/>
            </a:pPr>
            <a:r>
              <a:rPr lang="en-US" sz="2400" b="1" dirty="0">
                <a:solidFill>
                  <a:srgbClr val="FF0000"/>
                </a:solidFill>
                <a:latin typeface="+mj-lt"/>
              </a:rPr>
              <a:t>School social pedagogues, as a newly developed professional group</a:t>
            </a:r>
            <a:r>
              <a:rPr lang="en-US" sz="2400" dirty="0">
                <a:solidFill>
                  <a:srgbClr val="FF0000"/>
                </a:solidFill>
                <a:latin typeface="+mj-lt"/>
              </a:rPr>
              <a:t>, </a:t>
            </a:r>
            <a:r>
              <a:rPr lang="en-US" sz="2400" dirty="0">
                <a:latin typeface="+mj-lt"/>
              </a:rPr>
              <a:t>support schools in the area of ​​values ​​and social education</a:t>
            </a:r>
          </a:p>
          <a:p>
            <a:pPr marL="0" indent="0">
              <a:buNone/>
            </a:pPr>
            <a:r>
              <a:rPr lang="en-US" sz="2400" dirty="0">
                <a:latin typeface="+mj-lt"/>
              </a:rPr>
              <a:t>(Handouts 1/2023 and 2/2024 from the ISB)</a:t>
            </a:r>
          </a:p>
          <a:p>
            <a:endParaRPr lang="en-US" sz="2000" b="1" dirty="0"/>
          </a:p>
          <a:p>
            <a:endParaRPr lang="de-DE" sz="2000" b="1" dirty="0">
              <a:solidFill>
                <a:schemeClr val="accent1"/>
              </a:solidFill>
            </a:endParaRPr>
          </a:p>
        </p:txBody>
      </p:sp>
      <p:sp>
        <p:nvSpPr>
          <p:cNvPr id="4" name="Titel 1">
            <a:extLst>
              <a:ext uri="{FF2B5EF4-FFF2-40B4-BE49-F238E27FC236}">
                <a16:creationId xmlns:a16="http://schemas.microsoft.com/office/drawing/2014/main" id="{FE53C637-094B-4215-B665-3E49DE39FBF9}"/>
              </a:ext>
            </a:extLst>
          </p:cNvPr>
          <p:cNvSpPr>
            <a:spLocks noGrp="1"/>
          </p:cNvSpPr>
          <p:nvPr>
            <p:ph type="title"/>
          </p:nvPr>
        </p:nvSpPr>
        <p:spPr>
          <a:xfrm>
            <a:off x="1709665" y="355963"/>
            <a:ext cx="10272606" cy="778011"/>
          </a:xfrm>
        </p:spPr>
        <p:txBody>
          <a:bodyPr>
            <a:normAutofit/>
          </a:bodyPr>
          <a:lstStyle/>
          <a:p>
            <a:r>
              <a:rPr lang="de-DE" b="1" dirty="0"/>
              <a:t>Networking and </a:t>
            </a:r>
            <a:r>
              <a:rPr lang="de-DE" b="1" dirty="0" err="1"/>
              <a:t>cooperation</a:t>
            </a:r>
            <a:endParaRPr lang="de-DE" b="1" dirty="0"/>
          </a:p>
        </p:txBody>
      </p:sp>
      <p:pic>
        <p:nvPicPr>
          <p:cNvPr id="5" name="Grafik 4">
            <a:extLst>
              <a:ext uri="{FF2B5EF4-FFF2-40B4-BE49-F238E27FC236}">
                <a16:creationId xmlns:a16="http://schemas.microsoft.com/office/drawing/2014/main" id="{E9876004-1FCF-43EE-A9A5-334269136BD4}"/>
              </a:ext>
            </a:extLst>
          </p:cNvPr>
          <p:cNvPicPr>
            <a:picLocks noChangeAspect="1"/>
          </p:cNvPicPr>
          <p:nvPr/>
        </p:nvPicPr>
        <p:blipFill>
          <a:blip r:embed="rId2"/>
          <a:stretch>
            <a:fillRect/>
          </a:stretch>
        </p:blipFill>
        <p:spPr>
          <a:xfrm>
            <a:off x="7309308" y="1442110"/>
            <a:ext cx="2483343" cy="3373413"/>
          </a:xfrm>
          <a:prstGeom prst="rect">
            <a:avLst/>
          </a:prstGeom>
        </p:spPr>
      </p:pic>
    </p:spTree>
    <p:extLst>
      <p:ext uri="{BB962C8B-B14F-4D97-AF65-F5344CB8AC3E}">
        <p14:creationId xmlns:p14="http://schemas.microsoft.com/office/powerpoint/2010/main" val="41106948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01E7DF5-EF3F-4167-82E6-0AE902AE4826}"/>
              </a:ext>
            </a:extLst>
          </p:cNvPr>
          <p:cNvSpPr>
            <a:spLocks noGrp="1"/>
          </p:cNvSpPr>
          <p:nvPr>
            <p:ph idx="1"/>
          </p:nvPr>
        </p:nvSpPr>
        <p:spPr>
          <a:xfrm>
            <a:off x="403015" y="1755140"/>
            <a:ext cx="6820746" cy="4447952"/>
          </a:xfrm>
        </p:spPr>
        <p:txBody>
          <a:bodyPr>
            <a:normAutofit/>
          </a:bodyPr>
          <a:lstStyle/>
          <a:p>
            <a:r>
              <a:rPr lang="en-US" b="1" dirty="0">
                <a:latin typeface="+mj-lt"/>
              </a:rPr>
              <a:t>Variety of instruments from educational measures to regulatory measures and reporting to the police and public </a:t>
            </a:r>
          </a:p>
          <a:p>
            <a:endParaRPr lang="en-US" b="1" dirty="0">
              <a:latin typeface="+mj-lt"/>
            </a:endParaRPr>
          </a:p>
          <a:p>
            <a:r>
              <a:rPr lang="en-US" b="1" dirty="0">
                <a:solidFill>
                  <a:srgbClr val="FF0000"/>
                </a:solidFill>
                <a:latin typeface="+mj-lt"/>
              </a:rPr>
              <a:t>Serious insults and cyberbullying must be reported as crimes </a:t>
            </a:r>
          </a:p>
          <a:p>
            <a:r>
              <a:rPr lang="en-US" dirty="0">
                <a:latin typeface="+mj-lt"/>
              </a:rPr>
              <a:t>(announcement from the Ministry of Culture dated September 23, 2014)</a:t>
            </a:r>
            <a:endParaRPr lang="en-US" b="1" dirty="0">
              <a:latin typeface="+mj-lt"/>
            </a:endParaRPr>
          </a:p>
          <a:p>
            <a:endParaRPr lang="en-US" sz="2400" dirty="0">
              <a:latin typeface="+mj-lt"/>
            </a:endParaRPr>
          </a:p>
          <a:p>
            <a:endParaRPr lang="de-DE" sz="2400" dirty="0"/>
          </a:p>
          <a:p>
            <a:pPr marL="0" indent="0">
              <a:buNone/>
            </a:pPr>
            <a:endParaRPr lang="de-DE" dirty="0"/>
          </a:p>
        </p:txBody>
      </p:sp>
      <p:sp>
        <p:nvSpPr>
          <p:cNvPr id="4" name="Titel 1">
            <a:extLst>
              <a:ext uri="{FF2B5EF4-FFF2-40B4-BE49-F238E27FC236}">
                <a16:creationId xmlns:a16="http://schemas.microsoft.com/office/drawing/2014/main" id="{C666917D-0DEB-46F6-B0E3-18A6C298DDAF}"/>
              </a:ext>
            </a:extLst>
          </p:cNvPr>
          <p:cNvSpPr>
            <a:spLocks noGrp="1"/>
          </p:cNvSpPr>
          <p:nvPr>
            <p:ph type="title"/>
          </p:nvPr>
        </p:nvSpPr>
        <p:spPr>
          <a:xfrm>
            <a:off x="1690393" y="311601"/>
            <a:ext cx="10272606" cy="1320800"/>
          </a:xfrm>
        </p:spPr>
        <p:txBody>
          <a:bodyPr>
            <a:normAutofit/>
          </a:bodyPr>
          <a:lstStyle/>
          <a:p>
            <a:r>
              <a:rPr lang="en-US" b="1" dirty="0"/>
              <a:t>Classification of bullying and disciplinary measures</a:t>
            </a:r>
            <a:endParaRPr lang="de-DE" b="1" dirty="0"/>
          </a:p>
        </p:txBody>
      </p:sp>
      <p:pic>
        <p:nvPicPr>
          <p:cNvPr id="5" name="Grafik 4">
            <a:extLst>
              <a:ext uri="{FF2B5EF4-FFF2-40B4-BE49-F238E27FC236}">
                <a16:creationId xmlns:a16="http://schemas.microsoft.com/office/drawing/2014/main" id="{934CEB75-39E5-4384-A9D1-06B0DE38CCCD}"/>
              </a:ext>
            </a:extLst>
          </p:cNvPr>
          <p:cNvPicPr>
            <a:picLocks noChangeAspect="1"/>
          </p:cNvPicPr>
          <p:nvPr/>
        </p:nvPicPr>
        <p:blipFill rotWithShape="1">
          <a:blip r:embed="rId3"/>
          <a:srcRect t="4938"/>
          <a:stretch/>
        </p:blipFill>
        <p:spPr>
          <a:xfrm>
            <a:off x="7721539" y="1826985"/>
            <a:ext cx="2757622" cy="2881673"/>
          </a:xfrm>
          <a:prstGeom prst="rect">
            <a:avLst/>
          </a:prstGeom>
        </p:spPr>
      </p:pic>
    </p:spTree>
    <p:extLst>
      <p:ext uri="{BB962C8B-B14F-4D97-AF65-F5344CB8AC3E}">
        <p14:creationId xmlns:p14="http://schemas.microsoft.com/office/powerpoint/2010/main" val="12390204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C095D67-B1CD-49DA-BAA9-E5476543EC5E}"/>
              </a:ext>
            </a:extLst>
          </p:cNvPr>
          <p:cNvSpPr>
            <a:spLocks noGrp="1"/>
          </p:cNvSpPr>
          <p:nvPr>
            <p:ph type="title"/>
          </p:nvPr>
        </p:nvSpPr>
        <p:spPr>
          <a:xfrm>
            <a:off x="1863504" y="671569"/>
            <a:ext cx="8676160" cy="756491"/>
          </a:xfrm>
        </p:spPr>
        <p:txBody>
          <a:bodyPr>
            <a:normAutofit fontScale="90000"/>
          </a:bodyPr>
          <a:lstStyle/>
          <a:p>
            <a:r>
              <a:rPr lang="de-DE" altLang="de-DE" dirty="0"/>
              <a:t>Standards </a:t>
            </a:r>
            <a:r>
              <a:rPr lang="de-DE" altLang="de-DE" dirty="0" err="1"/>
              <a:t>of</a:t>
            </a:r>
            <a:r>
              <a:rPr lang="de-DE" altLang="de-DE" dirty="0"/>
              <a:t> </a:t>
            </a:r>
            <a:r>
              <a:rPr lang="de-DE" altLang="de-DE" dirty="0" err="1"/>
              <a:t>the</a:t>
            </a:r>
            <a:r>
              <a:rPr lang="de-DE" altLang="de-DE" dirty="0"/>
              <a:t> Quality Tableau/external </a:t>
            </a:r>
            <a:r>
              <a:rPr lang="de-DE" altLang="de-DE" dirty="0" err="1"/>
              <a:t>school</a:t>
            </a:r>
            <a:r>
              <a:rPr lang="de-DE" altLang="de-DE" dirty="0"/>
              <a:t> </a:t>
            </a:r>
            <a:r>
              <a:rPr lang="de-DE" altLang="de-DE" dirty="0" err="1"/>
              <a:t>evaluation</a:t>
            </a:r>
            <a:r>
              <a:rPr lang="de-DE" altLang="de-DE" dirty="0"/>
              <a:t/>
            </a:r>
            <a:br>
              <a:rPr lang="de-DE" altLang="de-DE" dirty="0"/>
            </a:br>
            <a:endParaRPr lang="de-DE" b="1" dirty="0"/>
          </a:p>
        </p:txBody>
      </p:sp>
      <p:pic>
        <p:nvPicPr>
          <p:cNvPr id="9" name="Grafik 8">
            <a:extLst>
              <a:ext uri="{FF2B5EF4-FFF2-40B4-BE49-F238E27FC236}">
                <a16:creationId xmlns:a16="http://schemas.microsoft.com/office/drawing/2014/main" id="{07638F14-164A-4657-A911-EC9A30B6CDC6}"/>
              </a:ext>
            </a:extLst>
          </p:cNvPr>
          <p:cNvPicPr/>
          <p:nvPr/>
        </p:nvPicPr>
        <p:blipFill>
          <a:blip r:embed="rId3"/>
          <a:stretch>
            <a:fillRect/>
          </a:stretch>
        </p:blipFill>
        <p:spPr>
          <a:xfrm rot="16200000">
            <a:off x="6905807" y="1786929"/>
            <a:ext cx="3288852" cy="5510150"/>
          </a:xfrm>
          <a:prstGeom prst="rect">
            <a:avLst/>
          </a:prstGeom>
        </p:spPr>
      </p:pic>
      <p:pic>
        <p:nvPicPr>
          <p:cNvPr id="3" name="Grafik 2">
            <a:extLst>
              <a:ext uri="{FF2B5EF4-FFF2-40B4-BE49-F238E27FC236}">
                <a16:creationId xmlns:a16="http://schemas.microsoft.com/office/drawing/2014/main" id="{D5B2547C-17D8-4838-A970-D08687CF7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158" y="1001699"/>
            <a:ext cx="1330112" cy="1775362"/>
          </a:xfrm>
          <a:prstGeom prst="rect">
            <a:avLst/>
          </a:prstGeom>
        </p:spPr>
      </p:pic>
      <p:sp>
        <p:nvSpPr>
          <p:cNvPr id="4" name="Rechteck 3">
            <a:extLst>
              <a:ext uri="{FF2B5EF4-FFF2-40B4-BE49-F238E27FC236}">
                <a16:creationId xmlns:a16="http://schemas.microsoft.com/office/drawing/2014/main" id="{EA997674-C7A3-4F69-9810-C0ACCDF6BD0C}"/>
              </a:ext>
            </a:extLst>
          </p:cNvPr>
          <p:cNvSpPr/>
          <p:nvPr/>
        </p:nvSpPr>
        <p:spPr>
          <a:xfrm>
            <a:off x="6096000" y="5330548"/>
            <a:ext cx="558140" cy="756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Inhaltsplatzhalter 2">
            <a:extLst>
              <a:ext uri="{FF2B5EF4-FFF2-40B4-BE49-F238E27FC236}">
                <a16:creationId xmlns:a16="http://schemas.microsoft.com/office/drawing/2014/main" id="{5AC3272F-2932-49AD-8D40-FF826658EE54}"/>
              </a:ext>
            </a:extLst>
          </p:cNvPr>
          <p:cNvSpPr>
            <a:spLocks noGrp="1"/>
          </p:cNvSpPr>
          <p:nvPr>
            <p:ph idx="1"/>
          </p:nvPr>
        </p:nvSpPr>
        <p:spPr>
          <a:xfrm>
            <a:off x="332509" y="1863864"/>
            <a:ext cx="4999511" cy="4322566"/>
          </a:xfrm>
        </p:spPr>
        <p:txBody>
          <a:bodyPr>
            <a:normAutofit/>
          </a:bodyPr>
          <a:lstStyle/>
          <a:p>
            <a:r>
              <a:rPr lang="en-US" sz="2400" b="1" dirty="0">
                <a:solidFill>
                  <a:srgbClr val="FF0000"/>
                </a:solidFill>
                <a:latin typeface="+mj-lt"/>
              </a:rPr>
              <a:t>External evaluation: </a:t>
            </a:r>
            <a:r>
              <a:rPr lang="en-US" sz="2400" b="1" dirty="0">
                <a:latin typeface="+mj-lt"/>
              </a:rPr>
              <a:t>Concept and procedure are  based on the </a:t>
            </a:r>
            <a:r>
              <a:rPr lang="en-US" sz="2400" b="1" dirty="0">
                <a:solidFill>
                  <a:srgbClr val="FF0000"/>
                </a:solidFill>
                <a:latin typeface="+mj-lt"/>
              </a:rPr>
              <a:t>Quality Tableau “Bavaria does schooling well” </a:t>
            </a:r>
            <a:r>
              <a:rPr lang="en-US" sz="2400" b="1" dirty="0">
                <a:latin typeface="+mj-lt"/>
              </a:rPr>
              <a:t>(2019), containing standards for good schools and good school education, serving as reference standard for assessment on requirements level </a:t>
            </a:r>
            <a:endParaRPr lang="en-US" sz="2400" dirty="0">
              <a:latin typeface="+mj-lt"/>
            </a:endParaRPr>
          </a:p>
          <a:p>
            <a:endParaRPr lang="de-DE" sz="2400" dirty="0"/>
          </a:p>
          <a:p>
            <a:pPr marL="0" indent="0">
              <a:buNone/>
            </a:pPr>
            <a:endParaRPr lang="de-DE" dirty="0"/>
          </a:p>
        </p:txBody>
      </p:sp>
    </p:spTree>
    <p:extLst>
      <p:ext uri="{BB962C8B-B14F-4D97-AF65-F5344CB8AC3E}">
        <p14:creationId xmlns:p14="http://schemas.microsoft.com/office/powerpoint/2010/main" val="327634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300A5-E26C-421A-8D36-89EABA4B9185}"/>
              </a:ext>
            </a:extLst>
          </p:cNvPr>
          <p:cNvSpPr>
            <a:spLocks noGrp="1"/>
          </p:cNvSpPr>
          <p:nvPr>
            <p:ph type="title"/>
          </p:nvPr>
        </p:nvSpPr>
        <p:spPr/>
        <p:txBody>
          <a:bodyPr>
            <a:normAutofit fontScale="90000"/>
          </a:bodyPr>
          <a:lstStyle/>
          <a:p>
            <a:r>
              <a:rPr lang="de-DE" altLang="de-DE" dirty="0" err="1"/>
              <a:t>Aims</a:t>
            </a:r>
            <a:r>
              <a:rPr lang="de-DE" altLang="de-DE" dirty="0"/>
              <a:t> </a:t>
            </a:r>
            <a:r>
              <a:rPr lang="de-DE" altLang="de-DE" dirty="0" err="1"/>
              <a:t>of</a:t>
            </a:r>
            <a:r>
              <a:rPr lang="de-DE" altLang="de-DE" dirty="0"/>
              <a:t> </a:t>
            </a:r>
            <a:r>
              <a:rPr lang="de-DE" altLang="de-DE" dirty="0" err="1"/>
              <a:t>the</a:t>
            </a:r>
            <a:r>
              <a:rPr lang="de-DE" altLang="de-DE" dirty="0"/>
              <a:t> </a:t>
            </a:r>
            <a:r>
              <a:rPr lang="de-DE" altLang="de-DE" dirty="0" err="1"/>
              <a:t>nationwide</a:t>
            </a:r>
            <a:r>
              <a:rPr lang="de-DE" altLang="de-DE" dirty="0"/>
              <a:t> „Startchancenprogramm“</a:t>
            </a:r>
            <a:br>
              <a:rPr lang="de-DE" altLang="de-DE" dirty="0"/>
            </a:br>
            <a:endParaRPr lang="de-DE" dirty="0"/>
          </a:p>
        </p:txBody>
      </p:sp>
      <p:sp>
        <p:nvSpPr>
          <p:cNvPr id="7" name="Inhaltsplatzhalter 6">
            <a:extLst>
              <a:ext uri="{FF2B5EF4-FFF2-40B4-BE49-F238E27FC236}">
                <a16:creationId xmlns:a16="http://schemas.microsoft.com/office/drawing/2014/main" id="{D87706E9-E8A5-4251-8A09-F195CAF90FB4}"/>
              </a:ext>
            </a:extLst>
          </p:cNvPr>
          <p:cNvSpPr>
            <a:spLocks noGrp="1"/>
          </p:cNvSpPr>
          <p:nvPr>
            <p:ph idx="1"/>
          </p:nvPr>
        </p:nvSpPr>
        <p:spPr>
          <a:xfrm>
            <a:off x="271542" y="1479254"/>
            <a:ext cx="11603783" cy="5013621"/>
          </a:xfrm>
        </p:spPr>
        <p:txBody>
          <a:bodyPr>
            <a:normAutofit/>
          </a:bodyPr>
          <a:lstStyle/>
          <a:p>
            <a:r>
              <a:rPr lang="de-DE" dirty="0"/>
              <a:t>2024/25: </a:t>
            </a:r>
            <a:r>
              <a:rPr lang="de-DE" dirty="0" err="1"/>
              <a:t>Largest</a:t>
            </a:r>
            <a:r>
              <a:rPr lang="de-DE" dirty="0"/>
              <a:t> </a:t>
            </a:r>
            <a:r>
              <a:rPr lang="de-DE" dirty="0" err="1"/>
              <a:t>educational</a:t>
            </a:r>
            <a:r>
              <a:rPr lang="de-DE" dirty="0"/>
              <a:t> </a:t>
            </a:r>
            <a:r>
              <a:rPr lang="de-DE" dirty="0" err="1"/>
              <a:t>program</a:t>
            </a:r>
            <a:r>
              <a:rPr lang="de-DE" dirty="0"/>
              <a:t> in </a:t>
            </a:r>
            <a:r>
              <a:rPr lang="de-DE" dirty="0" err="1"/>
              <a:t>the</a:t>
            </a:r>
            <a:r>
              <a:rPr lang="de-DE" dirty="0"/>
              <a:t> </a:t>
            </a:r>
            <a:r>
              <a:rPr lang="de-DE" dirty="0" err="1"/>
              <a:t>history</a:t>
            </a:r>
            <a:r>
              <a:rPr lang="de-DE" dirty="0"/>
              <a:t> </a:t>
            </a:r>
            <a:r>
              <a:rPr lang="de-DE" dirty="0" err="1"/>
              <a:t>of</a:t>
            </a:r>
            <a:r>
              <a:rPr lang="de-DE" dirty="0"/>
              <a:t> </a:t>
            </a:r>
            <a:r>
              <a:rPr lang="de-DE" dirty="0" err="1"/>
              <a:t>the</a:t>
            </a:r>
            <a:r>
              <a:rPr lang="de-DE" dirty="0"/>
              <a:t> Federal </a:t>
            </a:r>
            <a:r>
              <a:rPr lang="de-DE" dirty="0" err="1"/>
              <a:t>Republic</a:t>
            </a:r>
            <a:r>
              <a:rPr lang="de-DE" dirty="0"/>
              <a:t> </a:t>
            </a:r>
            <a:r>
              <a:rPr lang="de-DE" dirty="0" err="1"/>
              <a:t>of</a:t>
            </a:r>
            <a:r>
              <a:rPr lang="de-DE" dirty="0"/>
              <a:t> Germany, </a:t>
            </a:r>
            <a:r>
              <a:rPr lang="de-DE" dirty="0" err="1"/>
              <a:t>decoupling</a:t>
            </a:r>
            <a:r>
              <a:rPr lang="de-DE" dirty="0"/>
              <a:t> </a:t>
            </a:r>
            <a:r>
              <a:rPr lang="de-DE" dirty="0" err="1"/>
              <a:t>educational</a:t>
            </a:r>
            <a:r>
              <a:rPr lang="de-DE" dirty="0"/>
              <a:t> </a:t>
            </a:r>
            <a:r>
              <a:rPr lang="de-DE" dirty="0" err="1"/>
              <a:t>success</a:t>
            </a:r>
            <a:r>
              <a:rPr lang="de-DE" dirty="0"/>
              <a:t> </a:t>
            </a:r>
            <a:r>
              <a:rPr lang="de-DE" dirty="0" err="1"/>
              <a:t>from</a:t>
            </a:r>
            <a:r>
              <a:rPr lang="de-DE" dirty="0"/>
              <a:t> social </a:t>
            </a:r>
            <a:r>
              <a:rPr lang="de-DE" dirty="0" err="1"/>
              <a:t>background</a:t>
            </a:r>
            <a:r>
              <a:rPr lang="de-DE" dirty="0"/>
              <a:t>: </a:t>
            </a:r>
          </a:p>
          <a:p>
            <a:r>
              <a:rPr lang="de-DE" dirty="0" err="1">
                <a:solidFill>
                  <a:srgbClr val="FF0000"/>
                </a:solidFill>
              </a:rPr>
              <a:t>Halvening</a:t>
            </a:r>
            <a:r>
              <a:rPr lang="de-DE" dirty="0">
                <a:solidFill>
                  <a:srgbClr val="FF0000"/>
                </a:solidFill>
              </a:rPr>
              <a:t> </a:t>
            </a:r>
            <a:r>
              <a:rPr lang="de-DE" dirty="0" err="1">
                <a:solidFill>
                  <a:srgbClr val="FF0000"/>
                </a:solidFill>
              </a:rPr>
              <a:t>the</a:t>
            </a:r>
            <a:r>
              <a:rPr lang="de-DE" dirty="0">
                <a:solidFill>
                  <a:srgbClr val="FF0000"/>
                </a:solidFill>
              </a:rPr>
              <a:t> </a:t>
            </a:r>
            <a:r>
              <a:rPr lang="de-DE" dirty="0" err="1">
                <a:solidFill>
                  <a:srgbClr val="FF0000"/>
                </a:solidFill>
              </a:rPr>
              <a:t>number</a:t>
            </a:r>
            <a:r>
              <a:rPr lang="de-DE" dirty="0">
                <a:solidFill>
                  <a:srgbClr val="FF0000"/>
                </a:solidFill>
              </a:rPr>
              <a:t> </a:t>
            </a:r>
            <a:r>
              <a:rPr lang="de-DE" dirty="0" err="1">
                <a:solidFill>
                  <a:srgbClr val="FF0000"/>
                </a:solidFill>
              </a:rPr>
              <a:t>of</a:t>
            </a:r>
            <a:r>
              <a:rPr lang="de-DE" dirty="0">
                <a:solidFill>
                  <a:srgbClr val="FF0000"/>
                </a:solidFill>
              </a:rPr>
              <a:t> </a:t>
            </a:r>
            <a:r>
              <a:rPr lang="de-DE" dirty="0" err="1">
                <a:solidFill>
                  <a:srgbClr val="FF0000"/>
                </a:solidFill>
              </a:rPr>
              <a:t>students</a:t>
            </a:r>
            <a:r>
              <a:rPr lang="de-DE" dirty="0">
                <a:solidFill>
                  <a:srgbClr val="FF0000"/>
                </a:solidFill>
              </a:rPr>
              <a:t> </a:t>
            </a:r>
            <a:r>
              <a:rPr lang="de-DE" dirty="0" err="1">
                <a:solidFill>
                  <a:srgbClr val="FF0000"/>
                </a:solidFill>
              </a:rPr>
              <a:t>who</a:t>
            </a:r>
            <a:r>
              <a:rPr lang="de-DE" dirty="0">
                <a:solidFill>
                  <a:srgbClr val="FF0000"/>
                </a:solidFill>
              </a:rPr>
              <a:t> fail </a:t>
            </a:r>
            <a:r>
              <a:rPr lang="de-DE" dirty="0" err="1">
                <a:solidFill>
                  <a:srgbClr val="FF0000"/>
                </a:solidFill>
              </a:rPr>
              <a:t>to</a:t>
            </a:r>
            <a:r>
              <a:rPr lang="de-DE" dirty="0">
                <a:solidFill>
                  <a:srgbClr val="FF0000"/>
                </a:solidFill>
              </a:rPr>
              <a:t> </a:t>
            </a:r>
            <a:r>
              <a:rPr lang="de-DE" dirty="0" err="1">
                <a:solidFill>
                  <a:srgbClr val="FF0000"/>
                </a:solidFill>
              </a:rPr>
              <a:t>meet</a:t>
            </a:r>
            <a:r>
              <a:rPr lang="de-DE" dirty="0">
                <a:solidFill>
                  <a:srgbClr val="FF0000"/>
                </a:solidFill>
              </a:rPr>
              <a:t> </a:t>
            </a:r>
            <a:r>
              <a:rPr lang="de-DE" dirty="0" err="1">
                <a:solidFill>
                  <a:srgbClr val="FF0000"/>
                </a:solidFill>
              </a:rPr>
              <a:t>the</a:t>
            </a:r>
            <a:r>
              <a:rPr lang="de-DE" dirty="0">
                <a:solidFill>
                  <a:srgbClr val="FF0000"/>
                </a:solidFill>
              </a:rPr>
              <a:t> </a:t>
            </a:r>
            <a:r>
              <a:rPr lang="de-DE" dirty="0" err="1">
                <a:solidFill>
                  <a:srgbClr val="FF0000"/>
                </a:solidFill>
              </a:rPr>
              <a:t>minimum</a:t>
            </a:r>
            <a:r>
              <a:rPr lang="de-DE" dirty="0">
                <a:solidFill>
                  <a:srgbClr val="FF0000"/>
                </a:solidFill>
              </a:rPr>
              <a:t> </a:t>
            </a:r>
            <a:r>
              <a:rPr lang="de-DE" dirty="0" err="1">
                <a:solidFill>
                  <a:srgbClr val="FF0000"/>
                </a:solidFill>
              </a:rPr>
              <a:t>standards</a:t>
            </a:r>
            <a:r>
              <a:rPr lang="de-DE" dirty="0">
                <a:solidFill>
                  <a:srgbClr val="FF0000"/>
                </a:solidFill>
              </a:rPr>
              <a:t>  </a:t>
            </a:r>
            <a:r>
              <a:rPr lang="de-DE" dirty="0" err="1">
                <a:solidFill>
                  <a:srgbClr val="FF0000"/>
                </a:solidFill>
              </a:rPr>
              <a:t>of</a:t>
            </a:r>
            <a:r>
              <a:rPr lang="de-DE" dirty="0">
                <a:solidFill>
                  <a:srgbClr val="FF0000"/>
                </a:solidFill>
              </a:rPr>
              <a:t> </a:t>
            </a:r>
            <a:r>
              <a:rPr lang="de-DE" dirty="0" err="1">
                <a:solidFill>
                  <a:srgbClr val="FF0000"/>
                </a:solidFill>
              </a:rPr>
              <a:t>basic</a:t>
            </a:r>
            <a:r>
              <a:rPr lang="de-DE" dirty="0">
                <a:solidFill>
                  <a:srgbClr val="FF0000"/>
                </a:solidFill>
              </a:rPr>
              <a:t> </a:t>
            </a:r>
            <a:r>
              <a:rPr lang="de-DE" dirty="0" err="1">
                <a:solidFill>
                  <a:srgbClr val="FF0000"/>
                </a:solidFill>
              </a:rPr>
              <a:t>skills</a:t>
            </a:r>
            <a:r>
              <a:rPr lang="de-DE" dirty="0">
                <a:solidFill>
                  <a:srgbClr val="FF0000"/>
                </a:solidFill>
              </a:rPr>
              <a:t> (</a:t>
            </a:r>
            <a:r>
              <a:rPr lang="de-DE" dirty="0" err="1">
                <a:solidFill>
                  <a:srgbClr val="FF0000"/>
                </a:solidFill>
              </a:rPr>
              <a:t>reading</a:t>
            </a:r>
            <a:r>
              <a:rPr lang="de-DE" dirty="0">
                <a:solidFill>
                  <a:srgbClr val="FF0000"/>
                </a:solidFill>
              </a:rPr>
              <a:t>, </a:t>
            </a:r>
            <a:r>
              <a:rPr lang="de-DE" dirty="0" err="1">
                <a:solidFill>
                  <a:srgbClr val="FF0000"/>
                </a:solidFill>
              </a:rPr>
              <a:t>writing</a:t>
            </a:r>
            <a:r>
              <a:rPr lang="de-DE" dirty="0">
                <a:solidFill>
                  <a:srgbClr val="FF0000"/>
                </a:solidFill>
              </a:rPr>
              <a:t> and </a:t>
            </a:r>
            <a:r>
              <a:rPr lang="de-DE" dirty="0" err="1">
                <a:solidFill>
                  <a:srgbClr val="FF0000"/>
                </a:solidFill>
              </a:rPr>
              <a:t>arithmetic</a:t>
            </a:r>
            <a:r>
              <a:rPr lang="de-DE" dirty="0">
                <a:solidFill>
                  <a:srgbClr val="FF0000"/>
                </a:solidFill>
              </a:rPr>
              <a:t>), </a:t>
            </a:r>
            <a:r>
              <a:rPr lang="de-DE" dirty="0" err="1">
                <a:solidFill>
                  <a:srgbClr val="FF0000"/>
                </a:solidFill>
              </a:rPr>
              <a:t>increasing</a:t>
            </a:r>
            <a:r>
              <a:rPr lang="de-DE" dirty="0">
                <a:solidFill>
                  <a:srgbClr val="FF0000"/>
                </a:solidFill>
              </a:rPr>
              <a:t> </a:t>
            </a:r>
            <a:r>
              <a:rPr lang="de-DE" dirty="0" err="1">
                <a:solidFill>
                  <a:srgbClr val="FF0000"/>
                </a:solidFill>
              </a:rPr>
              <a:t>socio</a:t>
            </a:r>
            <a:r>
              <a:rPr lang="de-DE" dirty="0">
                <a:solidFill>
                  <a:srgbClr val="FF0000"/>
                </a:solidFill>
              </a:rPr>
              <a:t>-emotional </a:t>
            </a:r>
            <a:r>
              <a:rPr lang="de-DE" dirty="0" err="1">
                <a:solidFill>
                  <a:srgbClr val="FF0000"/>
                </a:solidFill>
              </a:rPr>
              <a:t>skills</a:t>
            </a:r>
            <a:r>
              <a:rPr lang="de-DE" dirty="0">
                <a:solidFill>
                  <a:srgbClr val="FF0000"/>
                </a:solidFill>
              </a:rPr>
              <a:t> </a:t>
            </a:r>
          </a:p>
          <a:p>
            <a:endParaRPr lang="de-DE" dirty="0"/>
          </a:p>
          <a:p>
            <a:endParaRPr lang="de-DE" dirty="0"/>
          </a:p>
          <a:p>
            <a:endParaRPr lang="de-DE" dirty="0"/>
          </a:p>
          <a:p>
            <a:endParaRPr lang="de-DE" dirty="0"/>
          </a:p>
          <a:p>
            <a:endParaRPr lang="de-DE" dirty="0"/>
          </a:p>
        </p:txBody>
      </p:sp>
      <p:pic>
        <p:nvPicPr>
          <p:cNvPr id="8" name="Grafik 7">
            <a:extLst>
              <a:ext uri="{FF2B5EF4-FFF2-40B4-BE49-F238E27FC236}">
                <a16:creationId xmlns:a16="http://schemas.microsoft.com/office/drawing/2014/main" id="{399B3D5E-DA77-4BA6-8349-0F70C0DCBBA5}"/>
              </a:ext>
            </a:extLst>
          </p:cNvPr>
          <p:cNvPicPr/>
          <p:nvPr/>
        </p:nvPicPr>
        <p:blipFill>
          <a:blip r:embed="rId3"/>
          <a:stretch>
            <a:fillRect/>
          </a:stretch>
        </p:blipFill>
        <p:spPr>
          <a:xfrm>
            <a:off x="532799" y="3668700"/>
            <a:ext cx="3576064" cy="1615044"/>
          </a:xfrm>
          <a:prstGeom prst="rect">
            <a:avLst/>
          </a:prstGeom>
        </p:spPr>
      </p:pic>
    </p:spTree>
    <p:extLst>
      <p:ext uri="{BB962C8B-B14F-4D97-AF65-F5344CB8AC3E}">
        <p14:creationId xmlns:p14="http://schemas.microsoft.com/office/powerpoint/2010/main" val="319463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2300A5-E26C-421A-8D36-89EABA4B9185}"/>
              </a:ext>
            </a:extLst>
          </p:cNvPr>
          <p:cNvSpPr>
            <a:spLocks noGrp="1"/>
          </p:cNvSpPr>
          <p:nvPr>
            <p:ph type="title"/>
          </p:nvPr>
        </p:nvSpPr>
        <p:spPr/>
        <p:txBody>
          <a:bodyPr>
            <a:normAutofit fontScale="90000"/>
          </a:bodyPr>
          <a:lstStyle/>
          <a:p>
            <a:r>
              <a:rPr lang="de-DE" altLang="de-DE" dirty="0" err="1"/>
              <a:t>Aims</a:t>
            </a:r>
            <a:r>
              <a:rPr lang="de-DE" altLang="de-DE" dirty="0"/>
              <a:t> </a:t>
            </a:r>
            <a:r>
              <a:rPr lang="de-DE" altLang="de-DE" dirty="0" err="1"/>
              <a:t>of</a:t>
            </a:r>
            <a:r>
              <a:rPr lang="de-DE" altLang="de-DE" dirty="0"/>
              <a:t> </a:t>
            </a:r>
            <a:r>
              <a:rPr lang="de-DE" altLang="de-DE" dirty="0" err="1"/>
              <a:t>the</a:t>
            </a:r>
            <a:r>
              <a:rPr lang="de-DE" altLang="de-DE" dirty="0"/>
              <a:t> </a:t>
            </a:r>
            <a:r>
              <a:rPr lang="de-DE" altLang="de-DE" dirty="0" err="1"/>
              <a:t>nationwide</a:t>
            </a:r>
            <a:r>
              <a:rPr lang="de-DE" altLang="de-DE" dirty="0"/>
              <a:t> „Startchancenprogramm“</a:t>
            </a:r>
            <a:br>
              <a:rPr lang="de-DE" altLang="de-DE" dirty="0"/>
            </a:br>
            <a:endParaRPr lang="de-DE" dirty="0"/>
          </a:p>
        </p:txBody>
      </p:sp>
      <p:sp>
        <p:nvSpPr>
          <p:cNvPr id="7" name="Inhaltsplatzhalter 6">
            <a:extLst>
              <a:ext uri="{FF2B5EF4-FFF2-40B4-BE49-F238E27FC236}">
                <a16:creationId xmlns:a16="http://schemas.microsoft.com/office/drawing/2014/main" id="{D87706E9-E8A5-4251-8A09-F195CAF90FB4}"/>
              </a:ext>
            </a:extLst>
          </p:cNvPr>
          <p:cNvSpPr>
            <a:spLocks noGrp="1"/>
          </p:cNvSpPr>
          <p:nvPr>
            <p:ph idx="1"/>
          </p:nvPr>
        </p:nvSpPr>
        <p:spPr>
          <a:xfrm>
            <a:off x="271542" y="1479254"/>
            <a:ext cx="11603783" cy="5013621"/>
          </a:xfrm>
        </p:spPr>
        <p:txBody>
          <a:bodyPr>
            <a:normAutofit/>
          </a:bodyPr>
          <a:lstStyle/>
          <a:p>
            <a:r>
              <a:rPr lang="de-DE" dirty="0"/>
              <a:t>Bavaria: </a:t>
            </a:r>
            <a:r>
              <a:rPr lang="de-DE" dirty="0" err="1">
                <a:solidFill>
                  <a:srgbClr val="FF0000"/>
                </a:solidFill>
              </a:rPr>
              <a:t>Significant</a:t>
            </a:r>
            <a:r>
              <a:rPr lang="de-DE" dirty="0">
                <a:solidFill>
                  <a:srgbClr val="FF0000"/>
                </a:solidFill>
              </a:rPr>
              <a:t> </a:t>
            </a:r>
            <a:r>
              <a:rPr lang="de-DE" dirty="0" err="1">
                <a:solidFill>
                  <a:srgbClr val="FF0000"/>
                </a:solidFill>
              </a:rPr>
              <a:t>increase</a:t>
            </a:r>
            <a:r>
              <a:rPr lang="de-DE" dirty="0">
                <a:solidFill>
                  <a:srgbClr val="FF0000"/>
                </a:solidFill>
              </a:rPr>
              <a:t> in </a:t>
            </a:r>
            <a:r>
              <a:rPr lang="de-DE" dirty="0" err="1">
                <a:solidFill>
                  <a:srgbClr val="FF0000"/>
                </a:solidFill>
              </a:rPr>
              <a:t>students</a:t>
            </a:r>
            <a:r>
              <a:rPr lang="de-DE" dirty="0">
                <a:solidFill>
                  <a:srgbClr val="FF0000"/>
                </a:solidFill>
              </a:rPr>
              <a:t>' </a:t>
            </a:r>
            <a:r>
              <a:rPr lang="de-DE" dirty="0" err="1">
                <a:solidFill>
                  <a:srgbClr val="FF0000"/>
                </a:solidFill>
              </a:rPr>
              <a:t>socio</a:t>
            </a:r>
            <a:r>
              <a:rPr lang="de-DE" dirty="0">
                <a:solidFill>
                  <a:srgbClr val="FF0000"/>
                </a:solidFill>
              </a:rPr>
              <a:t>-emotional </a:t>
            </a:r>
            <a:r>
              <a:rPr lang="de-DE" dirty="0" err="1">
                <a:solidFill>
                  <a:srgbClr val="FF0000"/>
                </a:solidFill>
              </a:rPr>
              <a:t>competencies</a:t>
            </a:r>
            <a:r>
              <a:rPr lang="de-DE" dirty="0">
                <a:solidFill>
                  <a:srgbClr val="FF0000"/>
                </a:solidFill>
              </a:rPr>
              <a:t> </a:t>
            </a:r>
            <a:r>
              <a:rPr lang="de-DE" dirty="0" err="1">
                <a:solidFill>
                  <a:srgbClr val="FF0000"/>
                </a:solidFill>
              </a:rPr>
              <a:t>as</a:t>
            </a:r>
            <a:r>
              <a:rPr lang="de-DE" dirty="0">
                <a:solidFill>
                  <a:srgbClr val="FF0000"/>
                </a:solidFill>
              </a:rPr>
              <a:t> a </a:t>
            </a:r>
            <a:r>
              <a:rPr lang="de-DE" dirty="0" err="1">
                <a:solidFill>
                  <a:srgbClr val="FF0000"/>
                </a:solidFill>
              </a:rPr>
              <a:t>necessary</a:t>
            </a:r>
            <a:r>
              <a:rPr lang="de-DE" dirty="0">
                <a:solidFill>
                  <a:srgbClr val="FF0000"/>
                </a:solidFill>
              </a:rPr>
              <a:t> </a:t>
            </a:r>
            <a:r>
              <a:rPr lang="de-DE" dirty="0" err="1">
                <a:solidFill>
                  <a:srgbClr val="FF0000"/>
                </a:solidFill>
              </a:rPr>
              <a:t>basis</a:t>
            </a:r>
            <a:r>
              <a:rPr lang="de-DE" dirty="0">
                <a:solidFill>
                  <a:srgbClr val="FF0000"/>
                </a:solidFill>
              </a:rPr>
              <a:t> </a:t>
            </a:r>
            <a:r>
              <a:rPr lang="de-DE" dirty="0" err="1">
                <a:solidFill>
                  <a:srgbClr val="FF0000"/>
                </a:solidFill>
              </a:rPr>
              <a:t>for</a:t>
            </a:r>
            <a:r>
              <a:rPr lang="de-DE" dirty="0">
                <a:solidFill>
                  <a:srgbClr val="FF0000"/>
                </a:solidFill>
              </a:rPr>
              <a:t> </a:t>
            </a:r>
            <a:r>
              <a:rPr lang="de-DE" dirty="0" err="1">
                <a:solidFill>
                  <a:srgbClr val="FF0000"/>
                </a:solidFill>
              </a:rPr>
              <a:t>developing</a:t>
            </a:r>
            <a:r>
              <a:rPr lang="de-DE" dirty="0">
                <a:solidFill>
                  <a:srgbClr val="FF0000"/>
                </a:solidFill>
              </a:rPr>
              <a:t> </a:t>
            </a:r>
            <a:r>
              <a:rPr lang="de-DE" dirty="0" err="1">
                <a:solidFill>
                  <a:srgbClr val="FF0000"/>
                </a:solidFill>
              </a:rPr>
              <a:t>basic</a:t>
            </a:r>
            <a:r>
              <a:rPr lang="de-DE" dirty="0">
                <a:solidFill>
                  <a:srgbClr val="FF0000"/>
                </a:solidFill>
              </a:rPr>
              <a:t> </a:t>
            </a:r>
            <a:r>
              <a:rPr lang="de-DE" dirty="0" err="1">
                <a:solidFill>
                  <a:srgbClr val="FF0000"/>
                </a:solidFill>
              </a:rPr>
              <a:t>skills</a:t>
            </a:r>
            <a:r>
              <a:rPr lang="de-DE" dirty="0">
                <a:solidFill>
                  <a:srgbClr val="FF0000"/>
                </a:solidFill>
              </a:rPr>
              <a:t> in </a:t>
            </a:r>
            <a:r>
              <a:rPr lang="de-DE" dirty="0" err="1">
                <a:solidFill>
                  <a:srgbClr val="FF0000"/>
                </a:solidFill>
              </a:rPr>
              <a:t>reading</a:t>
            </a:r>
            <a:r>
              <a:rPr lang="de-DE" dirty="0">
                <a:solidFill>
                  <a:srgbClr val="FF0000"/>
                </a:solidFill>
              </a:rPr>
              <a:t> and </a:t>
            </a:r>
            <a:r>
              <a:rPr lang="de-DE" dirty="0" err="1">
                <a:solidFill>
                  <a:srgbClr val="FF0000"/>
                </a:solidFill>
              </a:rPr>
              <a:t>arithmetic</a:t>
            </a:r>
            <a:endParaRPr lang="de-DE" dirty="0">
              <a:solidFill>
                <a:srgbClr val="FF0000"/>
              </a:solidFill>
            </a:endParaRPr>
          </a:p>
          <a:p>
            <a:pPr marL="457200" indent="-457200">
              <a:buFont typeface="Wingdings" panose="05000000000000000000" pitchFamily="2" charset="2"/>
              <a:buChar char="à"/>
            </a:pPr>
            <a:r>
              <a:rPr lang="de-DE" dirty="0" err="1">
                <a:sym typeface="Wingdings" panose="05000000000000000000" pitchFamily="2" charset="2"/>
              </a:rPr>
              <a:t>Indicators</a:t>
            </a:r>
            <a:r>
              <a:rPr lang="de-DE" dirty="0">
                <a:sym typeface="Wingdings" panose="05000000000000000000" pitchFamily="2" charset="2"/>
              </a:rPr>
              <a:t>, </a:t>
            </a:r>
            <a:r>
              <a:rPr lang="de-DE" dirty="0" err="1">
                <a:sym typeface="Wingdings" panose="05000000000000000000" pitchFamily="2" charset="2"/>
              </a:rPr>
              <a:t>evaluation</a:t>
            </a:r>
            <a:r>
              <a:rPr lang="de-DE" dirty="0">
                <a:sym typeface="Wingdings" panose="05000000000000000000" pitchFamily="2" charset="2"/>
              </a:rPr>
              <a:t>, </a:t>
            </a:r>
            <a:r>
              <a:rPr lang="de-DE" dirty="0" err="1">
                <a:sym typeface="Wingdings" panose="05000000000000000000" pitchFamily="2" charset="2"/>
              </a:rPr>
              <a:t>data</a:t>
            </a:r>
            <a:r>
              <a:rPr lang="de-DE" dirty="0">
                <a:sym typeface="Wingdings" panose="05000000000000000000" pitchFamily="2" charset="2"/>
              </a:rPr>
              <a:t> </a:t>
            </a:r>
            <a:r>
              <a:rPr lang="de-DE" dirty="0" err="1">
                <a:sym typeface="Wingdings" panose="05000000000000000000" pitchFamily="2" charset="2"/>
              </a:rPr>
              <a:t>needed</a:t>
            </a:r>
            <a:r>
              <a:rPr lang="de-DE" dirty="0">
                <a:sym typeface="Wingdings" panose="05000000000000000000" pitchFamily="2" charset="2"/>
              </a:rPr>
              <a:t>!</a:t>
            </a:r>
          </a:p>
          <a:p>
            <a:endParaRPr lang="de-DE" dirty="0"/>
          </a:p>
          <a:p>
            <a:endParaRPr lang="de-DE" dirty="0"/>
          </a:p>
          <a:p>
            <a:endParaRPr lang="de-DE" dirty="0"/>
          </a:p>
          <a:p>
            <a:endParaRPr lang="de-DE" dirty="0"/>
          </a:p>
          <a:p>
            <a:endParaRPr lang="de-DE" dirty="0"/>
          </a:p>
          <a:p>
            <a:endParaRPr lang="de-DE" dirty="0"/>
          </a:p>
        </p:txBody>
      </p:sp>
      <p:pic>
        <p:nvPicPr>
          <p:cNvPr id="8" name="Grafik 7">
            <a:extLst>
              <a:ext uri="{FF2B5EF4-FFF2-40B4-BE49-F238E27FC236}">
                <a16:creationId xmlns:a16="http://schemas.microsoft.com/office/drawing/2014/main" id="{399B3D5E-DA77-4BA6-8349-0F70C0DCBBA5}"/>
              </a:ext>
            </a:extLst>
          </p:cNvPr>
          <p:cNvPicPr/>
          <p:nvPr/>
        </p:nvPicPr>
        <p:blipFill>
          <a:blip r:embed="rId3"/>
          <a:stretch>
            <a:fillRect/>
          </a:stretch>
        </p:blipFill>
        <p:spPr>
          <a:xfrm>
            <a:off x="841557" y="3284259"/>
            <a:ext cx="3576064" cy="1615044"/>
          </a:xfrm>
          <a:prstGeom prst="rect">
            <a:avLst/>
          </a:prstGeom>
        </p:spPr>
      </p:pic>
    </p:spTree>
    <p:extLst>
      <p:ext uri="{BB962C8B-B14F-4D97-AF65-F5344CB8AC3E}">
        <p14:creationId xmlns:p14="http://schemas.microsoft.com/office/powerpoint/2010/main" val="63181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48CD7487-100C-4695-956C-85E762578087}"/>
              </a:ext>
            </a:extLst>
          </p:cNvPr>
          <p:cNvSpPr>
            <a:spLocks noGrp="1"/>
          </p:cNvSpPr>
          <p:nvPr>
            <p:ph type="title"/>
          </p:nvPr>
        </p:nvSpPr>
        <p:spPr>
          <a:xfrm>
            <a:off x="1313792" y="365125"/>
            <a:ext cx="10040007" cy="1325563"/>
          </a:xfrm>
        </p:spPr>
        <p:txBody>
          <a:bodyPr>
            <a:normAutofit/>
          </a:bodyPr>
          <a:lstStyle/>
          <a:p>
            <a:r>
              <a:rPr lang="de-DE" altLang="de-DE" dirty="0"/>
              <a:t/>
            </a:r>
            <a:br>
              <a:rPr lang="de-DE" altLang="de-DE" dirty="0"/>
            </a:br>
            <a:endParaRPr lang="de-DE" dirty="0"/>
          </a:p>
        </p:txBody>
      </p:sp>
      <p:sp>
        <p:nvSpPr>
          <p:cNvPr id="7" name="Titel 1">
            <a:extLst>
              <a:ext uri="{FF2B5EF4-FFF2-40B4-BE49-F238E27FC236}">
                <a16:creationId xmlns:a16="http://schemas.microsoft.com/office/drawing/2014/main" id="{5000F019-9191-4E2E-B8EB-6186FCBFF9B3}"/>
              </a:ext>
            </a:extLst>
          </p:cNvPr>
          <p:cNvSpPr txBox="1">
            <a:spLocks/>
          </p:cNvSpPr>
          <p:nvPr/>
        </p:nvSpPr>
        <p:spPr>
          <a:xfrm>
            <a:off x="1530356" y="293035"/>
            <a:ext cx="10272606" cy="1320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de-DE"/>
              <a:t>Bavaria:                                                                  Prevention and intervention of bullying </a:t>
            </a:r>
            <a:endParaRPr lang="de-DE" dirty="0"/>
          </a:p>
        </p:txBody>
      </p:sp>
      <p:pic>
        <p:nvPicPr>
          <p:cNvPr id="9" name="Grafik 8">
            <a:extLst>
              <a:ext uri="{FF2B5EF4-FFF2-40B4-BE49-F238E27FC236}">
                <a16:creationId xmlns:a16="http://schemas.microsoft.com/office/drawing/2014/main" id="{643814F8-39E4-4BF9-8B2E-AACF8F793E51}"/>
              </a:ext>
            </a:extLst>
          </p:cNvPr>
          <p:cNvPicPr>
            <a:picLocks noChangeAspect="1"/>
          </p:cNvPicPr>
          <p:nvPr/>
        </p:nvPicPr>
        <p:blipFill rotWithShape="1">
          <a:blip r:embed="rId2">
            <a:extLst>
              <a:ext uri="{28A0092B-C50C-407E-A947-70E740481C1C}">
                <a14:useLocalDpi xmlns:a14="http://schemas.microsoft.com/office/drawing/2010/main" val="0"/>
              </a:ext>
            </a:extLst>
          </a:blip>
          <a:srcRect l="7282" r="7437"/>
          <a:stretch/>
        </p:blipFill>
        <p:spPr>
          <a:xfrm>
            <a:off x="3004457" y="2514216"/>
            <a:ext cx="5462649" cy="3102671"/>
          </a:xfrm>
          <a:prstGeom prst="rect">
            <a:avLst/>
          </a:prstGeom>
        </p:spPr>
      </p:pic>
    </p:spTree>
    <p:extLst>
      <p:ext uri="{BB962C8B-B14F-4D97-AF65-F5344CB8AC3E}">
        <p14:creationId xmlns:p14="http://schemas.microsoft.com/office/powerpoint/2010/main" val="71051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26718" y="3391592"/>
            <a:ext cx="11427229" cy="822181"/>
          </a:xfrm>
        </p:spPr>
        <p:txBody>
          <a:bodyPr>
            <a:noAutofit/>
          </a:bodyPr>
          <a:lstStyle/>
          <a:p>
            <a:r>
              <a:rPr lang="en-GB" sz="2800" b="1" dirty="0">
                <a:latin typeface="Arial" panose="020B0604020202020204" pitchFamily="34" charset="0"/>
                <a:cs typeface="Arial" panose="020B0604020202020204" pitchFamily="34" charset="0"/>
              </a:rPr>
              <a:t/>
            </a:r>
            <a:br>
              <a:rPr lang="en-GB" sz="2800" b="1" dirty="0">
                <a:latin typeface="Arial" panose="020B0604020202020204" pitchFamily="34" charset="0"/>
                <a:cs typeface="Arial" panose="020B0604020202020204" pitchFamily="34" charset="0"/>
              </a:rPr>
            </a:br>
            <a:r>
              <a:rPr lang="en-GB" sz="2800" b="1" dirty="0">
                <a:solidFill>
                  <a:schemeClr val="bg1"/>
                </a:solidFill>
                <a:latin typeface="Arial" panose="020B0604020202020204" pitchFamily="34" charset="0"/>
                <a:cs typeface="Arial" panose="020B0604020202020204" pitchFamily="34" charset="0"/>
              </a:rPr>
              <a:t>BID MALMÖ</a:t>
            </a:r>
            <a:r>
              <a:rPr lang="en-GB" sz="8000" b="1" dirty="0">
                <a:solidFill>
                  <a:schemeClr val="bg1"/>
                </a:solidFill>
                <a:latin typeface="Arial" panose="020B0604020202020204" pitchFamily="34" charset="0"/>
                <a:cs typeface="Arial" panose="020B0604020202020204" pitchFamily="34" charset="0"/>
              </a:rPr>
              <a:t/>
            </a:r>
            <a:br>
              <a:rPr lang="en-GB" sz="8000" b="1" dirty="0">
                <a:solidFill>
                  <a:schemeClr val="bg1"/>
                </a:solidFill>
                <a:latin typeface="Arial" panose="020B0604020202020204" pitchFamily="34" charset="0"/>
                <a:cs typeface="Arial" panose="020B0604020202020204" pitchFamily="34" charset="0"/>
              </a:rPr>
            </a:br>
            <a:r>
              <a:rPr lang="en-US" sz="3200" b="1" dirty="0">
                <a:solidFill>
                  <a:schemeClr val="bg1"/>
                </a:solidFill>
                <a:latin typeface="Arial" panose="020B0604020202020204" pitchFamily="34" charset="0"/>
                <a:cs typeface="Arial" panose="020B0604020202020204" pitchFamily="34" charset="0"/>
              </a:rPr>
              <a:t>Collaboration as it’s best! </a:t>
            </a:r>
            <a:endParaRPr lang="en-GB" sz="3200" b="1" dirty="0">
              <a:latin typeface="Arial" panose="020B0604020202020204" pitchFamily="34" charset="0"/>
              <a:cs typeface="Arial" panose="020B0604020202020204" pitchFamily="34" charset="0"/>
            </a:endParaRPr>
          </a:p>
        </p:txBody>
      </p:sp>
      <p:sp>
        <p:nvSpPr>
          <p:cNvPr id="3" name="Podnaslov 2"/>
          <p:cNvSpPr>
            <a:spLocks noGrp="1"/>
          </p:cNvSpPr>
          <p:nvPr>
            <p:ph type="subTitle" idx="1"/>
          </p:nvPr>
        </p:nvSpPr>
        <p:spPr>
          <a:xfrm>
            <a:off x="1374371" y="5248102"/>
            <a:ext cx="9144000" cy="1123604"/>
          </a:xfrm>
        </p:spPr>
        <p:txBody>
          <a:bodyPr>
            <a:normAutofit/>
          </a:bodyPr>
          <a:lstStyle/>
          <a:p>
            <a:r>
              <a:rPr lang="en-US" sz="2600" dirty="0">
                <a:solidFill>
                  <a:schemeClr val="bg1"/>
                </a:solidFill>
              </a:rPr>
              <a:t>Milan </a:t>
            </a:r>
            <a:r>
              <a:rPr lang="en-US" sz="2600" dirty="0" err="1">
                <a:solidFill>
                  <a:schemeClr val="bg1"/>
                </a:solidFill>
              </a:rPr>
              <a:t>Obradovic</a:t>
            </a:r>
            <a:r>
              <a:rPr lang="en-US" sz="2600" dirty="0">
                <a:solidFill>
                  <a:schemeClr val="bg1"/>
                </a:solidFill>
              </a:rPr>
              <a:t>´ &amp; Jeanette Berga , Malmö Sweden</a:t>
            </a:r>
          </a:p>
          <a:p>
            <a:r>
              <a:rPr lang="en-US" sz="2000" dirty="0">
                <a:solidFill>
                  <a:schemeClr val="bg1"/>
                </a:solidFill>
              </a:rPr>
              <a:t>Ljubljana, 21 may 2025, Erasmus</a:t>
            </a:r>
            <a:r>
              <a:rPr lang="sl-SI" sz="2000" dirty="0">
                <a:solidFill>
                  <a:schemeClr val="bg1"/>
                </a:solidFill>
              </a:rPr>
              <a:t>+</a:t>
            </a:r>
            <a:r>
              <a:rPr lang="en-US" sz="2000" dirty="0">
                <a:solidFill>
                  <a:schemeClr val="bg1"/>
                </a:solidFill>
              </a:rPr>
              <a:t> project With Knowledge Against Bullying </a:t>
            </a:r>
          </a:p>
          <a:p>
            <a:endParaRPr lang="en-US" dirty="0"/>
          </a:p>
        </p:txBody>
      </p:sp>
    </p:spTree>
    <p:extLst>
      <p:ext uri="{BB962C8B-B14F-4D97-AF65-F5344CB8AC3E}">
        <p14:creationId xmlns:p14="http://schemas.microsoft.com/office/powerpoint/2010/main" val="2539375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5B246-10FE-3ACA-4453-0280D457A93C}"/>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B8179A7B-1324-9F11-1B0E-A6F926748618}"/>
              </a:ext>
            </a:extLst>
          </p:cNvPr>
          <p:cNvSpPr>
            <a:spLocks noGrp="1"/>
          </p:cNvSpPr>
          <p:nvPr>
            <p:ph type="title"/>
          </p:nvPr>
        </p:nvSpPr>
        <p:spPr/>
        <p:txBody>
          <a:bodyPr/>
          <a:lstStyle/>
          <a:p>
            <a:r>
              <a:rPr lang="es-ES" dirty="0" err="1"/>
              <a:t>Sextortion</a:t>
            </a:r>
            <a:r>
              <a:rPr lang="es-ES" dirty="0"/>
              <a:t> </a:t>
            </a:r>
            <a:r>
              <a:rPr lang="es-ES" dirty="0" err="1"/>
              <a:t>Among</a:t>
            </a:r>
            <a:r>
              <a:rPr lang="es-ES" dirty="0"/>
              <a:t> </a:t>
            </a:r>
            <a:r>
              <a:rPr lang="es-ES" dirty="0" err="1"/>
              <a:t>Adolescents</a:t>
            </a:r>
            <a:endParaRPr lang="en-GB" dirty="0"/>
          </a:p>
        </p:txBody>
      </p:sp>
      <p:sp>
        <p:nvSpPr>
          <p:cNvPr id="3" name="Označba mesta vsebine 2">
            <a:extLst>
              <a:ext uri="{FF2B5EF4-FFF2-40B4-BE49-F238E27FC236}">
                <a16:creationId xmlns:a16="http://schemas.microsoft.com/office/drawing/2014/main" id="{D6FC305F-CC89-E892-FB8C-97F37B77E126}"/>
              </a:ext>
            </a:extLst>
          </p:cNvPr>
          <p:cNvSpPr>
            <a:spLocks noGrp="1"/>
          </p:cNvSpPr>
          <p:nvPr>
            <p:ph idx="1"/>
          </p:nvPr>
        </p:nvSpPr>
        <p:spPr/>
        <p:txBody>
          <a:bodyPr/>
          <a:lstStyle/>
          <a:p>
            <a:pPr marL="457200" indent="-457200">
              <a:buFont typeface="Arial" panose="020B0604020202020204" pitchFamily="34" charset="0"/>
              <a:buChar char="•"/>
            </a:pPr>
            <a:r>
              <a:rPr lang="en-US" dirty="0"/>
              <a:t>Threats to share explicit images unless demands are met</a:t>
            </a:r>
          </a:p>
          <a:p>
            <a:pPr marL="457200" indent="-457200">
              <a:buFont typeface="Arial" panose="020B0604020202020204" pitchFamily="34" charset="0"/>
              <a:buChar char="•"/>
            </a:pPr>
            <a:r>
              <a:rPr lang="en-US" dirty="0"/>
              <a:t>Strong links with poly-victimization</a:t>
            </a:r>
            <a:endParaRPr lang="en-GB" dirty="0"/>
          </a:p>
          <a:p>
            <a:pPr marL="457200" indent="-457200">
              <a:buFont typeface="Arial" panose="020B0604020202020204" pitchFamily="34" charset="0"/>
              <a:buChar char="•"/>
            </a:pPr>
            <a:r>
              <a:rPr lang="en-US" dirty="0"/>
              <a:t>71% of sextortion victims are under 18 (Wittes et al., 2016)</a:t>
            </a:r>
          </a:p>
          <a:p>
            <a:pPr marL="457200" indent="-457200">
              <a:buFont typeface="Arial" panose="020B0604020202020204" pitchFamily="34" charset="0"/>
              <a:buChar char="•"/>
            </a:pPr>
            <a:r>
              <a:rPr lang="en-US" dirty="0"/>
              <a:t>Often perpetrated by known peers</a:t>
            </a:r>
          </a:p>
          <a:p>
            <a:pPr marL="457200" indent="-457200">
              <a:buFont typeface="Arial" panose="020B0604020202020204" pitchFamily="34" charset="0"/>
              <a:buChar char="•"/>
            </a:pPr>
            <a:r>
              <a:rPr lang="en-US" dirty="0"/>
              <a:t>Adolescents may be both victims and perpetrators (cycle of abuse)</a:t>
            </a:r>
          </a:p>
          <a:p>
            <a:pPr marL="457200" indent="-457200">
              <a:buFont typeface="Arial" panose="020B0604020202020204" pitchFamily="34" charset="0"/>
              <a:buChar char="•"/>
            </a:pPr>
            <a:r>
              <a:rPr lang="en-US" dirty="0"/>
              <a:t>Gender &amp; sexual identity factors:</a:t>
            </a:r>
          </a:p>
          <a:p>
            <a:pPr marL="1143000" lvl="1" indent="-457200"/>
            <a:r>
              <a:rPr lang="en-US" dirty="0"/>
              <a:t>Boys more likely to offend</a:t>
            </a:r>
          </a:p>
          <a:p>
            <a:pPr marL="1143000" lvl="1" indent="-457200"/>
            <a:r>
              <a:rPr lang="en-US" dirty="0"/>
              <a:t>LGBTQ+ youth more vulnerable</a:t>
            </a:r>
            <a:endParaRPr lang="en-GB"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006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A </a:t>
            </a:r>
            <a:r>
              <a:rPr lang="en-GB" dirty="0" err="1"/>
              <a:t>particualry</a:t>
            </a:r>
            <a:r>
              <a:rPr lang="en-GB" dirty="0"/>
              <a:t> vulnerable area</a:t>
            </a:r>
          </a:p>
        </p:txBody>
      </p:sp>
      <p:sp>
        <p:nvSpPr>
          <p:cNvPr id="3" name="Označba mesta vsebine 2"/>
          <p:cNvSpPr>
            <a:spLocks noGrp="1"/>
          </p:cNvSpPr>
          <p:nvPr>
            <p:ph idx="1"/>
          </p:nvPr>
        </p:nvSpPr>
        <p:spPr/>
        <p:txBody>
          <a:bodyPr>
            <a:normAutofit/>
          </a:bodyPr>
          <a:lstStyle/>
          <a:p>
            <a:r>
              <a:rPr lang="en-GB" dirty="0"/>
              <a:t>In the city </a:t>
            </a:r>
            <a:r>
              <a:rPr lang="en-GB" dirty="0" err="1"/>
              <a:t>center</a:t>
            </a:r>
            <a:r>
              <a:rPr lang="en-GB" dirty="0"/>
              <a:t> of Malmö</a:t>
            </a:r>
          </a:p>
          <a:p>
            <a:r>
              <a:rPr lang="en-GB" dirty="0"/>
              <a:t>Depraved area</a:t>
            </a:r>
          </a:p>
          <a:p>
            <a:r>
              <a:rPr lang="en-GB" dirty="0"/>
              <a:t>Misery </a:t>
            </a:r>
          </a:p>
          <a:p>
            <a:r>
              <a:rPr lang="en-GB" dirty="0"/>
              <a:t>Criminals had been taken over the area</a:t>
            </a:r>
          </a:p>
          <a:p>
            <a:endParaRPr lang="en-GB" dirty="0"/>
          </a:p>
          <a:p>
            <a:endParaRPr lang="en-GB" dirty="0"/>
          </a:p>
        </p:txBody>
      </p:sp>
      <p:pic>
        <p:nvPicPr>
          <p:cNvPr id="4" name="Bildobjekt 3" descr="En bild som visar text, skärmbild&#10;&#10;Automatiskt genererad beskrivning">
            <a:extLst>
              <a:ext uri="{FF2B5EF4-FFF2-40B4-BE49-F238E27FC236}">
                <a16:creationId xmlns:a16="http://schemas.microsoft.com/office/drawing/2014/main" id="{43CFDCF7-FD0E-9E24-0590-B5AB436B0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685" y="4081680"/>
            <a:ext cx="6820852" cy="2572109"/>
          </a:xfrm>
          <a:prstGeom prst="rect">
            <a:avLst/>
          </a:prstGeom>
        </p:spPr>
      </p:pic>
      <p:pic>
        <p:nvPicPr>
          <p:cNvPr id="7" name="Bildobjekt 6">
            <a:extLst>
              <a:ext uri="{FF2B5EF4-FFF2-40B4-BE49-F238E27FC236}">
                <a16:creationId xmlns:a16="http://schemas.microsoft.com/office/drawing/2014/main" id="{0BDAB5FE-7960-6BCD-E705-7D494B8A7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2900" y="1061568"/>
            <a:ext cx="3050899" cy="2704060"/>
          </a:xfrm>
          <a:prstGeom prst="rect">
            <a:avLst/>
          </a:prstGeom>
        </p:spPr>
      </p:pic>
    </p:spTree>
    <p:extLst>
      <p:ext uri="{BB962C8B-B14F-4D97-AF65-F5344CB8AC3E}">
        <p14:creationId xmlns:p14="http://schemas.microsoft.com/office/powerpoint/2010/main" val="2396077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46591-FC7D-D71D-6DAC-9A00615606D9}"/>
              </a:ext>
            </a:extLst>
          </p:cNvPr>
          <p:cNvSpPr>
            <a:spLocks noGrp="1"/>
          </p:cNvSpPr>
          <p:nvPr>
            <p:ph type="title"/>
          </p:nvPr>
        </p:nvSpPr>
        <p:spPr/>
        <p:txBody>
          <a:bodyPr/>
          <a:lstStyle/>
          <a:p>
            <a:r>
              <a:rPr lang="en-US" dirty="0"/>
              <a:t>BID start the process 2014 </a:t>
            </a:r>
            <a:endParaRPr lang="sv-SE" dirty="0"/>
          </a:p>
        </p:txBody>
      </p:sp>
      <p:sp>
        <p:nvSpPr>
          <p:cNvPr id="3" name="Platshållare för innehåll 2">
            <a:extLst>
              <a:ext uri="{FF2B5EF4-FFF2-40B4-BE49-F238E27FC236}">
                <a16:creationId xmlns:a16="http://schemas.microsoft.com/office/drawing/2014/main" id="{38B3915C-8F05-F82C-652F-665952AA3E84}"/>
              </a:ext>
            </a:extLst>
          </p:cNvPr>
          <p:cNvSpPr>
            <a:spLocks noGrp="1"/>
          </p:cNvSpPr>
          <p:nvPr>
            <p:ph idx="1"/>
          </p:nvPr>
        </p:nvSpPr>
        <p:spPr>
          <a:xfrm>
            <a:off x="1313792" y="1825624"/>
            <a:ext cx="5284077" cy="4512113"/>
          </a:xfrm>
        </p:spPr>
        <p:txBody>
          <a:bodyPr/>
          <a:lstStyle/>
          <a:p>
            <a:r>
              <a:rPr lang="en-GB" dirty="0"/>
              <a:t>NGO with property owners as board members</a:t>
            </a:r>
          </a:p>
          <a:p>
            <a:r>
              <a:rPr lang="en-GB" dirty="0"/>
              <a:t>Financed by the members </a:t>
            </a:r>
          </a:p>
          <a:p>
            <a:endParaRPr lang="en-GB" dirty="0"/>
          </a:p>
          <a:p>
            <a:r>
              <a:rPr lang="en-GB" dirty="0"/>
              <a:t>The municipality are a member of the organization, but not as a board member.</a:t>
            </a:r>
          </a:p>
          <a:p>
            <a:endParaRPr lang="en-GB" dirty="0"/>
          </a:p>
          <a:p>
            <a:endParaRPr lang="sv-SE" dirty="0"/>
          </a:p>
        </p:txBody>
      </p:sp>
      <p:graphicFrame>
        <p:nvGraphicFramePr>
          <p:cNvPr id="5" name="Diagram 4">
            <a:extLst>
              <a:ext uri="{FF2B5EF4-FFF2-40B4-BE49-F238E27FC236}">
                <a16:creationId xmlns:a16="http://schemas.microsoft.com/office/drawing/2014/main" id="{1CE14E07-88DF-82ED-905D-CD8FF098470B}"/>
              </a:ext>
            </a:extLst>
          </p:cNvPr>
          <p:cNvGraphicFramePr/>
          <p:nvPr>
            <p:extLst/>
          </p:nvPr>
        </p:nvGraphicFramePr>
        <p:xfrm>
          <a:off x="6668479" y="1065966"/>
          <a:ext cx="5163367" cy="47260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74953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983F7-B0FC-FEBC-24F6-8F39301E5362}"/>
              </a:ext>
            </a:extLst>
          </p:cNvPr>
          <p:cNvSpPr>
            <a:spLocks noGrp="1"/>
          </p:cNvSpPr>
          <p:nvPr>
            <p:ph type="title"/>
          </p:nvPr>
        </p:nvSpPr>
        <p:spPr/>
        <p:txBody>
          <a:bodyPr/>
          <a:lstStyle/>
          <a:p>
            <a:r>
              <a:rPr lang="en-US" dirty="0"/>
              <a:t>Evaluation is essential in process – oriented work </a:t>
            </a:r>
            <a:endParaRPr lang="sv-SE" dirty="0"/>
          </a:p>
        </p:txBody>
      </p:sp>
      <p:sp>
        <p:nvSpPr>
          <p:cNvPr id="3" name="Platshållare för innehåll 2">
            <a:extLst>
              <a:ext uri="{FF2B5EF4-FFF2-40B4-BE49-F238E27FC236}">
                <a16:creationId xmlns:a16="http://schemas.microsoft.com/office/drawing/2014/main" id="{55BE1AA7-9600-4B45-D916-FD4EF15627D2}"/>
              </a:ext>
            </a:extLst>
          </p:cNvPr>
          <p:cNvSpPr>
            <a:spLocks noGrp="1"/>
          </p:cNvSpPr>
          <p:nvPr>
            <p:ph idx="1"/>
          </p:nvPr>
        </p:nvSpPr>
        <p:spPr>
          <a:xfrm>
            <a:off x="1313792" y="1825624"/>
            <a:ext cx="6048705" cy="4512113"/>
          </a:xfrm>
        </p:spPr>
        <p:txBody>
          <a:bodyPr/>
          <a:lstStyle/>
          <a:p>
            <a:r>
              <a:rPr lang="en-GB" dirty="0"/>
              <a:t>Researches has been following our work from start.</a:t>
            </a:r>
          </a:p>
          <a:p>
            <a:endParaRPr lang="en-GB" dirty="0"/>
          </a:p>
          <a:p>
            <a:r>
              <a:rPr lang="en-GB" dirty="0"/>
              <a:t>In our work, we base our approach on surveys, demographic data, police statistics and research theories on prevention.  </a:t>
            </a:r>
          </a:p>
          <a:p>
            <a:endParaRPr lang="sv-SE" dirty="0"/>
          </a:p>
          <a:p>
            <a:endParaRPr lang="sv-SE" dirty="0"/>
          </a:p>
        </p:txBody>
      </p:sp>
      <p:pic>
        <p:nvPicPr>
          <p:cNvPr id="4" name="Bildobjekt 3" descr="En bild som visar text, skärmbild, Broschyr, Reklamblad&#10;&#10;Automatiskt genererad beskrivning">
            <a:extLst>
              <a:ext uri="{FF2B5EF4-FFF2-40B4-BE49-F238E27FC236}">
                <a16:creationId xmlns:a16="http://schemas.microsoft.com/office/drawing/2014/main" id="{90CEB762-709F-BC43-6471-08DF9D4AA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2497" y="4271975"/>
            <a:ext cx="3981892" cy="1790673"/>
          </a:xfrm>
          <a:prstGeom prst="rect">
            <a:avLst/>
          </a:prstGeom>
        </p:spPr>
      </p:pic>
      <p:pic>
        <p:nvPicPr>
          <p:cNvPr id="5" name="Bildobjekt 4" descr="En bild som visar klädsel, Människoansikte, bokskåp, person&#10;&#10;Automatiskt genererad beskrivning">
            <a:extLst>
              <a:ext uri="{FF2B5EF4-FFF2-40B4-BE49-F238E27FC236}">
                <a16:creationId xmlns:a16="http://schemas.microsoft.com/office/drawing/2014/main" id="{138CA1F5-0BD9-8C5A-D12A-3F6BF2AF46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946" y="1690688"/>
            <a:ext cx="2844081" cy="2135222"/>
          </a:xfrm>
          <a:prstGeom prst="rect">
            <a:avLst/>
          </a:prstGeom>
        </p:spPr>
      </p:pic>
    </p:spTree>
    <p:extLst>
      <p:ext uri="{BB962C8B-B14F-4D97-AF65-F5344CB8AC3E}">
        <p14:creationId xmlns:p14="http://schemas.microsoft.com/office/powerpoint/2010/main" val="41347488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European Crime Prevention Award </a:t>
            </a:r>
          </a:p>
        </p:txBody>
      </p:sp>
      <p:sp>
        <p:nvSpPr>
          <p:cNvPr id="3" name="Označba mesta vsebine 2"/>
          <p:cNvSpPr>
            <a:spLocks noGrp="1"/>
          </p:cNvSpPr>
          <p:nvPr>
            <p:ph idx="1"/>
          </p:nvPr>
        </p:nvSpPr>
        <p:spPr>
          <a:xfrm>
            <a:off x="1313792" y="1825624"/>
            <a:ext cx="8035160" cy="4512113"/>
          </a:xfrm>
        </p:spPr>
        <p:txBody>
          <a:bodyPr/>
          <a:lstStyle/>
          <a:p>
            <a:r>
              <a:rPr lang="en-GB" dirty="0"/>
              <a:t>BID </a:t>
            </a:r>
            <a:r>
              <a:rPr lang="en-GB" dirty="0" err="1"/>
              <a:t>Sofielund</a:t>
            </a:r>
            <a:r>
              <a:rPr lang="en-GB" dirty="0"/>
              <a:t> is the winner of the European Crime Prevention Award (ECPA) 2019</a:t>
            </a:r>
          </a:p>
          <a:p>
            <a:endParaRPr lang="en-GB" dirty="0"/>
          </a:p>
          <a:p>
            <a:r>
              <a:rPr lang="en-GB" dirty="0"/>
              <a:t>The work is praised for broad crime prevention efforts in </a:t>
            </a:r>
            <a:r>
              <a:rPr lang="en-GB" dirty="0" err="1"/>
              <a:t>Sofielund</a:t>
            </a:r>
            <a:r>
              <a:rPr lang="en-GB" dirty="0"/>
              <a:t> with a focus on the particularly vulnerable area </a:t>
            </a:r>
            <a:r>
              <a:rPr lang="en-GB" dirty="0" err="1"/>
              <a:t>Sofielund</a:t>
            </a:r>
            <a:r>
              <a:rPr lang="en-GB" dirty="0"/>
              <a:t>/ </a:t>
            </a:r>
            <a:r>
              <a:rPr lang="en-GB" dirty="0" err="1"/>
              <a:t>Seved</a:t>
            </a:r>
            <a:r>
              <a:rPr lang="en-GB" dirty="0"/>
              <a:t> .which has led to increased well – being and stability in the area.  </a:t>
            </a:r>
          </a:p>
          <a:p>
            <a:endParaRPr lang="en-GB" dirty="0"/>
          </a:p>
          <a:p>
            <a:r>
              <a:rPr lang="en-GB" dirty="0"/>
              <a:t>In second and third place were Germany &amp; Denmark </a:t>
            </a:r>
          </a:p>
        </p:txBody>
      </p:sp>
    </p:spTree>
    <p:extLst>
      <p:ext uri="{BB962C8B-B14F-4D97-AF65-F5344CB8AC3E}">
        <p14:creationId xmlns:p14="http://schemas.microsoft.com/office/powerpoint/2010/main" val="1034519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utomhus, träd, växt, himmel&#10;&#10;Automatiskt genererad beskrivning">
            <a:extLst>
              <a:ext uri="{FF2B5EF4-FFF2-40B4-BE49-F238E27FC236}">
                <a16:creationId xmlns:a16="http://schemas.microsoft.com/office/drawing/2014/main" id="{8BA478D3-636D-0B80-CE20-616DD458E3FB}"/>
              </a:ext>
            </a:extLst>
          </p:cNvPr>
          <p:cNvPicPr>
            <a:picLocks noChangeAspect="1"/>
          </p:cNvPicPr>
          <p:nvPr/>
        </p:nvPicPr>
        <p:blipFill rotWithShape="1">
          <a:blip r:embed="rId2">
            <a:extLst>
              <a:ext uri="{28A0092B-C50C-407E-A947-70E740481C1C}">
                <a14:useLocalDpi xmlns:a14="http://schemas.microsoft.com/office/drawing/2010/main" val="0"/>
              </a:ext>
            </a:extLst>
          </a:blip>
          <a:srcRect l="19549" r="19550" b="1"/>
          <a:stretch/>
        </p:blipFill>
        <p:spPr>
          <a:xfrm>
            <a:off x="6984937" y="3767653"/>
            <a:ext cx="4642132" cy="2785935"/>
          </a:xfrm>
          <a:prstGeom prst="rect">
            <a:avLst/>
          </a:prstGeom>
        </p:spPr>
      </p:pic>
      <p:sp>
        <p:nvSpPr>
          <p:cNvPr id="2" name="Naslov 1"/>
          <p:cNvSpPr>
            <a:spLocks noGrp="1"/>
          </p:cNvSpPr>
          <p:nvPr>
            <p:ph type="title"/>
          </p:nvPr>
        </p:nvSpPr>
        <p:spPr/>
        <p:txBody>
          <a:bodyPr/>
          <a:lstStyle/>
          <a:p>
            <a:r>
              <a:rPr lang="en-GB" dirty="0"/>
              <a:t>2023 and the ongoing process </a:t>
            </a:r>
          </a:p>
        </p:txBody>
      </p:sp>
      <p:sp>
        <p:nvSpPr>
          <p:cNvPr id="3" name="Označba mesta vsebine 2"/>
          <p:cNvSpPr>
            <a:spLocks noGrp="1"/>
          </p:cNvSpPr>
          <p:nvPr>
            <p:ph idx="1"/>
          </p:nvPr>
        </p:nvSpPr>
        <p:spPr>
          <a:xfrm>
            <a:off x="1313792" y="1825624"/>
            <a:ext cx="6293070" cy="4512113"/>
          </a:xfrm>
        </p:spPr>
        <p:txBody>
          <a:bodyPr/>
          <a:lstStyle/>
          <a:p>
            <a:r>
              <a:rPr lang="en-GB" dirty="0"/>
              <a:t>Succeed to implement a process to develop an area. </a:t>
            </a:r>
          </a:p>
          <a:p>
            <a:r>
              <a:rPr lang="en-GB" dirty="0"/>
              <a:t>Collaboration and transparency </a:t>
            </a:r>
          </a:p>
          <a:p>
            <a:r>
              <a:rPr lang="en-GB" dirty="0"/>
              <a:t>Property owners </a:t>
            </a:r>
          </a:p>
          <a:p>
            <a:r>
              <a:rPr lang="en-GB" dirty="0"/>
              <a:t>Responsibility</a:t>
            </a:r>
          </a:p>
          <a:p>
            <a:endParaRPr lang="en-GB" dirty="0"/>
          </a:p>
          <a:p>
            <a:r>
              <a:rPr lang="en-GB" sz="3600" dirty="0"/>
              <a:t>From now and forward</a:t>
            </a:r>
          </a:p>
          <a:p>
            <a:r>
              <a:rPr lang="en-GB" dirty="0"/>
              <a:t>Sustainability – Agenda 2030 </a:t>
            </a:r>
          </a:p>
          <a:p>
            <a:endParaRPr lang="en-GB" dirty="0"/>
          </a:p>
        </p:txBody>
      </p:sp>
      <p:pic>
        <p:nvPicPr>
          <p:cNvPr id="4" name="Bildobjekt 3">
            <a:extLst>
              <a:ext uri="{FF2B5EF4-FFF2-40B4-BE49-F238E27FC236}">
                <a16:creationId xmlns:a16="http://schemas.microsoft.com/office/drawing/2014/main" id="{AD3A58B0-7AE7-FB4D-929A-FA3E55A10701}"/>
              </a:ext>
            </a:extLst>
          </p:cNvPr>
          <p:cNvPicPr>
            <a:picLocks noChangeAspect="1"/>
          </p:cNvPicPr>
          <p:nvPr/>
        </p:nvPicPr>
        <p:blipFill>
          <a:blip r:embed="rId3"/>
          <a:stretch>
            <a:fillRect/>
          </a:stretch>
        </p:blipFill>
        <p:spPr>
          <a:xfrm>
            <a:off x="6984937" y="1900911"/>
            <a:ext cx="1987088" cy="2175141"/>
          </a:xfrm>
          <a:prstGeom prst="rect">
            <a:avLst/>
          </a:prstGeom>
        </p:spPr>
      </p:pic>
      <p:pic>
        <p:nvPicPr>
          <p:cNvPr id="5" name="Platshållare för innehåll 4" descr="En bild som visar fotbeklädnader, klädsel, person, mark&#10;&#10;Automatiskt genererad beskrivning">
            <a:extLst>
              <a:ext uri="{FF2B5EF4-FFF2-40B4-BE49-F238E27FC236}">
                <a16:creationId xmlns:a16="http://schemas.microsoft.com/office/drawing/2014/main" id="{9D5D72BC-ECA3-6652-59E3-3A74923E4D2E}"/>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l="16888" r="15349"/>
          <a:stretch/>
        </p:blipFill>
        <p:spPr>
          <a:xfrm rot="882349">
            <a:off x="9007195" y="1604248"/>
            <a:ext cx="2620347" cy="2175141"/>
          </a:xfrm>
          <a:prstGeom prst="rect">
            <a:avLst/>
          </a:prstGeom>
        </p:spPr>
      </p:pic>
    </p:spTree>
    <p:extLst>
      <p:ext uri="{BB962C8B-B14F-4D97-AF65-F5344CB8AC3E}">
        <p14:creationId xmlns:p14="http://schemas.microsoft.com/office/powerpoint/2010/main" val="15803935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3B5ECE-8201-73FD-E1F3-6E9F9F266719}"/>
              </a:ext>
            </a:extLst>
          </p:cNvPr>
          <p:cNvSpPr>
            <a:spLocks noGrp="1"/>
          </p:cNvSpPr>
          <p:nvPr>
            <p:ph type="title"/>
          </p:nvPr>
        </p:nvSpPr>
        <p:spPr>
          <a:xfrm>
            <a:off x="4469524" y="365125"/>
            <a:ext cx="6884275" cy="1325563"/>
          </a:xfrm>
        </p:spPr>
        <p:txBody>
          <a:bodyPr/>
          <a:lstStyle/>
          <a:p>
            <a:r>
              <a:rPr lang="en-US" dirty="0"/>
              <a:t>Thank You </a:t>
            </a:r>
            <a:endParaRPr lang="sv-SE" dirty="0"/>
          </a:p>
        </p:txBody>
      </p:sp>
      <p:sp>
        <p:nvSpPr>
          <p:cNvPr id="3" name="Platshållare för innehåll 2">
            <a:extLst>
              <a:ext uri="{FF2B5EF4-FFF2-40B4-BE49-F238E27FC236}">
                <a16:creationId xmlns:a16="http://schemas.microsoft.com/office/drawing/2014/main" id="{9568BE84-7903-1BB5-0276-DC1B622C1F3B}"/>
              </a:ext>
            </a:extLst>
          </p:cNvPr>
          <p:cNvSpPr>
            <a:spLocks noGrp="1"/>
          </p:cNvSpPr>
          <p:nvPr>
            <p:ph idx="1"/>
          </p:nvPr>
        </p:nvSpPr>
        <p:spPr/>
        <p:txBody>
          <a:bodyPr/>
          <a:lstStyle/>
          <a:p>
            <a:r>
              <a:rPr lang="en-US" dirty="0"/>
              <a:t>Milan </a:t>
            </a:r>
            <a:r>
              <a:rPr lang="en-US" dirty="0" err="1"/>
              <a:t>Obradovic</a:t>
            </a:r>
            <a:r>
              <a:rPr lang="en-US" dirty="0"/>
              <a:t>´</a:t>
            </a:r>
          </a:p>
          <a:p>
            <a:r>
              <a:rPr lang="en-US" dirty="0"/>
              <a:t>Operational manager </a:t>
            </a:r>
          </a:p>
          <a:p>
            <a:endParaRPr lang="en-US" dirty="0"/>
          </a:p>
          <a:p>
            <a:r>
              <a:rPr lang="en-US" dirty="0"/>
              <a:t>Jeanette Berga </a:t>
            </a:r>
          </a:p>
          <a:p>
            <a:r>
              <a:rPr lang="en-US" dirty="0"/>
              <a:t>Organization developer</a:t>
            </a:r>
          </a:p>
          <a:p>
            <a:endParaRPr lang="en-US" dirty="0"/>
          </a:p>
          <a:p>
            <a:r>
              <a:rPr lang="en-US" sz="4400" b="1" dirty="0"/>
              <a:t>www.bidmalmo.se</a:t>
            </a:r>
          </a:p>
          <a:p>
            <a:endParaRPr lang="en-US" dirty="0"/>
          </a:p>
        </p:txBody>
      </p:sp>
      <p:pic>
        <p:nvPicPr>
          <p:cNvPr id="4" name="Bildobjekt 3" descr="En bild som visar klädsel, person, Människoansikte, kostym&#10;&#10;Automatiskt genererad beskrivning">
            <a:extLst>
              <a:ext uri="{FF2B5EF4-FFF2-40B4-BE49-F238E27FC236}">
                <a16:creationId xmlns:a16="http://schemas.microsoft.com/office/drawing/2014/main" id="{B6EC2894-1BC7-18C7-D3C7-FA2F4F4691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91162"/>
            <a:ext cx="4669541" cy="3501957"/>
          </a:xfrm>
          <a:prstGeom prst="rect">
            <a:avLst/>
          </a:prstGeom>
          <a:ln w="38100">
            <a:solidFill>
              <a:srgbClr val="C00000"/>
            </a:solidFill>
          </a:ln>
        </p:spPr>
      </p:pic>
    </p:spTree>
    <p:extLst>
      <p:ext uri="{BB962C8B-B14F-4D97-AF65-F5344CB8AC3E}">
        <p14:creationId xmlns:p14="http://schemas.microsoft.com/office/powerpoint/2010/main" val="2736942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57198" y="2842952"/>
            <a:ext cx="11427229" cy="822181"/>
          </a:xfrm>
        </p:spPr>
        <p:txBody>
          <a:bodyPr>
            <a:noAutofit/>
          </a:bodyPr>
          <a:lstStyle/>
          <a:p>
            <a:r>
              <a:rPr lang="en-GB" sz="2800" b="1" dirty="0">
                <a:latin typeface="Arial" panose="020B0604020202020204" pitchFamily="34" charset="0"/>
                <a:cs typeface="Arial" panose="020B0604020202020204" pitchFamily="34" charset="0"/>
              </a:rPr>
              <a:t/>
            </a:r>
            <a:br>
              <a:rPr lang="en-GB" sz="2800" b="1" dirty="0">
                <a:latin typeface="Arial" panose="020B0604020202020204" pitchFamily="34" charset="0"/>
                <a:cs typeface="Arial" panose="020B0604020202020204" pitchFamily="34" charset="0"/>
              </a:rPr>
            </a:br>
            <a:r>
              <a:rPr lang="en-US" sz="3600" b="1" dirty="0">
                <a:solidFill>
                  <a:schemeClr val="bg1"/>
                </a:solidFill>
                <a:latin typeface="Arial" panose="020B0604020202020204" pitchFamily="34" charset="0"/>
                <a:cs typeface="Arial" panose="020B0604020202020204" pitchFamily="34" charset="0"/>
              </a:rPr>
              <a:t>The use of drama in bullying prevention</a:t>
            </a:r>
            <a:endParaRPr lang="en-GB" sz="3200" b="1" dirty="0">
              <a:latin typeface="Arial" panose="020B0604020202020204" pitchFamily="34" charset="0"/>
              <a:cs typeface="Arial" panose="020B0604020202020204" pitchFamily="34" charset="0"/>
            </a:endParaRPr>
          </a:p>
        </p:txBody>
      </p:sp>
      <p:sp>
        <p:nvSpPr>
          <p:cNvPr id="5" name="Podnaslov 2"/>
          <p:cNvSpPr txBox="1">
            <a:spLocks/>
          </p:cNvSpPr>
          <p:nvPr/>
        </p:nvSpPr>
        <p:spPr>
          <a:xfrm>
            <a:off x="1386094" y="4074160"/>
            <a:ext cx="9292066" cy="2550160"/>
          </a:xfrm>
          <a:prstGeom prst="rect">
            <a:avLst/>
          </a:prstGeom>
        </p:spPr>
        <p:txBody>
          <a:bodyPr vert="horz" lIns="91440" tIns="45720" rIns="91440" bIns="4572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solidFill>
                  <a:schemeClr val="bg1"/>
                </a:solidFill>
              </a:rPr>
              <a:t>Mette Bøe Lyngstad</a:t>
            </a:r>
          </a:p>
          <a:p>
            <a:r>
              <a:rPr lang="en-US" sz="2900" dirty="0">
                <a:solidFill>
                  <a:schemeClr val="bg1"/>
                </a:solidFill>
              </a:rPr>
              <a:t>Professor in Drama and Applied Theatre. Western Norway University of Applied Sciences, Institute of Art.</a:t>
            </a:r>
          </a:p>
          <a:p>
            <a:r>
              <a:rPr lang="en-US" sz="3800" b="1" dirty="0">
                <a:solidFill>
                  <a:schemeClr val="bg1"/>
                </a:solidFill>
              </a:rPr>
              <a:t>Dziuginta Baraldsnes</a:t>
            </a:r>
          </a:p>
          <a:p>
            <a:r>
              <a:rPr lang="en-US" sz="2900" dirty="0">
                <a:solidFill>
                  <a:schemeClr val="bg1"/>
                </a:solidFill>
              </a:rPr>
              <a:t>Associate Professor, The Norwegian Centre for Learning Environment and </a:t>
            </a:r>
            <a:r>
              <a:rPr lang="en-US" sz="2900" dirty="0" err="1">
                <a:solidFill>
                  <a:schemeClr val="bg1"/>
                </a:solidFill>
              </a:rPr>
              <a:t>Behavioural</a:t>
            </a:r>
            <a:r>
              <a:rPr lang="en-US" sz="2900" dirty="0">
                <a:solidFill>
                  <a:schemeClr val="bg1"/>
                </a:solidFill>
              </a:rPr>
              <a:t> Research, University of Stavanger</a:t>
            </a:r>
          </a:p>
          <a:p>
            <a:endParaRPr lang="en-US" sz="2900" dirty="0">
              <a:solidFill>
                <a:schemeClr val="bg1"/>
              </a:solidFill>
            </a:endParaRPr>
          </a:p>
          <a:p>
            <a:r>
              <a:rPr lang="sl-SI" sz="2300" dirty="0">
                <a:solidFill>
                  <a:schemeClr val="bg1"/>
                </a:solidFill>
              </a:rPr>
              <a:t>Ljubljana, 21/5/2025</a:t>
            </a:r>
            <a:endParaRPr lang="en-US" sz="2300" dirty="0">
              <a:solidFill>
                <a:schemeClr val="bg1"/>
              </a:solidFill>
            </a:endParaRPr>
          </a:p>
        </p:txBody>
      </p:sp>
      <p:pic>
        <p:nvPicPr>
          <p:cNvPr id="7" name="Bilde 6">
            <a:extLst>
              <a:ext uri="{FF2B5EF4-FFF2-40B4-BE49-F238E27FC236}">
                <a16:creationId xmlns:a16="http://schemas.microsoft.com/office/drawing/2014/main" id="{B644B3D0-F0E9-95D8-3EB1-C29133306FAA}"/>
              </a:ext>
            </a:extLst>
          </p:cNvPr>
          <p:cNvPicPr>
            <a:picLocks noChangeAspect="1"/>
          </p:cNvPicPr>
          <p:nvPr/>
        </p:nvPicPr>
        <p:blipFill>
          <a:blip r:embed="rId3"/>
          <a:stretch>
            <a:fillRect/>
          </a:stretch>
        </p:blipFill>
        <p:spPr>
          <a:xfrm>
            <a:off x="9170667" y="2013270"/>
            <a:ext cx="2983720" cy="822181"/>
          </a:xfrm>
          <a:prstGeom prst="rect">
            <a:avLst/>
          </a:prstGeom>
        </p:spPr>
      </p:pic>
      <p:pic>
        <p:nvPicPr>
          <p:cNvPr id="1026" name="Picture 2">
            <a:extLst>
              <a:ext uri="{FF2B5EF4-FFF2-40B4-BE49-F238E27FC236}">
                <a16:creationId xmlns:a16="http://schemas.microsoft.com/office/drawing/2014/main" id="{2EFE4C89-07E9-4636-BBF2-4226C46F7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0667" y="903045"/>
            <a:ext cx="2983720" cy="863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9620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Introduction </a:t>
            </a:r>
          </a:p>
        </p:txBody>
      </p:sp>
      <p:sp>
        <p:nvSpPr>
          <p:cNvPr id="3" name="Označba mesta vsebine 2"/>
          <p:cNvSpPr>
            <a:spLocks noGrp="1"/>
          </p:cNvSpPr>
          <p:nvPr>
            <p:ph idx="1"/>
          </p:nvPr>
        </p:nvSpPr>
        <p:spPr/>
        <p:txBody>
          <a:bodyPr>
            <a:normAutofit/>
          </a:bodyPr>
          <a:lstStyle/>
          <a:p>
            <a:r>
              <a:rPr lang="en-US" dirty="0"/>
              <a:t>‘</a:t>
            </a:r>
            <a:r>
              <a:rPr lang="en-US" i="1" dirty="0"/>
              <a:t>The school should allow students to exude creative joy, dedication and exploration and give them experience in seeing opportunities and translating ideas into action</a:t>
            </a:r>
            <a:r>
              <a:rPr lang="en-US" dirty="0"/>
              <a:t>’ (The Norwegian Directorate for Education and Training, 2020, 6).</a:t>
            </a:r>
          </a:p>
          <a:p>
            <a:endParaRPr lang="en-US" dirty="0"/>
          </a:p>
          <a:p>
            <a:r>
              <a:rPr lang="en-US" dirty="0"/>
              <a:t>‘Drama’ is action, and through fiction, students can experience, with their whole body, different perspectives on the phenomenon of bullying.</a:t>
            </a:r>
            <a:endParaRPr lang="en-GB" dirty="0"/>
          </a:p>
        </p:txBody>
      </p:sp>
    </p:spTree>
    <p:extLst>
      <p:ext uri="{BB962C8B-B14F-4D97-AF65-F5344CB8AC3E}">
        <p14:creationId xmlns:p14="http://schemas.microsoft.com/office/powerpoint/2010/main" val="39993332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GB" dirty="0"/>
              <a:t>Research questions </a:t>
            </a:r>
          </a:p>
        </p:txBody>
      </p:sp>
      <p:sp>
        <p:nvSpPr>
          <p:cNvPr id="3" name="Označba mesta vsebine 2"/>
          <p:cNvSpPr>
            <a:spLocks noGrp="1"/>
          </p:cNvSpPr>
          <p:nvPr>
            <p:ph idx="1"/>
          </p:nvPr>
        </p:nvSpPr>
        <p:spPr/>
        <p:txBody>
          <a:bodyPr/>
          <a:lstStyle/>
          <a:p>
            <a:r>
              <a:rPr lang="en-US" dirty="0"/>
              <a:t>Which initiatives do Norwegian adolescents make use of in process drama as bullying prevention?</a:t>
            </a:r>
          </a:p>
          <a:p>
            <a:endParaRPr lang="en-US" dirty="0"/>
          </a:p>
          <a:p>
            <a:r>
              <a:rPr lang="en-US" dirty="0"/>
              <a:t>Which attitudes towards this kind of prevention work do they </a:t>
            </a:r>
            <a:r>
              <a:rPr lang="en-US" dirty="0" err="1"/>
              <a:t>emphasise</a:t>
            </a:r>
            <a:r>
              <a:rPr lang="en-US" dirty="0"/>
              <a:t>?</a:t>
            </a:r>
            <a:endParaRPr lang="en-GB" dirty="0"/>
          </a:p>
        </p:txBody>
      </p:sp>
    </p:spTree>
    <p:extLst>
      <p:ext uri="{BB962C8B-B14F-4D97-AF65-F5344CB8AC3E}">
        <p14:creationId xmlns:p14="http://schemas.microsoft.com/office/powerpoint/2010/main" val="3200093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1AD5BD-7C46-A955-9956-0E5974236409}"/>
              </a:ext>
            </a:extLst>
          </p:cNvPr>
          <p:cNvSpPr>
            <a:spLocks noGrp="1"/>
          </p:cNvSpPr>
          <p:nvPr>
            <p:ph type="title"/>
          </p:nvPr>
        </p:nvSpPr>
        <p:spPr/>
        <p:txBody>
          <a:bodyPr/>
          <a:lstStyle/>
          <a:p>
            <a:r>
              <a:rPr lang="nb-NO" dirty="0"/>
              <a:t>		</a:t>
            </a:r>
            <a:r>
              <a:rPr lang="nb-NO" dirty="0" err="1"/>
              <a:t>Process</a:t>
            </a:r>
            <a:r>
              <a:rPr lang="nb-NO" dirty="0"/>
              <a:t> drama </a:t>
            </a:r>
            <a:r>
              <a:rPr lang="nb-NO" dirty="0" err="1"/>
              <a:t>with</a:t>
            </a:r>
            <a:r>
              <a:rPr lang="nb-NO" dirty="0"/>
              <a:t> students</a:t>
            </a:r>
          </a:p>
        </p:txBody>
      </p:sp>
      <p:pic>
        <p:nvPicPr>
          <p:cNvPr id="4" name="Plassholder for innhold 3">
            <a:extLst>
              <a:ext uri="{FF2B5EF4-FFF2-40B4-BE49-F238E27FC236}">
                <a16:creationId xmlns:a16="http://schemas.microsoft.com/office/drawing/2014/main" id="{41C72DB2-3282-8860-28EB-B6A598CD8571}"/>
              </a:ext>
            </a:extLst>
          </p:cNvPr>
          <p:cNvPicPr>
            <a:picLocks noGrp="1" noChangeAspect="1"/>
          </p:cNvPicPr>
          <p:nvPr>
            <p:ph idx="1"/>
          </p:nvPr>
        </p:nvPicPr>
        <p:blipFill>
          <a:blip r:embed="rId3"/>
          <a:srcRect t="276" b="9805"/>
          <a:stretch>
            <a:fillRect/>
          </a:stretch>
        </p:blipFill>
        <p:spPr>
          <a:xfrm>
            <a:off x="3825381" y="1825625"/>
            <a:ext cx="5017487" cy="4511675"/>
          </a:xfrm>
          <a:prstGeom prst="rect">
            <a:avLst/>
          </a:prstGeom>
          <a:noFill/>
        </p:spPr>
      </p:pic>
    </p:spTree>
    <p:extLst>
      <p:ext uri="{BB962C8B-B14F-4D97-AF65-F5344CB8AC3E}">
        <p14:creationId xmlns:p14="http://schemas.microsoft.com/office/powerpoint/2010/main" val="2936016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22D5-8423-3F2F-18A9-44D70A0E4A53}"/>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1260423F-BC52-D352-2A4F-B58F59712BA4}"/>
              </a:ext>
            </a:extLst>
          </p:cNvPr>
          <p:cNvSpPr>
            <a:spLocks noGrp="1"/>
          </p:cNvSpPr>
          <p:nvPr>
            <p:ph type="title"/>
          </p:nvPr>
        </p:nvSpPr>
        <p:spPr/>
        <p:txBody>
          <a:bodyPr/>
          <a:lstStyle/>
          <a:p>
            <a:r>
              <a:rPr lang="en-US" dirty="0"/>
              <a:t>Consequences for the School Environment</a:t>
            </a:r>
            <a:endParaRPr lang="en-GB" dirty="0"/>
          </a:p>
        </p:txBody>
      </p:sp>
      <p:sp>
        <p:nvSpPr>
          <p:cNvPr id="3" name="Označba mesta vsebine 2">
            <a:extLst>
              <a:ext uri="{FF2B5EF4-FFF2-40B4-BE49-F238E27FC236}">
                <a16:creationId xmlns:a16="http://schemas.microsoft.com/office/drawing/2014/main" id="{D1191A27-F933-8359-C10B-CC56B44B76A3}"/>
              </a:ext>
            </a:extLst>
          </p:cNvPr>
          <p:cNvSpPr>
            <a:spLocks noGrp="1"/>
          </p:cNvSpPr>
          <p:nvPr>
            <p:ph idx="1"/>
          </p:nvPr>
        </p:nvSpPr>
        <p:spPr/>
        <p:txBody>
          <a:bodyPr/>
          <a:lstStyle/>
          <a:p>
            <a:pPr marL="457200" indent="-457200">
              <a:buFont typeface="Arial" panose="020B0604020202020204" pitchFamily="34" charset="0"/>
              <a:buChar char="•"/>
            </a:pPr>
            <a:r>
              <a:rPr lang="en-US" dirty="0"/>
              <a:t>Creates a hostile, unsafe atmosphere</a:t>
            </a:r>
          </a:p>
          <a:p>
            <a:pPr marL="457200" indent="-457200">
              <a:buFont typeface="Arial" panose="020B0604020202020204" pitchFamily="34" charset="0"/>
              <a:buChar char="•"/>
            </a:pPr>
            <a:r>
              <a:rPr lang="en-US" dirty="0"/>
              <a:t>Undermines trust and peer support</a:t>
            </a:r>
          </a:p>
          <a:p>
            <a:pPr marL="457200" indent="-457200">
              <a:buFont typeface="Arial" panose="020B0604020202020204" pitchFamily="34" charset="0"/>
              <a:buChar char="•"/>
            </a:pPr>
            <a:r>
              <a:rPr lang="en-US" dirty="0"/>
              <a:t>Affects victims’ academic performance, mental health</a:t>
            </a:r>
          </a:p>
          <a:p>
            <a:pPr marL="457200" indent="-457200">
              <a:buFont typeface="Arial" panose="020B0604020202020204" pitchFamily="34" charset="0"/>
              <a:buChar char="•"/>
            </a:pPr>
            <a:r>
              <a:rPr lang="en-US" dirty="0"/>
              <a:t>Challenges for teachers and administrators</a:t>
            </a:r>
            <a:endParaRPr lang="en-GB" dirty="0"/>
          </a:p>
        </p:txBody>
      </p:sp>
    </p:spTree>
    <p:extLst>
      <p:ext uri="{BB962C8B-B14F-4D97-AF65-F5344CB8AC3E}">
        <p14:creationId xmlns:p14="http://schemas.microsoft.com/office/powerpoint/2010/main" val="31274313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8540FA-C3B3-7DBD-D3BD-CFD24B5381CD}"/>
              </a:ext>
            </a:extLst>
          </p:cNvPr>
          <p:cNvSpPr>
            <a:spLocks noGrp="1"/>
          </p:cNvSpPr>
          <p:nvPr>
            <p:ph type="title"/>
          </p:nvPr>
        </p:nvSpPr>
        <p:spPr/>
        <p:txBody>
          <a:bodyPr/>
          <a:lstStyle/>
          <a:p>
            <a:r>
              <a:rPr lang="en-US" dirty="0"/>
              <a:t>The drama workshop</a:t>
            </a:r>
            <a:endParaRPr lang="nb-NO" dirty="0"/>
          </a:p>
        </p:txBody>
      </p:sp>
      <p:sp>
        <p:nvSpPr>
          <p:cNvPr id="3" name="Plassholder for innhold 2">
            <a:extLst>
              <a:ext uri="{FF2B5EF4-FFF2-40B4-BE49-F238E27FC236}">
                <a16:creationId xmlns:a16="http://schemas.microsoft.com/office/drawing/2014/main" id="{8927A35B-2A88-FF66-4806-DA4A5BB79C83}"/>
              </a:ext>
            </a:extLst>
          </p:cNvPr>
          <p:cNvSpPr>
            <a:spLocks noGrp="1"/>
          </p:cNvSpPr>
          <p:nvPr>
            <p:ph idx="1"/>
          </p:nvPr>
        </p:nvSpPr>
        <p:spPr/>
        <p:txBody>
          <a:bodyPr>
            <a:normAutofit/>
          </a:bodyPr>
          <a:lstStyle/>
          <a:p>
            <a:r>
              <a:rPr lang="en-US" dirty="0"/>
              <a:t>The process drama:</a:t>
            </a:r>
          </a:p>
          <a:p>
            <a:pPr marL="457200" indent="-457200">
              <a:buFont typeface="Arial" panose="020B0604020202020204" pitchFamily="34" charset="0"/>
              <a:buChar char="•"/>
            </a:pPr>
            <a:r>
              <a:rPr lang="en-US" dirty="0"/>
              <a:t>‘The Event’ (Eriksson &amp; </a:t>
            </a:r>
            <a:r>
              <a:rPr lang="en-US" dirty="0" err="1"/>
              <a:t>Heggstad</a:t>
            </a:r>
            <a:r>
              <a:rPr lang="en-US" dirty="0"/>
              <a:t>, 2002). </a:t>
            </a:r>
          </a:p>
          <a:p>
            <a:pPr marL="457200" indent="-457200">
              <a:buFont typeface="Arial" panose="020B0604020202020204" pitchFamily="34" charset="0"/>
              <a:buChar char="•"/>
            </a:pPr>
            <a:r>
              <a:rPr lang="en-US" dirty="0"/>
              <a:t>Teacher-in-role (Heathcote &amp; Bolton, 1995), </a:t>
            </a:r>
          </a:p>
          <a:p>
            <a:pPr marL="457200" indent="-457200">
              <a:buFont typeface="Arial" panose="020B0604020202020204" pitchFamily="34" charset="0"/>
              <a:buChar char="•"/>
            </a:pPr>
            <a:r>
              <a:rPr lang="en-US" dirty="0"/>
              <a:t>‘Writing in Role’ (Neelands &amp; Goode, 2015), </a:t>
            </a:r>
          </a:p>
          <a:p>
            <a:pPr marL="457200" indent="-457200">
              <a:buFont typeface="Arial" panose="020B0604020202020204" pitchFamily="34" charset="0"/>
              <a:buChar char="•"/>
            </a:pPr>
            <a:r>
              <a:rPr lang="en-US" dirty="0"/>
              <a:t>Voices in the Head (Neelands &amp; Goode 2015). </a:t>
            </a:r>
          </a:p>
          <a:p>
            <a:r>
              <a:rPr lang="en-US" dirty="0"/>
              <a:t>Theatrical forms: </a:t>
            </a:r>
          </a:p>
          <a:p>
            <a:pPr marL="457200" indent="-457200">
              <a:buFont typeface="Arial" panose="020B0604020202020204" pitchFamily="34" charset="0"/>
              <a:buChar char="•"/>
            </a:pPr>
            <a:r>
              <a:rPr lang="en-US" dirty="0"/>
              <a:t>Image Theatre (Boal 1992); </a:t>
            </a:r>
          </a:p>
          <a:p>
            <a:pPr marL="457200" indent="-457200">
              <a:buFont typeface="Arial" panose="020B0604020202020204" pitchFamily="34" charset="0"/>
              <a:buChar char="•"/>
            </a:pPr>
            <a:r>
              <a:rPr lang="en-US" dirty="0"/>
              <a:t>Active Assessment exercises, inspired by </a:t>
            </a:r>
            <a:r>
              <a:rPr lang="en-US" dirty="0" err="1"/>
              <a:t>Byréus</a:t>
            </a:r>
            <a:r>
              <a:rPr lang="en-US" dirty="0"/>
              <a:t> (2010). </a:t>
            </a:r>
            <a:endParaRPr lang="nb-NO" dirty="0"/>
          </a:p>
        </p:txBody>
      </p:sp>
    </p:spTree>
    <p:extLst>
      <p:ext uri="{BB962C8B-B14F-4D97-AF65-F5344CB8AC3E}">
        <p14:creationId xmlns:p14="http://schemas.microsoft.com/office/powerpoint/2010/main" val="31691435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Research Project Drama &amp; Bullying </a:t>
            </a:r>
            <a:br>
              <a:rPr lang="en-US" dirty="0"/>
            </a:br>
            <a:r>
              <a:rPr lang="en-US" sz="2800" dirty="0"/>
              <a:t>(2017–2020)</a:t>
            </a:r>
            <a:endParaRPr lang="en-GB" sz="2800" dirty="0"/>
          </a:p>
        </p:txBody>
      </p:sp>
      <p:sp>
        <p:nvSpPr>
          <p:cNvPr id="3" name="Označba mesta vsebine 2"/>
          <p:cNvSpPr>
            <a:spLocks noGrp="1"/>
          </p:cNvSpPr>
          <p:nvPr>
            <p:ph idx="1"/>
          </p:nvPr>
        </p:nvSpPr>
        <p:spPr/>
        <p:txBody>
          <a:bodyPr>
            <a:normAutofit lnSpcReduction="10000"/>
          </a:bodyPr>
          <a:lstStyle/>
          <a:p>
            <a:r>
              <a:rPr lang="en-US" dirty="0"/>
              <a:t>Place: The west coast of Norway.</a:t>
            </a:r>
          </a:p>
          <a:p>
            <a:r>
              <a:rPr lang="en-US" dirty="0"/>
              <a:t>Participants: 95 (45 males) students who were 15 or 16 years of age and from four different classes in one secondary school participated in this case study.</a:t>
            </a:r>
          </a:p>
          <a:p>
            <a:r>
              <a:rPr lang="en-US" dirty="0"/>
              <a:t>Research methods: </a:t>
            </a:r>
          </a:p>
          <a:p>
            <a:r>
              <a:rPr lang="en-US" dirty="0"/>
              <a:t>	(a) process drama, </a:t>
            </a:r>
          </a:p>
          <a:p>
            <a:r>
              <a:rPr lang="en-US" dirty="0"/>
              <a:t>	(b) structured observation, </a:t>
            </a:r>
          </a:p>
          <a:p>
            <a:r>
              <a:rPr lang="en-US" dirty="0"/>
              <a:t>	(c) survey consisting of five open-ended questions.</a:t>
            </a:r>
          </a:p>
          <a:p>
            <a:r>
              <a:rPr lang="en-US" dirty="0"/>
              <a:t>Involvement of two of the researchers in the project: facilitator and observer. </a:t>
            </a:r>
            <a:endParaRPr lang="en-GB" dirty="0"/>
          </a:p>
        </p:txBody>
      </p:sp>
    </p:spTree>
    <p:extLst>
      <p:ext uri="{BB962C8B-B14F-4D97-AF65-F5344CB8AC3E}">
        <p14:creationId xmlns:p14="http://schemas.microsoft.com/office/powerpoint/2010/main" val="991869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5E1427-15A2-82E1-90A4-B820B2F60967}"/>
              </a:ext>
            </a:extLst>
          </p:cNvPr>
          <p:cNvSpPr>
            <a:spLocks noGrp="1"/>
          </p:cNvSpPr>
          <p:nvPr>
            <p:ph type="title"/>
          </p:nvPr>
        </p:nvSpPr>
        <p:spPr/>
        <p:txBody>
          <a:bodyPr/>
          <a:lstStyle/>
          <a:p>
            <a:r>
              <a:rPr lang="nb-NO" dirty="0" err="1"/>
              <a:t>Project’s</a:t>
            </a:r>
            <a:r>
              <a:rPr lang="nb-NO" dirty="0"/>
              <a:t> </a:t>
            </a:r>
            <a:r>
              <a:rPr lang="nb-NO" dirty="0" err="1"/>
              <a:t>outcomes</a:t>
            </a:r>
            <a:endParaRPr lang="nb-NO" dirty="0"/>
          </a:p>
        </p:txBody>
      </p:sp>
      <p:sp>
        <p:nvSpPr>
          <p:cNvPr id="3" name="Plassholder for innhold 2">
            <a:extLst>
              <a:ext uri="{FF2B5EF4-FFF2-40B4-BE49-F238E27FC236}">
                <a16:creationId xmlns:a16="http://schemas.microsoft.com/office/drawing/2014/main" id="{959ED029-997F-1289-835C-CE4B7CD4A03E}"/>
              </a:ext>
            </a:extLst>
          </p:cNvPr>
          <p:cNvSpPr>
            <a:spLocks noGrp="1"/>
          </p:cNvSpPr>
          <p:nvPr>
            <p:ph idx="1"/>
          </p:nvPr>
        </p:nvSpPr>
        <p:spPr/>
        <p:txBody>
          <a:bodyPr>
            <a:normAutofit fontScale="92500" lnSpcReduction="10000"/>
          </a:bodyPr>
          <a:lstStyle/>
          <a:p>
            <a:r>
              <a:rPr lang="en-US" dirty="0"/>
              <a:t>The feedback from the students showed that this form of process drama can give us a deeper insight into the specificity of bullying and cyberbullying and the possibilities for preventing and intervening in it.</a:t>
            </a:r>
          </a:p>
          <a:p>
            <a:r>
              <a:rPr lang="en-US" dirty="0"/>
              <a:t>In role as teachers in the staff meeting, the students came up with several initiatives and ways of reacting to bullying:</a:t>
            </a:r>
          </a:p>
          <a:p>
            <a:pPr marL="514350" indent="-514350">
              <a:buAutoNum type="arabicParenBoth"/>
            </a:pPr>
            <a:r>
              <a:rPr lang="en-US" dirty="0"/>
              <a:t>interact with students: listen to them and react to their </a:t>
            </a:r>
            <a:r>
              <a:rPr lang="en-US" dirty="0" err="1"/>
              <a:t>behaviour</a:t>
            </a:r>
            <a:r>
              <a:rPr lang="en-US" dirty="0"/>
              <a:t>; </a:t>
            </a:r>
          </a:p>
          <a:p>
            <a:pPr marL="514350" indent="-514350">
              <a:buAutoNum type="arabicParenBoth"/>
            </a:pPr>
            <a:r>
              <a:rPr lang="en-US" dirty="0"/>
              <a:t>make the school safer: have more guards, open the school hall for safe play, observe the students more, take away students' telephones; </a:t>
            </a:r>
          </a:p>
          <a:p>
            <a:pPr marL="514350" indent="-514350">
              <a:buAutoNum type="arabicParenBoth"/>
            </a:pPr>
            <a:r>
              <a:rPr lang="en-US" dirty="0"/>
              <a:t>involve other parties such as police and parents, and even other colleagues that you can collaborate with.</a:t>
            </a:r>
          </a:p>
        </p:txBody>
      </p:sp>
    </p:spTree>
    <p:extLst>
      <p:ext uri="{BB962C8B-B14F-4D97-AF65-F5344CB8AC3E}">
        <p14:creationId xmlns:p14="http://schemas.microsoft.com/office/powerpoint/2010/main" val="27672415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B5465C-A01B-EB4A-5F20-72F7769C732D}"/>
              </a:ext>
            </a:extLst>
          </p:cNvPr>
          <p:cNvSpPr>
            <a:spLocks noGrp="1"/>
          </p:cNvSpPr>
          <p:nvPr>
            <p:ph type="title"/>
          </p:nvPr>
        </p:nvSpPr>
        <p:spPr/>
        <p:txBody>
          <a:bodyPr/>
          <a:lstStyle/>
          <a:p>
            <a:r>
              <a:rPr lang="nb-NO" dirty="0" err="1"/>
              <a:t>Project’s</a:t>
            </a:r>
            <a:r>
              <a:rPr lang="nb-NO" dirty="0"/>
              <a:t> </a:t>
            </a:r>
            <a:r>
              <a:rPr lang="nb-NO" dirty="0" err="1"/>
              <a:t>outcomes</a:t>
            </a:r>
            <a:r>
              <a:rPr lang="nb-NO" dirty="0"/>
              <a:t> </a:t>
            </a:r>
          </a:p>
        </p:txBody>
      </p:sp>
      <p:sp>
        <p:nvSpPr>
          <p:cNvPr id="3" name="Plassholder for innhold 2">
            <a:extLst>
              <a:ext uri="{FF2B5EF4-FFF2-40B4-BE49-F238E27FC236}">
                <a16:creationId xmlns:a16="http://schemas.microsoft.com/office/drawing/2014/main" id="{57BFA7FC-7815-AF1B-0CF9-B1AD40B54918}"/>
              </a:ext>
            </a:extLst>
          </p:cNvPr>
          <p:cNvSpPr>
            <a:spLocks noGrp="1"/>
          </p:cNvSpPr>
          <p:nvPr>
            <p:ph idx="1"/>
          </p:nvPr>
        </p:nvSpPr>
        <p:spPr/>
        <p:txBody>
          <a:bodyPr>
            <a:normAutofit/>
          </a:bodyPr>
          <a:lstStyle/>
          <a:p>
            <a:r>
              <a:rPr lang="en-US" dirty="0"/>
              <a:t>Regarding the attitudes towards this type of preventive work, we found that the participants’ input can be gathered in three main themes: </a:t>
            </a:r>
          </a:p>
          <a:p>
            <a:pPr marL="1200150" lvl="1" indent="-514350">
              <a:buAutoNum type="arabicParenBoth"/>
            </a:pPr>
            <a:r>
              <a:rPr lang="en-US" dirty="0"/>
              <a:t>fiction as protection, </a:t>
            </a:r>
          </a:p>
          <a:p>
            <a:pPr marL="1200150" lvl="1" indent="-514350">
              <a:buAutoNum type="arabicParenBoth"/>
            </a:pPr>
            <a:r>
              <a:rPr lang="en-US" dirty="0"/>
              <a:t>taking different perspectives, </a:t>
            </a:r>
          </a:p>
          <a:p>
            <a:pPr marL="1200150" lvl="1" indent="-514350">
              <a:buAutoNum type="arabicParenBoth"/>
            </a:pPr>
            <a:r>
              <a:rPr lang="en-US" dirty="0"/>
              <a:t>in-depth understanding of the situation. </a:t>
            </a:r>
          </a:p>
          <a:p>
            <a:r>
              <a:rPr lang="en-US" dirty="0"/>
              <a:t>The students indicated that process drama is a more engaging way of learning about sensitive and difficult issues than ordinary classroom lectures are.</a:t>
            </a:r>
          </a:p>
          <a:p>
            <a:endParaRPr lang="nb-NO" dirty="0"/>
          </a:p>
        </p:txBody>
      </p:sp>
    </p:spTree>
    <p:extLst>
      <p:ext uri="{BB962C8B-B14F-4D97-AF65-F5344CB8AC3E}">
        <p14:creationId xmlns:p14="http://schemas.microsoft.com/office/powerpoint/2010/main" val="3183685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8D9106-A877-9BB8-1C39-07F14DD724A9}"/>
              </a:ext>
            </a:extLst>
          </p:cNvPr>
          <p:cNvSpPr>
            <a:spLocks noGrp="1"/>
          </p:cNvSpPr>
          <p:nvPr>
            <p:ph type="title"/>
          </p:nvPr>
        </p:nvSpPr>
        <p:spPr>
          <a:xfrm>
            <a:off x="1686560" y="822960"/>
            <a:ext cx="9667239" cy="867728"/>
          </a:xfrm>
        </p:spPr>
        <p:txBody>
          <a:bodyPr>
            <a:normAutofit fontScale="90000"/>
          </a:bodyPr>
          <a:lstStyle/>
          <a:p>
            <a:r>
              <a:rPr lang="en-US" sz="4400" b="1" dirty="0">
                <a:solidFill>
                  <a:schemeClr val="bg1"/>
                </a:solidFill>
              </a:rPr>
              <a:t>Letters from students to Steven: </a:t>
            </a:r>
            <a:br>
              <a:rPr lang="en-US" sz="4400" b="1" dirty="0">
                <a:solidFill>
                  <a:schemeClr val="bg1"/>
                </a:solidFill>
              </a:rPr>
            </a:br>
            <a:endParaRPr lang="nb-NO" dirty="0"/>
          </a:p>
        </p:txBody>
      </p:sp>
      <p:sp>
        <p:nvSpPr>
          <p:cNvPr id="4" name="Plassholder for innhold 3">
            <a:extLst>
              <a:ext uri="{FF2B5EF4-FFF2-40B4-BE49-F238E27FC236}">
                <a16:creationId xmlns:a16="http://schemas.microsoft.com/office/drawing/2014/main" id="{91F7149B-3913-B5DD-91E3-885285DF2EA6}"/>
              </a:ext>
            </a:extLst>
          </p:cNvPr>
          <p:cNvSpPr>
            <a:spLocks noGrp="1"/>
          </p:cNvSpPr>
          <p:nvPr>
            <p:ph sz="half" idx="2"/>
          </p:nvPr>
        </p:nvSpPr>
        <p:spPr>
          <a:xfrm>
            <a:off x="6172200" y="1825624"/>
            <a:ext cx="5267960" cy="4697095"/>
          </a:xfrm>
        </p:spPr>
        <p:txBody>
          <a:bodyPr>
            <a:normAutofit fontScale="70000" lnSpcReduction="20000"/>
          </a:bodyPr>
          <a:lstStyle/>
          <a:p>
            <a:pPr marL="0" indent="0">
              <a:buNone/>
            </a:pPr>
            <a:r>
              <a:rPr lang="en-US" dirty="0">
                <a:solidFill>
                  <a:schemeClr val="bg1"/>
                </a:solidFill>
              </a:rPr>
              <a:t>‘Hi Steven. It is sad what happened to you, and I hope you’ll be well as soon as possible’.</a:t>
            </a:r>
          </a:p>
          <a:p>
            <a:pPr marL="0" indent="0">
              <a:buNone/>
            </a:pPr>
            <a:r>
              <a:rPr lang="en-US">
                <a:solidFill>
                  <a:schemeClr val="bg1"/>
                </a:solidFill>
              </a:rPr>
              <a:t>‘</a:t>
            </a:r>
            <a:r>
              <a:rPr lang="en-US" dirty="0">
                <a:solidFill>
                  <a:schemeClr val="bg1"/>
                </a:solidFill>
              </a:rPr>
              <a:t>When you come back, I hope we can become friends.’  </a:t>
            </a:r>
          </a:p>
          <a:p>
            <a:pPr marL="0" indent="0">
              <a:buNone/>
            </a:pPr>
            <a:r>
              <a:rPr lang="en-US" dirty="0">
                <a:solidFill>
                  <a:schemeClr val="bg1"/>
                </a:solidFill>
              </a:rPr>
              <a:t>‘Steven, you seemed to be a good friend, so I’d love to get to know you better’.</a:t>
            </a:r>
          </a:p>
          <a:p>
            <a:pPr marL="0" indent="0">
              <a:buNone/>
            </a:pPr>
            <a:r>
              <a:rPr lang="en-US" dirty="0">
                <a:solidFill>
                  <a:schemeClr val="bg1"/>
                </a:solidFill>
              </a:rPr>
              <a:t>‘Dear Steven, I have been thinking about you! We are all here to support you. You are not alone. I am looking forward to your recovery and seeing you come back to school’. </a:t>
            </a:r>
          </a:p>
          <a:p>
            <a:pPr marL="0" indent="0">
              <a:buNone/>
            </a:pPr>
            <a:r>
              <a:rPr lang="en-US" dirty="0">
                <a:solidFill>
                  <a:schemeClr val="bg1"/>
                </a:solidFill>
              </a:rPr>
              <a:t>‘Dear Steven! I hope you are getting better/…/ I can come to visit you and bring your books to </a:t>
            </a:r>
          </a:p>
          <a:p>
            <a:pPr marL="0" indent="0">
              <a:buNone/>
            </a:pPr>
            <a:r>
              <a:rPr lang="en-US" dirty="0">
                <a:solidFill>
                  <a:schemeClr val="bg1"/>
                </a:solidFill>
              </a:rPr>
              <a:t>‘I would have helped you if I had known what was happening to you at that time’.</a:t>
            </a:r>
          </a:p>
          <a:p>
            <a:endParaRPr lang="nb-NO" dirty="0"/>
          </a:p>
        </p:txBody>
      </p:sp>
      <p:pic>
        <p:nvPicPr>
          <p:cNvPr id="2050" name="Picture 2" descr="Hvordan skrive et tydelig brev? 4 tips for gode brev -">
            <a:extLst>
              <a:ext uri="{FF2B5EF4-FFF2-40B4-BE49-F238E27FC236}">
                <a16:creationId xmlns:a16="http://schemas.microsoft.com/office/drawing/2014/main" id="{2333AE7D-9AD3-75F7-E954-7BAAE1390EB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83600" y="2166789"/>
            <a:ext cx="4193217" cy="2790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898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81F1B18-6E6E-4854-A759-6C5B28A82B3F}"/>
              </a:ext>
            </a:extLst>
          </p:cNvPr>
          <p:cNvSpPr>
            <a:spLocks noGrp="1"/>
          </p:cNvSpPr>
          <p:nvPr>
            <p:ph type="title"/>
          </p:nvPr>
        </p:nvSpPr>
        <p:spPr>
          <a:xfrm>
            <a:off x="1366344" y="365125"/>
            <a:ext cx="9987455" cy="1325563"/>
          </a:xfrm>
        </p:spPr>
        <p:txBody>
          <a:bodyPr/>
          <a:lstStyle/>
          <a:p>
            <a:r>
              <a:rPr lang="en-US" b="1" dirty="0">
                <a:solidFill>
                  <a:schemeClr val="bg1"/>
                </a:solidFill>
              </a:rPr>
              <a:t>Thank you for your attention!  </a:t>
            </a:r>
          </a:p>
        </p:txBody>
      </p:sp>
      <p:sp>
        <p:nvSpPr>
          <p:cNvPr id="3" name="Plassholder for innhold 2">
            <a:extLst>
              <a:ext uri="{FF2B5EF4-FFF2-40B4-BE49-F238E27FC236}">
                <a16:creationId xmlns:a16="http://schemas.microsoft.com/office/drawing/2014/main" id="{47E30B92-A1F0-12B9-902B-42B98D74D0B6}"/>
              </a:ext>
            </a:extLst>
          </p:cNvPr>
          <p:cNvSpPr>
            <a:spLocks noGrp="1"/>
          </p:cNvSpPr>
          <p:nvPr>
            <p:ph sz="half" idx="1"/>
          </p:nvPr>
        </p:nvSpPr>
        <p:spPr>
          <a:xfrm>
            <a:off x="838200" y="1825625"/>
            <a:ext cx="9704942" cy="4659258"/>
          </a:xfrm>
        </p:spPr>
        <p:txBody>
          <a:bodyPr/>
          <a:lstStyle/>
          <a:p>
            <a:r>
              <a:rPr lang="en-US" dirty="0">
                <a:solidFill>
                  <a:schemeClr val="bg1"/>
                </a:solidFill>
                <a:hlinkClick r:id="rId3">
                  <a:extLst>
                    <a:ext uri="{A12FA001-AC4F-418D-AE19-62706E023703}">
                      <ahyp:hlinkClr xmlns:ahyp="http://schemas.microsoft.com/office/drawing/2018/hyperlinkcolor" xmlns="" val="tx"/>
                    </a:ext>
                  </a:extLst>
                </a:hlinkClick>
              </a:rPr>
              <a:t>Process drama in anti-bullying intervention: a study of adolescents’ attitudes and initiatives: Research in Drama Education: The Journal of Applied Theatre and Performance: Vol 27 , No 4 - Get Access</a:t>
            </a:r>
            <a:endParaRPr lang="nb-NO" dirty="0">
              <a:solidFill>
                <a:schemeClr val="bg1"/>
              </a:solidFill>
            </a:endParaRPr>
          </a:p>
        </p:txBody>
      </p:sp>
    </p:spTree>
    <p:extLst>
      <p:ext uri="{BB962C8B-B14F-4D97-AF65-F5344CB8AC3E}">
        <p14:creationId xmlns:p14="http://schemas.microsoft.com/office/powerpoint/2010/main" val="171205100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a:extLst>
              <a:ext uri="{FF2B5EF4-FFF2-40B4-BE49-F238E27FC236}">
                <a16:creationId xmlns:a16="http://schemas.microsoft.com/office/drawing/2014/main" id="{CD930CB2-1784-3CA1-CE44-20654F7F0858}"/>
              </a:ext>
            </a:extLst>
          </p:cNvPr>
          <p:cNvSpPr>
            <a:spLocks noGrp="1"/>
          </p:cNvSpPr>
          <p:nvPr>
            <p:ph idx="1"/>
          </p:nvPr>
        </p:nvSpPr>
        <p:spPr>
          <a:xfrm>
            <a:off x="1313792" y="2526323"/>
            <a:ext cx="10040008" cy="3811414"/>
          </a:xfrm>
        </p:spPr>
        <p:txBody>
          <a:bodyPr>
            <a:normAutofit/>
          </a:bodyPr>
          <a:lstStyle/>
          <a:p>
            <a:pPr algn="ctr"/>
            <a:r>
              <a:rPr lang="sl-SI" sz="4400" b="1" dirty="0"/>
              <a:t>RAZPRAVA</a:t>
            </a:r>
          </a:p>
        </p:txBody>
      </p:sp>
    </p:spTree>
    <p:extLst>
      <p:ext uri="{BB962C8B-B14F-4D97-AF65-F5344CB8AC3E}">
        <p14:creationId xmlns:p14="http://schemas.microsoft.com/office/powerpoint/2010/main" val="14166493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BC5568-C343-15AF-2A90-E4FDB15C8D88}"/>
              </a:ext>
            </a:extLst>
          </p:cNvPr>
          <p:cNvSpPr>
            <a:spLocks noGrp="1"/>
          </p:cNvSpPr>
          <p:nvPr>
            <p:ph type="title"/>
          </p:nvPr>
        </p:nvSpPr>
        <p:spPr/>
        <p:txBody>
          <a:bodyPr/>
          <a:lstStyle/>
          <a:p>
            <a:endParaRPr lang="sl-SI"/>
          </a:p>
        </p:txBody>
      </p:sp>
      <p:pic>
        <p:nvPicPr>
          <p:cNvPr id="5" name="Označba mesta vsebine 4">
            <a:extLst>
              <a:ext uri="{FF2B5EF4-FFF2-40B4-BE49-F238E27FC236}">
                <a16:creationId xmlns:a16="http://schemas.microsoft.com/office/drawing/2014/main" id="{67DE80F6-C6EA-329A-CE6C-A6CC331971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12002360" cy="6751122"/>
          </a:xfrm>
        </p:spPr>
      </p:pic>
    </p:spTree>
    <p:extLst>
      <p:ext uri="{BB962C8B-B14F-4D97-AF65-F5344CB8AC3E}">
        <p14:creationId xmlns:p14="http://schemas.microsoft.com/office/powerpoint/2010/main" val="2632768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D743C-A126-F391-2C44-FB06203703B5}"/>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F3E13081-EB0C-717E-AB88-0EE045CA4B6E}"/>
              </a:ext>
            </a:extLst>
          </p:cNvPr>
          <p:cNvSpPr>
            <a:spLocks noGrp="1"/>
          </p:cNvSpPr>
          <p:nvPr>
            <p:ph type="title"/>
          </p:nvPr>
        </p:nvSpPr>
        <p:spPr/>
        <p:txBody>
          <a:bodyPr/>
          <a:lstStyle/>
          <a:p>
            <a:r>
              <a:rPr lang="en-US" dirty="0"/>
              <a:t>What Can Schools Do?</a:t>
            </a:r>
            <a:endParaRPr lang="en-GB" dirty="0"/>
          </a:p>
        </p:txBody>
      </p:sp>
      <p:sp>
        <p:nvSpPr>
          <p:cNvPr id="3" name="Označba mesta vsebine 2">
            <a:extLst>
              <a:ext uri="{FF2B5EF4-FFF2-40B4-BE49-F238E27FC236}">
                <a16:creationId xmlns:a16="http://schemas.microsoft.com/office/drawing/2014/main" id="{8272584A-2FC6-3400-00D2-9973EE28F734}"/>
              </a:ext>
            </a:extLst>
          </p:cNvPr>
          <p:cNvSpPr>
            <a:spLocks noGrp="1"/>
          </p:cNvSpPr>
          <p:nvPr>
            <p:ph idx="1"/>
          </p:nvPr>
        </p:nvSpPr>
        <p:spPr/>
        <p:txBody>
          <a:bodyPr/>
          <a:lstStyle/>
          <a:p>
            <a:pPr marL="457200" indent="-457200">
              <a:buFont typeface="Arial" panose="020B0604020202020204" pitchFamily="34" charset="0"/>
              <a:buChar char="•"/>
            </a:pPr>
            <a:r>
              <a:rPr lang="en-US" dirty="0"/>
              <a:t>Educate on consent, digital ethics, legal consequences</a:t>
            </a:r>
          </a:p>
          <a:p>
            <a:pPr marL="457200" indent="-457200">
              <a:buFont typeface="Arial" panose="020B0604020202020204" pitchFamily="34" charset="0"/>
              <a:buChar char="•"/>
            </a:pPr>
            <a:r>
              <a:rPr lang="en-US" dirty="0"/>
              <a:t>Peer-led and bystander programs, student empowerment</a:t>
            </a:r>
          </a:p>
          <a:p>
            <a:pPr marL="457200" indent="-457200">
              <a:buFont typeface="Arial" panose="020B0604020202020204" pitchFamily="34" charset="0"/>
              <a:buChar char="•"/>
            </a:pPr>
            <a:r>
              <a:rPr lang="en-US" dirty="0"/>
              <a:t>Safe, anonymous reporting systems</a:t>
            </a:r>
          </a:p>
          <a:p>
            <a:pPr marL="457200" indent="-457200">
              <a:buFont typeface="Arial" panose="020B0604020202020204" pitchFamily="34" charset="0"/>
              <a:buChar char="•"/>
            </a:pPr>
            <a:r>
              <a:rPr lang="en-US" dirty="0"/>
              <a:t>Restorative practices &amp; supportive environments, trauma-informed approaches</a:t>
            </a:r>
            <a:endParaRPr lang="en-GB" dirty="0"/>
          </a:p>
        </p:txBody>
      </p:sp>
    </p:spTree>
    <p:extLst>
      <p:ext uri="{BB962C8B-B14F-4D97-AF65-F5344CB8AC3E}">
        <p14:creationId xmlns:p14="http://schemas.microsoft.com/office/powerpoint/2010/main" val="174144818"/>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11737</TotalTime>
  <Words>9311</Words>
  <Application>Microsoft Office PowerPoint</Application>
  <PresentationFormat>Širokozaslonsko</PresentationFormat>
  <Paragraphs>810</Paragraphs>
  <Slides>87</Slides>
  <Notes>70</Notes>
  <HiddenSlides>0</HiddenSlides>
  <MMClips>0</MMClips>
  <ScaleCrop>false</ScaleCrop>
  <HeadingPairs>
    <vt:vector size="6" baseType="variant">
      <vt:variant>
        <vt:lpstr>Uporabljene pisave</vt:lpstr>
      </vt:variant>
      <vt:variant>
        <vt:i4>19</vt:i4>
      </vt:variant>
      <vt:variant>
        <vt:lpstr>Tema</vt:lpstr>
      </vt:variant>
      <vt:variant>
        <vt:i4>1</vt:i4>
      </vt:variant>
      <vt:variant>
        <vt:lpstr>Naslovi diapozitivov</vt:lpstr>
      </vt:variant>
      <vt:variant>
        <vt:i4>87</vt:i4>
      </vt:variant>
    </vt:vector>
  </HeadingPairs>
  <TitlesOfParts>
    <vt:vector size="107" baseType="lpstr">
      <vt:lpstr>ＭＳ Ｐゴシック</vt:lpstr>
      <vt:lpstr>游ゴシック</vt:lpstr>
      <vt:lpstr>游ゴシック Light</vt:lpstr>
      <vt:lpstr>Aldhabi</vt:lpstr>
      <vt:lpstr>Archivo</vt:lpstr>
      <vt:lpstr>Arial</vt:lpstr>
      <vt:lpstr>Calibri</vt:lpstr>
      <vt:lpstr>Calibri Light</vt:lpstr>
      <vt:lpstr>Garamond</vt:lpstr>
      <vt:lpstr>Helvetica Neue</vt:lpstr>
      <vt:lpstr>Hind</vt:lpstr>
      <vt:lpstr>Lexend</vt:lpstr>
      <vt:lpstr>Mada</vt:lpstr>
      <vt:lpstr>Nunito Sans</vt:lpstr>
      <vt:lpstr>Roboto Condensed</vt:lpstr>
      <vt:lpstr>Times New Roman</vt:lpstr>
      <vt:lpstr>Tw Cen MT</vt:lpstr>
      <vt:lpstr>Wingdings</vt:lpstr>
      <vt:lpstr>游明朝</vt:lpstr>
      <vt:lpstr>Officeova tema</vt:lpstr>
      <vt:lpstr>PowerPointova predstavitev</vt:lpstr>
      <vt:lpstr> Peer-on-Peer Online Sexual Abuse  in the School Context  </vt:lpstr>
      <vt:lpstr>Why This Matters</vt:lpstr>
      <vt:lpstr>What Is Peer-on-Peer Online Sexual Abuse?</vt:lpstr>
      <vt:lpstr>Technology-Facilitated Sexual Violence (TFSV)</vt:lpstr>
      <vt:lpstr>Non-Consensual Sexting</vt:lpstr>
      <vt:lpstr>Sextortion Among Adolescents</vt:lpstr>
      <vt:lpstr>Consequences for the School Environment</vt:lpstr>
      <vt:lpstr>What Can Schools Do?</vt:lpstr>
      <vt:lpstr>Collective responsibility and coordination across institutions</vt:lpstr>
      <vt:lpstr>Conclusion</vt:lpstr>
      <vt:lpstr>PowerPointova predstavitev</vt:lpstr>
      <vt:lpstr> School Bullying in Japan: current situation and preventive/interventive measures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Thank you for your attention.  katou@edu.hokudai.ac.jp  joetsu_work@icloud.com </vt:lpstr>
      <vt:lpstr>Bullying prevention and intervention in Croatia: existing approach with a plan of an upgrade with the “With Knowledge against Bullying” project </vt:lpstr>
      <vt:lpstr>PowerPointova predstavitev</vt:lpstr>
      <vt:lpstr>ETTA network in prevention</vt:lpstr>
      <vt:lpstr>regulations</vt:lpstr>
      <vt:lpstr>What we don't see?</vt:lpstr>
      <vt:lpstr>which student behaviors are a problem?</vt:lpstr>
      <vt:lpstr>PowerPointova predstavitev</vt:lpstr>
      <vt:lpstr>PowerPointova predstavitev</vt:lpstr>
      <vt:lpstr>Preventive policies of  ETTA / AZOO</vt:lpstr>
      <vt:lpstr>Preventive programs implemented by  ETTA </vt:lpstr>
      <vt:lpstr>support for teachers in protecting their mental health</vt:lpstr>
      <vt:lpstr>PowerPointova predstavitev</vt:lpstr>
      <vt:lpstr>Primary school – specific goals</vt:lpstr>
      <vt:lpstr>Secundary school - specific goals</vt:lpstr>
      <vt:lpstr>    There is an opportunity and a need for a               quality prevention program focused primarily on violence prevention.  </vt:lpstr>
      <vt:lpstr>A plan of an upgrade with the “With Knowledge against Bullying” project </vt:lpstr>
      <vt:lpstr>Cooperation with external institutions</vt:lpstr>
      <vt:lpstr>PowerPointova predstavitev</vt:lpstr>
      <vt:lpstr>PowerPointova predstavitev</vt:lpstr>
      <vt:lpstr>Preventing peer violence        and ensuring quality                  in school environment:  German/Bavarian perspective  </vt:lpstr>
      <vt:lpstr>Bavaria:                                                                  Prevention and intervention of bullying </vt:lpstr>
      <vt:lpstr>Contents</vt:lpstr>
      <vt:lpstr>Values education portal (ISB)  Curriculum/LehrplanPlus</vt:lpstr>
      <vt:lpstr>Values education portal (ISB)  Curriculum/LehrplanPlus</vt:lpstr>
      <vt:lpstr>Values education portal (ISB)  Curriculum/LehrplanPlus</vt:lpstr>
      <vt:lpstr>Values education portal (ISB) Values-based school development</vt:lpstr>
      <vt:lpstr>Values education portal (ISB) Values-based school development</vt:lpstr>
      <vt:lpstr>Values education portal (ISB) Values-based school development</vt:lpstr>
      <vt:lpstr>Values education portal (ISB)  Handouts and information material </vt:lpstr>
      <vt:lpstr>PowerPointova predstavitev</vt:lpstr>
      <vt:lpstr>PowerPointova predstavitev</vt:lpstr>
      <vt:lpstr>PowerPointova predstavitev</vt:lpstr>
      <vt:lpstr>PowerPointova predstavitev</vt:lpstr>
      <vt:lpstr>Networking and cooperation</vt:lpstr>
      <vt:lpstr>Networking and cooperation</vt:lpstr>
      <vt:lpstr>Networking and cooperation</vt:lpstr>
      <vt:lpstr>Classification of bullying and disciplinary measures</vt:lpstr>
      <vt:lpstr>Standards of the Quality Tableau/external school evaluation </vt:lpstr>
      <vt:lpstr>Aims of the nationwide „Startchancenprogramm“ </vt:lpstr>
      <vt:lpstr>Aims of the nationwide „Startchancenprogramm“ </vt:lpstr>
      <vt:lpstr> </vt:lpstr>
      <vt:lpstr> BID MALMÖ Collaboration as it’s best! </vt:lpstr>
      <vt:lpstr>A particualry vulnerable area</vt:lpstr>
      <vt:lpstr>BID start the process 2014 </vt:lpstr>
      <vt:lpstr>Evaluation is essential in process – oriented work </vt:lpstr>
      <vt:lpstr>European Crime Prevention Award </vt:lpstr>
      <vt:lpstr>2023 and the ongoing process </vt:lpstr>
      <vt:lpstr>Thank You </vt:lpstr>
      <vt:lpstr> The use of drama in bullying prevention</vt:lpstr>
      <vt:lpstr>Introduction </vt:lpstr>
      <vt:lpstr>Research questions </vt:lpstr>
      <vt:lpstr>  Process drama with students</vt:lpstr>
      <vt:lpstr>The drama workshop</vt:lpstr>
      <vt:lpstr>Research Project Drama &amp; Bullying  (2017–2020)</vt:lpstr>
      <vt:lpstr>Project’s outcomes</vt:lpstr>
      <vt:lpstr>Project’s outcomes </vt:lpstr>
      <vt:lpstr>Letters from students to Steven:  </vt:lpstr>
      <vt:lpstr>Thank you for your attention!  </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PREVENTION  -  EVALUATION OF PREVENTION PROGRAMS   What works &amp; what doesn’t &amp; what is promising</dc:title>
  <dc:creator>Bučar Aleš</dc:creator>
  <cp:lastModifiedBy>Bučar Aleš</cp:lastModifiedBy>
  <cp:revision>184</cp:revision>
  <dcterms:created xsi:type="dcterms:W3CDTF">2024-11-11T10:25:05Z</dcterms:created>
  <dcterms:modified xsi:type="dcterms:W3CDTF">2025-05-22T19:20:00Z</dcterms:modified>
</cp:coreProperties>
</file>